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 id="2147483720" r:id="rId2"/>
  </p:sldMasterIdLst>
  <p:notesMasterIdLst>
    <p:notesMasterId r:id="rId36"/>
  </p:notesMasterIdLst>
  <p:handoutMasterIdLst>
    <p:handoutMasterId r:id="rId37"/>
  </p:handoutMasterIdLst>
  <p:sldIdLst>
    <p:sldId id="385" r:id="rId3"/>
    <p:sldId id="382" r:id="rId4"/>
    <p:sldId id="430" r:id="rId5"/>
    <p:sldId id="400" r:id="rId6"/>
    <p:sldId id="401" r:id="rId7"/>
    <p:sldId id="402" r:id="rId8"/>
    <p:sldId id="403" r:id="rId9"/>
    <p:sldId id="431" r:id="rId10"/>
    <p:sldId id="411" r:id="rId11"/>
    <p:sldId id="412" r:id="rId12"/>
    <p:sldId id="437" r:id="rId13"/>
    <p:sldId id="428" r:id="rId14"/>
    <p:sldId id="435" r:id="rId15"/>
    <p:sldId id="440" r:id="rId16"/>
    <p:sldId id="441" r:id="rId17"/>
    <p:sldId id="436" r:id="rId18"/>
    <p:sldId id="434" r:id="rId19"/>
    <p:sldId id="415" r:id="rId20"/>
    <p:sldId id="416" r:id="rId21"/>
    <p:sldId id="417" r:id="rId22"/>
    <p:sldId id="438" r:id="rId23"/>
    <p:sldId id="419" r:id="rId24"/>
    <p:sldId id="432" r:id="rId25"/>
    <p:sldId id="422" r:id="rId26"/>
    <p:sldId id="423" r:id="rId27"/>
    <p:sldId id="424" r:id="rId28"/>
    <p:sldId id="425" r:id="rId29"/>
    <p:sldId id="433" r:id="rId30"/>
    <p:sldId id="405" r:id="rId31"/>
    <p:sldId id="406" r:id="rId32"/>
    <p:sldId id="407" r:id="rId33"/>
    <p:sldId id="439" r:id="rId34"/>
    <p:sldId id="44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E14"/>
    <a:srgbClr val="FFFF4B"/>
    <a:srgbClr val="FFFFA6"/>
    <a:srgbClr val="FFFF89"/>
    <a:srgbClr val="CBCBCB"/>
    <a:srgbClr val="FDB813"/>
    <a:srgbClr val="FFD040"/>
    <a:srgbClr val="8D8D8D"/>
    <a:srgbClr val="FFBA1A"/>
    <a:srgbClr val="FEDF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02" autoAdjust="0"/>
    <p:restoredTop sz="87823" autoAdjust="0"/>
  </p:normalViewPr>
  <p:slideViewPr>
    <p:cSldViewPr snapToGrid="0" showGuides="1">
      <p:cViewPr varScale="1">
        <p:scale>
          <a:sx n="60" d="100"/>
          <a:sy n="60" d="100"/>
        </p:scale>
        <p:origin x="48" y="162"/>
      </p:cViewPr>
      <p:guideLst>
        <p:guide orient="horz" pos="2251"/>
        <p:guide pos="3817"/>
      </p:guideLst>
    </p:cSldViewPr>
  </p:slideViewPr>
  <p:notesTextViewPr>
    <p:cViewPr>
      <p:scale>
        <a:sx n="1" d="1"/>
        <a:sy n="1" d="1"/>
      </p:scale>
      <p:origin x="0" y="0"/>
    </p:cViewPr>
  </p:notesTextViewPr>
  <p:notesViewPr>
    <p:cSldViewPr snapToGrid="0" showGuides="1">
      <p:cViewPr varScale="1">
        <p:scale>
          <a:sx n="52" d="100"/>
          <a:sy n="52"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BBBDFE-2B62-441E-A22F-F5482C1BBB39}" type="datetimeFigureOut">
              <a:rPr lang="en-GB" smtClean="0"/>
              <a:t>15/02/2018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Tree>
    <p:extLst>
      <p:ext uri="{BB962C8B-B14F-4D97-AF65-F5344CB8AC3E}">
        <p14:creationId xmlns:p14="http://schemas.microsoft.com/office/powerpoint/2010/main" val="16361518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68B37-2971-4F09-A62D-5205324FB048}" type="datetimeFigureOut">
              <a:rPr lang="en-GB" smtClean="0"/>
              <a:t>15/02/2018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582EA-80EB-4954-8AB0-E224ED69DF6D}" type="slidenum">
              <a:rPr lang="en-GB" smtClean="0"/>
              <a:t>‹#›</a:t>
            </a:fld>
            <a:endParaRPr lang="en-GB"/>
          </a:p>
        </p:txBody>
      </p:sp>
    </p:spTree>
    <p:extLst>
      <p:ext uri="{BB962C8B-B14F-4D97-AF65-F5344CB8AC3E}">
        <p14:creationId xmlns:p14="http://schemas.microsoft.com/office/powerpoint/2010/main" val="1847887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layers.brightcove.net/734546229001/default_default/index.html?videoId=5633679073001"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 AI can help to make diagnoses more accurate than experienced doctor…</a:t>
            </a:r>
          </a:p>
          <a:p>
            <a:r>
              <a:rPr lang="en-US" altLang="zh-CN" dirty="0">
                <a:hlinkClick r:id="rId3"/>
              </a:rPr>
              <a:t>http://players.brightcove.net/734546229001/default_default/index.html?videoId=5633679073001</a:t>
            </a:r>
            <a:endParaRPr lang="en-US" altLang="zh-CN" dirty="0"/>
          </a:p>
          <a:p>
            <a:r>
              <a:rPr lang="en-US" altLang="zh-CN" dirty="0"/>
              <a:t> https://www.intel.com/content/www/us/en/healthcare-it/article/improved-diagnosis.html  </a:t>
            </a:r>
            <a:endParaRPr lang="zh-CN" altLang="en-US" dirty="0"/>
          </a:p>
        </p:txBody>
      </p:sp>
      <p:sp>
        <p:nvSpPr>
          <p:cNvPr id="4" name="Slide Number Placeholder 3"/>
          <p:cNvSpPr>
            <a:spLocks noGrp="1"/>
          </p:cNvSpPr>
          <p:nvPr>
            <p:ph type="sldNum" sz="quarter" idx="10"/>
          </p:nvPr>
        </p:nvSpPr>
        <p:spPr/>
        <p:txBody>
          <a:bodyPr/>
          <a:lstStyle/>
          <a:p>
            <a:fld id="{DAD582EA-80EB-4954-8AB0-E224ED69DF6D}" type="slidenum">
              <a:rPr lang="en-GB" smtClean="0"/>
              <a:t>31</a:t>
            </a:fld>
            <a:endParaRPr lang="en-GB"/>
          </a:p>
        </p:txBody>
      </p:sp>
    </p:spTree>
    <p:extLst>
      <p:ext uri="{BB962C8B-B14F-4D97-AF65-F5344CB8AC3E}">
        <p14:creationId xmlns:p14="http://schemas.microsoft.com/office/powerpoint/2010/main" val="4183024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32</a:t>
            </a:fld>
            <a:endParaRPr lang="en-GB"/>
          </a:p>
        </p:txBody>
      </p:sp>
    </p:spTree>
    <p:extLst>
      <p:ext uri="{BB962C8B-B14F-4D97-AF65-F5344CB8AC3E}">
        <p14:creationId xmlns:p14="http://schemas.microsoft.com/office/powerpoint/2010/main" val="217434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BF52-CBC3-4702-82E0-8163FD6C69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9D66339-F269-4531-B7AB-6D85586F79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6194A73-D6FC-464B-B958-A50F32A65777}"/>
              </a:ext>
            </a:extLst>
          </p:cNvPr>
          <p:cNvSpPr>
            <a:spLocks noGrp="1"/>
          </p:cNvSpPr>
          <p:nvPr>
            <p:ph type="dt" sz="half" idx="10"/>
          </p:nvPr>
        </p:nvSpPr>
        <p:spPr/>
        <p:txBody>
          <a:bodyPr/>
          <a:lstStyle/>
          <a:p>
            <a:fld id="{751E8B67-F8C3-403F-9B7A-2728B2A28E88}" type="datetime1">
              <a:rPr lang="en-GB" smtClean="0"/>
              <a:t>15/02/2018</a:t>
            </a:fld>
            <a:endParaRPr lang="en-GB"/>
          </a:p>
        </p:txBody>
      </p:sp>
      <p:sp>
        <p:nvSpPr>
          <p:cNvPr id="8" name="Footer Placeholder 7">
            <a:extLst>
              <a:ext uri="{FF2B5EF4-FFF2-40B4-BE49-F238E27FC236}">
                <a16:creationId xmlns:a16="http://schemas.microsoft.com/office/drawing/2014/main" id="{6041DCE2-CE39-4C83-BBEA-8C8ADB7E2DF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599D404-0126-43EC-B259-D0F7F71516D3}"/>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037243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1C32-371C-4291-BB4E-2B1A36CF6BE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8D073EE-DDD1-4516-81FB-35E3EE2ADE5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C14B35-D651-4345-880D-78DBE7D1A49D}"/>
              </a:ext>
            </a:extLst>
          </p:cNvPr>
          <p:cNvSpPr>
            <a:spLocks noGrp="1"/>
          </p:cNvSpPr>
          <p:nvPr>
            <p:ph type="dt" sz="half" idx="10"/>
          </p:nvPr>
        </p:nvSpPr>
        <p:spPr/>
        <p:txBody>
          <a:bodyPr/>
          <a:lstStyle/>
          <a:p>
            <a:fld id="{22A80545-2D1A-4A4B-938D-4E4B99F6B8FE}" type="datetime1">
              <a:rPr lang="en-GB" smtClean="0"/>
              <a:t>15/02/2018</a:t>
            </a:fld>
            <a:endParaRPr lang="en-GB"/>
          </a:p>
        </p:txBody>
      </p:sp>
      <p:sp>
        <p:nvSpPr>
          <p:cNvPr id="5" name="Footer Placeholder 4">
            <a:extLst>
              <a:ext uri="{FF2B5EF4-FFF2-40B4-BE49-F238E27FC236}">
                <a16:creationId xmlns:a16="http://schemas.microsoft.com/office/drawing/2014/main" id="{A05DA706-239F-4CE2-B249-1A04FCE1DA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61AA23-1E51-42B2-AFC8-5FE2B9DE549D}"/>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1981185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41DB79-E15E-486B-9F60-A346C2E37B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36DF002-C06E-42B7-B916-C600A07147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7E7880-F215-437B-8B50-9370469C9E77}"/>
              </a:ext>
            </a:extLst>
          </p:cNvPr>
          <p:cNvSpPr>
            <a:spLocks noGrp="1"/>
          </p:cNvSpPr>
          <p:nvPr>
            <p:ph type="dt" sz="half" idx="10"/>
          </p:nvPr>
        </p:nvSpPr>
        <p:spPr/>
        <p:txBody>
          <a:bodyPr/>
          <a:lstStyle/>
          <a:p>
            <a:fld id="{5B67E8AD-FB26-47AD-B8A0-2B7BED98C6A8}" type="datetime1">
              <a:rPr lang="en-GB" smtClean="0"/>
              <a:t>15/02/2018</a:t>
            </a:fld>
            <a:endParaRPr lang="en-GB"/>
          </a:p>
        </p:txBody>
      </p:sp>
      <p:sp>
        <p:nvSpPr>
          <p:cNvPr id="5" name="Footer Placeholder 4">
            <a:extLst>
              <a:ext uri="{FF2B5EF4-FFF2-40B4-BE49-F238E27FC236}">
                <a16:creationId xmlns:a16="http://schemas.microsoft.com/office/drawing/2014/main" id="{C386F046-6833-4540-BA98-262AB9464A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FB764C-6ECA-438E-B292-F0ABAE9A7238}"/>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2050778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7B0C9D2-8139-4722-8841-B5AE68423360}"/>
              </a:ext>
            </a:extLst>
          </p:cNvPr>
          <p:cNvSpPr>
            <a:spLocks noGrp="1"/>
          </p:cNvSpPr>
          <p:nvPr>
            <p:ph type="pic" sz="quarter" idx="10"/>
          </p:nvPr>
        </p:nvSpPr>
        <p:spPr>
          <a:xfrm>
            <a:off x="0" y="0"/>
            <a:ext cx="12192000" cy="6858000"/>
          </a:xfrm>
          <a:prstGeom prst="rect">
            <a:avLst/>
          </a:prstGeom>
        </p:spPr>
        <p:txBody>
          <a:bodyPr/>
          <a:lstStyle/>
          <a:p>
            <a:endParaRPr lang="en-US"/>
          </a:p>
        </p:txBody>
      </p:sp>
      <p:sp>
        <p:nvSpPr>
          <p:cNvPr id="2" name="Date Placeholder 1">
            <a:extLst>
              <a:ext uri="{FF2B5EF4-FFF2-40B4-BE49-F238E27FC236}">
                <a16:creationId xmlns:a16="http://schemas.microsoft.com/office/drawing/2014/main" id="{65E009CE-9A05-45E8-8D75-9DE7F883EFB6}"/>
              </a:ext>
            </a:extLst>
          </p:cNvPr>
          <p:cNvSpPr>
            <a:spLocks noGrp="1"/>
          </p:cNvSpPr>
          <p:nvPr>
            <p:ph type="dt" sz="half" idx="11"/>
          </p:nvPr>
        </p:nvSpPr>
        <p:spPr/>
        <p:txBody>
          <a:bodyPr/>
          <a:lstStyle/>
          <a:p>
            <a:fld id="{751E8B67-F8C3-403F-9B7A-2728B2A28E88}" type="datetime1">
              <a:rPr lang="en-GB" smtClean="0"/>
              <a:t>15/02/2018</a:t>
            </a:fld>
            <a:endParaRPr lang="en-GB"/>
          </a:p>
        </p:txBody>
      </p:sp>
      <p:sp>
        <p:nvSpPr>
          <p:cNvPr id="4" name="Footer Placeholder 3">
            <a:extLst>
              <a:ext uri="{FF2B5EF4-FFF2-40B4-BE49-F238E27FC236}">
                <a16:creationId xmlns:a16="http://schemas.microsoft.com/office/drawing/2014/main" id="{D699635A-90A8-4FD2-8587-1F9BC808E01D}"/>
              </a:ext>
            </a:extLst>
          </p:cNvPr>
          <p:cNvSpPr>
            <a:spLocks noGrp="1"/>
          </p:cNvSpPr>
          <p:nvPr>
            <p:ph type="ftr" sz="quarter" idx="12"/>
          </p:nvPr>
        </p:nvSpPr>
        <p:spPr/>
        <p:txBody>
          <a:bodyPr/>
          <a:lstStyle/>
          <a:p>
            <a:endParaRPr lang="en-GB"/>
          </a:p>
        </p:txBody>
      </p:sp>
      <p:sp>
        <p:nvSpPr>
          <p:cNvPr id="5" name="Slide Number Placeholder 4">
            <a:extLst>
              <a:ext uri="{FF2B5EF4-FFF2-40B4-BE49-F238E27FC236}">
                <a16:creationId xmlns:a16="http://schemas.microsoft.com/office/drawing/2014/main" id="{A0DD39EF-E6C9-44A8-B893-B14520243F54}"/>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510755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01">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7" name="Picture Placeholder 2"/>
          <p:cNvSpPr>
            <a:spLocks noGrp="1"/>
          </p:cNvSpPr>
          <p:nvPr>
            <p:ph type="pic" sz="quarter" idx="10"/>
          </p:nvPr>
        </p:nvSpPr>
        <p:spPr>
          <a:xfrm>
            <a:off x="1181100" y="1453561"/>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18" name="Picture Placeholder 2"/>
          <p:cNvSpPr>
            <a:spLocks noGrp="1"/>
          </p:cNvSpPr>
          <p:nvPr>
            <p:ph type="pic" sz="quarter" idx="14"/>
          </p:nvPr>
        </p:nvSpPr>
        <p:spPr>
          <a:xfrm>
            <a:off x="3841752" y="1453560"/>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19" name="Picture Placeholder 2"/>
          <p:cNvSpPr>
            <a:spLocks noGrp="1"/>
          </p:cNvSpPr>
          <p:nvPr>
            <p:ph type="pic" sz="quarter" idx="15"/>
          </p:nvPr>
        </p:nvSpPr>
        <p:spPr>
          <a:xfrm>
            <a:off x="6502404" y="1453560"/>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20" name="Picture Placeholder 2"/>
          <p:cNvSpPr>
            <a:spLocks noGrp="1"/>
          </p:cNvSpPr>
          <p:nvPr>
            <p:ph type="pic" sz="quarter" idx="16"/>
          </p:nvPr>
        </p:nvSpPr>
        <p:spPr>
          <a:xfrm>
            <a:off x="9163056" y="1453560"/>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4" name="Date Placeholder 3">
            <a:extLst>
              <a:ext uri="{FF2B5EF4-FFF2-40B4-BE49-F238E27FC236}">
                <a16:creationId xmlns:a16="http://schemas.microsoft.com/office/drawing/2014/main" id="{FC766070-4287-4DBA-A662-13DD34864C4F}"/>
              </a:ext>
            </a:extLst>
          </p:cNvPr>
          <p:cNvSpPr>
            <a:spLocks noGrp="1"/>
          </p:cNvSpPr>
          <p:nvPr>
            <p:ph type="dt" sz="half" idx="17"/>
          </p:nvPr>
        </p:nvSpPr>
        <p:spPr/>
        <p:txBody>
          <a:bodyPr/>
          <a:lstStyle/>
          <a:p>
            <a:fld id="{751E8B67-F8C3-403F-9B7A-2728B2A28E88}" type="datetime1">
              <a:rPr lang="en-GB" smtClean="0"/>
              <a:t>15/02/2018</a:t>
            </a:fld>
            <a:endParaRPr lang="en-GB"/>
          </a:p>
        </p:txBody>
      </p:sp>
      <p:sp>
        <p:nvSpPr>
          <p:cNvPr id="5" name="Footer Placeholder 4">
            <a:extLst>
              <a:ext uri="{FF2B5EF4-FFF2-40B4-BE49-F238E27FC236}">
                <a16:creationId xmlns:a16="http://schemas.microsoft.com/office/drawing/2014/main" id="{70AC6528-2DA3-4953-B1EE-0C8BE5BAB99D}"/>
              </a:ext>
            </a:extLst>
          </p:cNvPr>
          <p:cNvSpPr>
            <a:spLocks noGrp="1"/>
          </p:cNvSpPr>
          <p:nvPr>
            <p:ph type="ftr" sz="quarter" idx="18"/>
          </p:nvPr>
        </p:nvSpPr>
        <p:spPr/>
        <p:txBody>
          <a:bodyPr/>
          <a:lstStyle/>
          <a:p>
            <a:endParaRPr lang="en-GB"/>
          </a:p>
        </p:txBody>
      </p:sp>
      <p:sp>
        <p:nvSpPr>
          <p:cNvPr id="6" name="Slide Number Placeholder 5">
            <a:extLst>
              <a:ext uri="{FF2B5EF4-FFF2-40B4-BE49-F238E27FC236}">
                <a16:creationId xmlns:a16="http://schemas.microsoft.com/office/drawing/2014/main" id="{DDD5A867-7D71-4187-B988-34E57D1ABFB9}"/>
              </a:ext>
            </a:extLst>
          </p:cNvPr>
          <p:cNvSpPr>
            <a:spLocks noGrp="1"/>
          </p:cNvSpPr>
          <p:nvPr>
            <p:ph type="sldNum" sz="quarter" idx="19"/>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110583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marL="0" indent="0">
              <a:buFontTx/>
              <a:buNone/>
              <a:defRPr sz="1050"/>
            </a:lvl1pPr>
          </a:lstStyle>
          <a:p>
            <a:endParaRPr lang="en-GB"/>
          </a:p>
        </p:txBody>
      </p:sp>
      <p:sp>
        <p:nvSpPr>
          <p:cNvPr id="2" name="Date Placeholder 1">
            <a:extLst>
              <a:ext uri="{FF2B5EF4-FFF2-40B4-BE49-F238E27FC236}">
                <a16:creationId xmlns:a16="http://schemas.microsoft.com/office/drawing/2014/main" id="{33EADE29-5865-4980-BA86-97C3F377CDB9}"/>
              </a:ext>
            </a:extLst>
          </p:cNvPr>
          <p:cNvSpPr>
            <a:spLocks noGrp="1"/>
          </p:cNvSpPr>
          <p:nvPr>
            <p:ph type="dt" sz="half" idx="11"/>
          </p:nvPr>
        </p:nvSpPr>
        <p:spPr/>
        <p:txBody>
          <a:bodyPr/>
          <a:lstStyle/>
          <a:p>
            <a:fld id="{751E8B67-F8C3-403F-9B7A-2728B2A28E88}" type="datetime1">
              <a:rPr lang="en-GB" smtClean="0"/>
              <a:t>15/02/2018</a:t>
            </a:fld>
            <a:endParaRPr lang="en-GB"/>
          </a:p>
        </p:txBody>
      </p:sp>
      <p:sp>
        <p:nvSpPr>
          <p:cNvPr id="4" name="Footer Placeholder 3">
            <a:extLst>
              <a:ext uri="{FF2B5EF4-FFF2-40B4-BE49-F238E27FC236}">
                <a16:creationId xmlns:a16="http://schemas.microsoft.com/office/drawing/2014/main" id="{9DA7D0CC-444D-4704-A8A6-19F102C52D30}"/>
              </a:ext>
            </a:extLst>
          </p:cNvPr>
          <p:cNvSpPr>
            <a:spLocks noGrp="1"/>
          </p:cNvSpPr>
          <p:nvPr>
            <p:ph type="ftr" sz="quarter" idx="12"/>
          </p:nvPr>
        </p:nvSpPr>
        <p:spPr/>
        <p:txBody>
          <a:bodyPr/>
          <a:lstStyle/>
          <a:p>
            <a:endParaRPr lang="en-GB"/>
          </a:p>
        </p:txBody>
      </p:sp>
      <p:sp>
        <p:nvSpPr>
          <p:cNvPr id="5" name="Slide Number Placeholder 4">
            <a:extLst>
              <a:ext uri="{FF2B5EF4-FFF2-40B4-BE49-F238E27FC236}">
                <a16:creationId xmlns:a16="http://schemas.microsoft.com/office/drawing/2014/main" id="{31928AB5-12C1-4D2B-9FCB-FC3FE56B722B}"/>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226434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0_Blank">
    <p:spTree>
      <p:nvGrpSpPr>
        <p:cNvPr id="1" name=""/>
        <p:cNvGrpSpPr/>
        <p:nvPr/>
      </p:nvGrpSpPr>
      <p:grpSpPr>
        <a:xfrm>
          <a:off x="0" y="0"/>
          <a:ext cx="0" cy="0"/>
          <a:chOff x="0" y="0"/>
          <a:chExt cx="0" cy="0"/>
        </a:xfrm>
      </p:grpSpPr>
      <p:sp>
        <p:nvSpPr>
          <p:cNvPr id="12" name="Picture Placeholder 11"/>
          <p:cNvSpPr>
            <a:spLocks noGrp="1"/>
          </p:cNvSpPr>
          <p:nvPr>
            <p:ph type="pic" sz="quarter" idx="19" hasCustomPrompt="1"/>
          </p:nvPr>
        </p:nvSpPr>
        <p:spPr>
          <a:xfrm>
            <a:off x="2262314" y="2839373"/>
            <a:ext cx="1610711" cy="2866695"/>
          </a:xfrm>
          <a:custGeom>
            <a:avLst/>
            <a:gdLst>
              <a:gd name="connsiteX0" fmla="*/ 0 w 1610710"/>
              <a:gd name="connsiteY0" fmla="*/ 0 h 2866695"/>
              <a:gd name="connsiteX1" fmla="*/ 1610710 w 1610710"/>
              <a:gd name="connsiteY1" fmla="*/ 0 h 2866695"/>
              <a:gd name="connsiteX2" fmla="*/ 1610710 w 1610710"/>
              <a:gd name="connsiteY2" fmla="*/ 2866695 h 2866695"/>
              <a:gd name="connsiteX3" fmla="*/ 0 w 1610710"/>
              <a:gd name="connsiteY3" fmla="*/ 2866695 h 2866695"/>
            </a:gdLst>
            <a:ahLst/>
            <a:cxnLst>
              <a:cxn ang="0">
                <a:pos x="connsiteX0" y="connsiteY0"/>
              </a:cxn>
              <a:cxn ang="0">
                <a:pos x="connsiteX1" y="connsiteY1"/>
              </a:cxn>
              <a:cxn ang="0">
                <a:pos x="connsiteX2" y="connsiteY2"/>
              </a:cxn>
              <a:cxn ang="0">
                <a:pos x="connsiteX3" y="connsiteY3"/>
              </a:cxn>
            </a:cxnLst>
            <a:rect l="l" t="t" r="r" b="b"/>
            <a:pathLst>
              <a:path w="1610710" h="2866695">
                <a:moveTo>
                  <a:pt x="0" y="0"/>
                </a:moveTo>
                <a:lnTo>
                  <a:pt x="1610710" y="0"/>
                </a:lnTo>
                <a:lnTo>
                  <a:pt x="1610710" y="2866695"/>
                </a:lnTo>
                <a:lnTo>
                  <a:pt x="0" y="2866695"/>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3" name="Picture Placeholder 12"/>
          <p:cNvSpPr>
            <a:spLocks noGrp="1"/>
          </p:cNvSpPr>
          <p:nvPr>
            <p:ph type="pic" sz="quarter" idx="20" hasCustomPrompt="1"/>
          </p:nvPr>
        </p:nvSpPr>
        <p:spPr>
          <a:xfrm>
            <a:off x="5289582" y="2839373"/>
            <a:ext cx="1610711" cy="2866695"/>
          </a:xfrm>
          <a:custGeom>
            <a:avLst/>
            <a:gdLst>
              <a:gd name="connsiteX0" fmla="*/ 0 w 1610710"/>
              <a:gd name="connsiteY0" fmla="*/ 0 h 2866695"/>
              <a:gd name="connsiteX1" fmla="*/ 1610710 w 1610710"/>
              <a:gd name="connsiteY1" fmla="*/ 0 h 2866695"/>
              <a:gd name="connsiteX2" fmla="*/ 1610710 w 1610710"/>
              <a:gd name="connsiteY2" fmla="*/ 2866695 h 2866695"/>
              <a:gd name="connsiteX3" fmla="*/ 0 w 1610710"/>
              <a:gd name="connsiteY3" fmla="*/ 2866695 h 2866695"/>
            </a:gdLst>
            <a:ahLst/>
            <a:cxnLst>
              <a:cxn ang="0">
                <a:pos x="connsiteX0" y="connsiteY0"/>
              </a:cxn>
              <a:cxn ang="0">
                <a:pos x="connsiteX1" y="connsiteY1"/>
              </a:cxn>
              <a:cxn ang="0">
                <a:pos x="connsiteX2" y="connsiteY2"/>
              </a:cxn>
              <a:cxn ang="0">
                <a:pos x="connsiteX3" y="connsiteY3"/>
              </a:cxn>
            </a:cxnLst>
            <a:rect l="l" t="t" r="r" b="b"/>
            <a:pathLst>
              <a:path w="1610710" h="2866695">
                <a:moveTo>
                  <a:pt x="0" y="0"/>
                </a:moveTo>
                <a:lnTo>
                  <a:pt x="1610710" y="0"/>
                </a:lnTo>
                <a:lnTo>
                  <a:pt x="1610710" y="2866695"/>
                </a:lnTo>
                <a:lnTo>
                  <a:pt x="0" y="2866695"/>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4" name="Picture Placeholder 13"/>
          <p:cNvSpPr>
            <a:spLocks noGrp="1"/>
          </p:cNvSpPr>
          <p:nvPr>
            <p:ph type="pic" sz="quarter" idx="21" hasCustomPrompt="1"/>
          </p:nvPr>
        </p:nvSpPr>
        <p:spPr>
          <a:xfrm>
            <a:off x="8316851" y="2839373"/>
            <a:ext cx="1610711" cy="2866695"/>
          </a:xfrm>
          <a:custGeom>
            <a:avLst/>
            <a:gdLst>
              <a:gd name="connsiteX0" fmla="*/ 0 w 1610710"/>
              <a:gd name="connsiteY0" fmla="*/ 0 h 2866695"/>
              <a:gd name="connsiteX1" fmla="*/ 1610710 w 1610710"/>
              <a:gd name="connsiteY1" fmla="*/ 0 h 2866695"/>
              <a:gd name="connsiteX2" fmla="*/ 1610710 w 1610710"/>
              <a:gd name="connsiteY2" fmla="*/ 2866695 h 2866695"/>
              <a:gd name="connsiteX3" fmla="*/ 0 w 1610710"/>
              <a:gd name="connsiteY3" fmla="*/ 2866695 h 2866695"/>
            </a:gdLst>
            <a:ahLst/>
            <a:cxnLst>
              <a:cxn ang="0">
                <a:pos x="connsiteX0" y="connsiteY0"/>
              </a:cxn>
              <a:cxn ang="0">
                <a:pos x="connsiteX1" y="connsiteY1"/>
              </a:cxn>
              <a:cxn ang="0">
                <a:pos x="connsiteX2" y="connsiteY2"/>
              </a:cxn>
              <a:cxn ang="0">
                <a:pos x="connsiteX3" y="connsiteY3"/>
              </a:cxn>
            </a:cxnLst>
            <a:rect l="l" t="t" r="r" b="b"/>
            <a:pathLst>
              <a:path w="1610710" h="2866695">
                <a:moveTo>
                  <a:pt x="0" y="0"/>
                </a:moveTo>
                <a:lnTo>
                  <a:pt x="1610710" y="0"/>
                </a:lnTo>
                <a:lnTo>
                  <a:pt x="1610710" y="2866695"/>
                </a:lnTo>
                <a:lnTo>
                  <a:pt x="0" y="2866695"/>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2" name="Date Placeholder 1">
            <a:extLst>
              <a:ext uri="{FF2B5EF4-FFF2-40B4-BE49-F238E27FC236}">
                <a16:creationId xmlns:a16="http://schemas.microsoft.com/office/drawing/2014/main" id="{B7A6B703-A2D2-4CC6-9A9A-884B094F62A1}"/>
              </a:ext>
            </a:extLst>
          </p:cNvPr>
          <p:cNvSpPr>
            <a:spLocks noGrp="1"/>
          </p:cNvSpPr>
          <p:nvPr>
            <p:ph type="dt" sz="half" idx="22"/>
          </p:nvPr>
        </p:nvSpPr>
        <p:spPr/>
        <p:txBody>
          <a:bodyPr/>
          <a:lstStyle/>
          <a:p>
            <a:fld id="{751E8B67-F8C3-403F-9B7A-2728B2A28E88}" type="datetime1">
              <a:rPr lang="en-GB" smtClean="0"/>
              <a:t>15/02/2018</a:t>
            </a:fld>
            <a:endParaRPr lang="en-GB"/>
          </a:p>
        </p:txBody>
      </p:sp>
      <p:sp>
        <p:nvSpPr>
          <p:cNvPr id="3" name="Footer Placeholder 2">
            <a:extLst>
              <a:ext uri="{FF2B5EF4-FFF2-40B4-BE49-F238E27FC236}">
                <a16:creationId xmlns:a16="http://schemas.microsoft.com/office/drawing/2014/main" id="{08B48CEC-54CD-4019-9DD4-21BAEC58D391}"/>
              </a:ext>
            </a:extLst>
          </p:cNvPr>
          <p:cNvSpPr>
            <a:spLocks noGrp="1"/>
          </p:cNvSpPr>
          <p:nvPr>
            <p:ph type="ftr" sz="quarter" idx="23"/>
          </p:nvPr>
        </p:nvSpPr>
        <p:spPr/>
        <p:txBody>
          <a:bodyPr/>
          <a:lstStyle/>
          <a:p>
            <a:endParaRPr lang="en-GB"/>
          </a:p>
        </p:txBody>
      </p:sp>
      <p:sp>
        <p:nvSpPr>
          <p:cNvPr id="4" name="Slide Number Placeholder 3">
            <a:extLst>
              <a:ext uri="{FF2B5EF4-FFF2-40B4-BE49-F238E27FC236}">
                <a16:creationId xmlns:a16="http://schemas.microsoft.com/office/drawing/2014/main" id="{89C97B16-455E-4449-AC2D-9497EB273C40}"/>
              </a:ext>
            </a:extLst>
          </p:cNvPr>
          <p:cNvSpPr>
            <a:spLocks noGrp="1"/>
          </p:cNvSpPr>
          <p:nvPr>
            <p:ph type="sldNum" sz="quarter" idx="24"/>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1968880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4_Blank">
    <p:spTree>
      <p:nvGrpSpPr>
        <p:cNvPr id="1" name=""/>
        <p:cNvGrpSpPr/>
        <p:nvPr/>
      </p:nvGrpSpPr>
      <p:grpSpPr>
        <a:xfrm>
          <a:off x="0" y="0"/>
          <a:ext cx="0" cy="0"/>
          <a:chOff x="0" y="0"/>
          <a:chExt cx="0" cy="0"/>
        </a:xfrm>
      </p:grpSpPr>
      <p:sp>
        <p:nvSpPr>
          <p:cNvPr id="16" name="Picture Placeholder 15"/>
          <p:cNvSpPr>
            <a:spLocks noGrp="1"/>
          </p:cNvSpPr>
          <p:nvPr>
            <p:ph type="pic" sz="quarter" idx="15" hasCustomPrompt="1"/>
          </p:nvPr>
        </p:nvSpPr>
        <p:spPr>
          <a:xfrm>
            <a:off x="1142450" y="2334322"/>
            <a:ext cx="2475177" cy="1936572"/>
          </a:xfrm>
          <a:custGeom>
            <a:avLst/>
            <a:gdLst>
              <a:gd name="connsiteX0" fmla="*/ 0 w 2475177"/>
              <a:gd name="connsiteY0" fmla="*/ 0 h 1936572"/>
              <a:gd name="connsiteX1" fmla="*/ 2475177 w 2475177"/>
              <a:gd name="connsiteY1" fmla="*/ 0 h 1936572"/>
              <a:gd name="connsiteX2" fmla="*/ 2475177 w 2475177"/>
              <a:gd name="connsiteY2" fmla="*/ 1936572 h 1936572"/>
              <a:gd name="connsiteX3" fmla="*/ 0 w 2475177"/>
              <a:gd name="connsiteY3" fmla="*/ 1936572 h 1936572"/>
            </a:gdLst>
            <a:ahLst/>
            <a:cxnLst>
              <a:cxn ang="0">
                <a:pos x="connsiteX0" y="connsiteY0"/>
              </a:cxn>
              <a:cxn ang="0">
                <a:pos x="connsiteX1" y="connsiteY1"/>
              </a:cxn>
              <a:cxn ang="0">
                <a:pos x="connsiteX2" y="connsiteY2"/>
              </a:cxn>
              <a:cxn ang="0">
                <a:pos x="connsiteX3" y="connsiteY3"/>
              </a:cxn>
            </a:cxnLst>
            <a:rect l="l" t="t" r="r" b="b"/>
            <a:pathLst>
              <a:path w="2475177" h="1936572">
                <a:moveTo>
                  <a:pt x="0" y="0"/>
                </a:moveTo>
                <a:lnTo>
                  <a:pt x="2475177" y="0"/>
                </a:lnTo>
                <a:lnTo>
                  <a:pt x="2475177" y="1936572"/>
                </a:lnTo>
                <a:lnTo>
                  <a:pt x="0" y="193657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8" name="Picture Placeholder 17"/>
          <p:cNvSpPr>
            <a:spLocks noGrp="1"/>
          </p:cNvSpPr>
          <p:nvPr>
            <p:ph type="pic" sz="quarter" idx="16" hasCustomPrompt="1"/>
          </p:nvPr>
        </p:nvSpPr>
        <p:spPr>
          <a:xfrm>
            <a:off x="8574380" y="4270894"/>
            <a:ext cx="2475177" cy="1936572"/>
          </a:xfrm>
          <a:custGeom>
            <a:avLst/>
            <a:gdLst>
              <a:gd name="connsiteX0" fmla="*/ 0 w 2475177"/>
              <a:gd name="connsiteY0" fmla="*/ 0 h 1936572"/>
              <a:gd name="connsiteX1" fmla="*/ 2475177 w 2475177"/>
              <a:gd name="connsiteY1" fmla="*/ 0 h 1936572"/>
              <a:gd name="connsiteX2" fmla="*/ 2475177 w 2475177"/>
              <a:gd name="connsiteY2" fmla="*/ 1936572 h 1936572"/>
              <a:gd name="connsiteX3" fmla="*/ 0 w 2475177"/>
              <a:gd name="connsiteY3" fmla="*/ 1936572 h 1936572"/>
            </a:gdLst>
            <a:ahLst/>
            <a:cxnLst>
              <a:cxn ang="0">
                <a:pos x="connsiteX0" y="connsiteY0"/>
              </a:cxn>
              <a:cxn ang="0">
                <a:pos x="connsiteX1" y="connsiteY1"/>
              </a:cxn>
              <a:cxn ang="0">
                <a:pos x="connsiteX2" y="connsiteY2"/>
              </a:cxn>
              <a:cxn ang="0">
                <a:pos x="connsiteX3" y="connsiteY3"/>
              </a:cxn>
            </a:cxnLst>
            <a:rect l="l" t="t" r="r" b="b"/>
            <a:pathLst>
              <a:path w="2475177" h="1936572">
                <a:moveTo>
                  <a:pt x="0" y="0"/>
                </a:moveTo>
                <a:lnTo>
                  <a:pt x="2475177" y="0"/>
                </a:lnTo>
                <a:lnTo>
                  <a:pt x="2475177" y="1936572"/>
                </a:lnTo>
                <a:lnTo>
                  <a:pt x="0" y="193657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9" name="Picture Placeholder 18"/>
          <p:cNvSpPr>
            <a:spLocks noGrp="1"/>
          </p:cNvSpPr>
          <p:nvPr>
            <p:ph type="pic" sz="quarter" idx="17" hasCustomPrompt="1"/>
          </p:nvPr>
        </p:nvSpPr>
        <p:spPr>
          <a:xfrm>
            <a:off x="3619760" y="4270894"/>
            <a:ext cx="2475177" cy="1936572"/>
          </a:xfrm>
          <a:custGeom>
            <a:avLst/>
            <a:gdLst>
              <a:gd name="connsiteX0" fmla="*/ 0 w 2475177"/>
              <a:gd name="connsiteY0" fmla="*/ 0 h 1936572"/>
              <a:gd name="connsiteX1" fmla="*/ 2475177 w 2475177"/>
              <a:gd name="connsiteY1" fmla="*/ 0 h 1936572"/>
              <a:gd name="connsiteX2" fmla="*/ 2475177 w 2475177"/>
              <a:gd name="connsiteY2" fmla="*/ 1936572 h 1936572"/>
              <a:gd name="connsiteX3" fmla="*/ 0 w 2475177"/>
              <a:gd name="connsiteY3" fmla="*/ 1936572 h 1936572"/>
            </a:gdLst>
            <a:ahLst/>
            <a:cxnLst>
              <a:cxn ang="0">
                <a:pos x="connsiteX0" y="connsiteY0"/>
              </a:cxn>
              <a:cxn ang="0">
                <a:pos x="connsiteX1" y="connsiteY1"/>
              </a:cxn>
              <a:cxn ang="0">
                <a:pos x="connsiteX2" y="connsiteY2"/>
              </a:cxn>
              <a:cxn ang="0">
                <a:pos x="connsiteX3" y="connsiteY3"/>
              </a:cxn>
            </a:cxnLst>
            <a:rect l="l" t="t" r="r" b="b"/>
            <a:pathLst>
              <a:path w="2475177" h="1936572">
                <a:moveTo>
                  <a:pt x="0" y="0"/>
                </a:moveTo>
                <a:lnTo>
                  <a:pt x="2475177" y="0"/>
                </a:lnTo>
                <a:lnTo>
                  <a:pt x="2475177" y="1936572"/>
                </a:lnTo>
                <a:lnTo>
                  <a:pt x="0" y="193657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7" name="Picture Placeholder 16"/>
          <p:cNvSpPr>
            <a:spLocks noGrp="1"/>
          </p:cNvSpPr>
          <p:nvPr>
            <p:ph type="pic" sz="quarter" idx="18" hasCustomPrompt="1"/>
          </p:nvPr>
        </p:nvSpPr>
        <p:spPr>
          <a:xfrm>
            <a:off x="6097069" y="2334322"/>
            <a:ext cx="2475177" cy="1936572"/>
          </a:xfrm>
          <a:custGeom>
            <a:avLst/>
            <a:gdLst>
              <a:gd name="connsiteX0" fmla="*/ 0 w 2475177"/>
              <a:gd name="connsiteY0" fmla="*/ 0 h 1936572"/>
              <a:gd name="connsiteX1" fmla="*/ 2475177 w 2475177"/>
              <a:gd name="connsiteY1" fmla="*/ 0 h 1936572"/>
              <a:gd name="connsiteX2" fmla="*/ 2475177 w 2475177"/>
              <a:gd name="connsiteY2" fmla="*/ 1936572 h 1936572"/>
              <a:gd name="connsiteX3" fmla="*/ 0 w 2475177"/>
              <a:gd name="connsiteY3" fmla="*/ 1936572 h 1936572"/>
            </a:gdLst>
            <a:ahLst/>
            <a:cxnLst>
              <a:cxn ang="0">
                <a:pos x="connsiteX0" y="connsiteY0"/>
              </a:cxn>
              <a:cxn ang="0">
                <a:pos x="connsiteX1" y="connsiteY1"/>
              </a:cxn>
              <a:cxn ang="0">
                <a:pos x="connsiteX2" y="connsiteY2"/>
              </a:cxn>
              <a:cxn ang="0">
                <a:pos x="connsiteX3" y="connsiteY3"/>
              </a:cxn>
            </a:cxnLst>
            <a:rect l="l" t="t" r="r" b="b"/>
            <a:pathLst>
              <a:path w="2475177" h="1936572">
                <a:moveTo>
                  <a:pt x="0" y="0"/>
                </a:moveTo>
                <a:lnTo>
                  <a:pt x="2475177" y="0"/>
                </a:lnTo>
                <a:lnTo>
                  <a:pt x="2475177" y="1936572"/>
                </a:lnTo>
                <a:lnTo>
                  <a:pt x="0" y="193657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2" name="Date Placeholder 1">
            <a:extLst>
              <a:ext uri="{FF2B5EF4-FFF2-40B4-BE49-F238E27FC236}">
                <a16:creationId xmlns:a16="http://schemas.microsoft.com/office/drawing/2014/main" id="{1269FAFF-C6E7-439E-BF95-58B866F1AA0F}"/>
              </a:ext>
            </a:extLst>
          </p:cNvPr>
          <p:cNvSpPr>
            <a:spLocks noGrp="1"/>
          </p:cNvSpPr>
          <p:nvPr>
            <p:ph type="dt" sz="half" idx="19"/>
          </p:nvPr>
        </p:nvSpPr>
        <p:spPr/>
        <p:txBody>
          <a:bodyPr/>
          <a:lstStyle/>
          <a:p>
            <a:fld id="{751E8B67-F8C3-403F-9B7A-2728B2A28E88}" type="datetime1">
              <a:rPr lang="en-GB" smtClean="0"/>
              <a:t>15/02/2018</a:t>
            </a:fld>
            <a:endParaRPr lang="en-GB"/>
          </a:p>
        </p:txBody>
      </p:sp>
      <p:sp>
        <p:nvSpPr>
          <p:cNvPr id="3" name="Footer Placeholder 2">
            <a:extLst>
              <a:ext uri="{FF2B5EF4-FFF2-40B4-BE49-F238E27FC236}">
                <a16:creationId xmlns:a16="http://schemas.microsoft.com/office/drawing/2014/main" id="{4268FE10-7C39-40C3-82AC-447C86370A03}"/>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165FC588-F865-4951-B209-6E224F70C5FD}"/>
              </a:ext>
            </a:extLst>
          </p:cNvPr>
          <p:cNvSpPr>
            <a:spLocks noGrp="1"/>
          </p:cNvSpPr>
          <p:nvPr>
            <p:ph type="sldNum" sz="quarter" idx="21"/>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4091219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4EA488-10B7-4B4D-9775-34DF0A785C87}"/>
              </a:ext>
            </a:extLst>
          </p:cNvPr>
          <p:cNvSpPr>
            <a:spLocks noGrp="1"/>
          </p:cNvSpPr>
          <p:nvPr>
            <p:ph type="dt" sz="half" idx="10"/>
          </p:nvPr>
        </p:nvSpPr>
        <p:spPr/>
        <p:txBody>
          <a:bodyPr/>
          <a:lstStyle/>
          <a:p>
            <a:fld id="{751E8B67-F8C3-403F-9B7A-2728B2A28E88}" type="datetime1">
              <a:rPr lang="en-GB" smtClean="0"/>
              <a:t>15/02/2018</a:t>
            </a:fld>
            <a:endParaRPr lang="en-GB"/>
          </a:p>
        </p:txBody>
      </p:sp>
      <p:sp>
        <p:nvSpPr>
          <p:cNvPr id="3" name="Footer Placeholder 2">
            <a:extLst>
              <a:ext uri="{FF2B5EF4-FFF2-40B4-BE49-F238E27FC236}">
                <a16:creationId xmlns:a16="http://schemas.microsoft.com/office/drawing/2014/main" id="{87FBC434-842A-403A-8975-BF46E225FBC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79A0042-A722-4FE2-A9ED-4C13C4F686F8}"/>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1671874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ortfolio-06">
    <p:spTree>
      <p:nvGrpSpPr>
        <p:cNvPr id="1" name=""/>
        <p:cNvGrpSpPr/>
        <p:nvPr/>
      </p:nvGrpSpPr>
      <p:grpSpPr>
        <a:xfrm>
          <a:off x="0" y="0"/>
          <a:ext cx="0" cy="0"/>
          <a:chOff x="0" y="0"/>
          <a:chExt cx="0" cy="0"/>
        </a:xfrm>
      </p:grpSpPr>
      <p:sp>
        <p:nvSpPr>
          <p:cNvPr id="18" name="Picture Placeholder 2"/>
          <p:cNvSpPr>
            <a:spLocks noGrp="1"/>
          </p:cNvSpPr>
          <p:nvPr>
            <p:ph type="pic" sz="quarter" idx="14"/>
          </p:nvPr>
        </p:nvSpPr>
        <p:spPr>
          <a:xfrm rot="19803452">
            <a:off x="5955669" y="36133"/>
            <a:ext cx="6134305" cy="4207724"/>
          </a:xfrm>
          <a:prstGeom prst="rect">
            <a:avLst/>
          </a:prstGeom>
          <a:solidFill>
            <a:schemeClr val="bg1">
              <a:lumMod val="85000"/>
            </a:schemeClr>
          </a:solidFill>
          <a:effectLst/>
          <a:scene3d>
            <a:camera prst="orthographicFront">
              <a:rot lat="0" lon="0" rev="0"/>
            </a:camera>
            <a:lightRig rig="threePt" dir="t"/>
          </a:scene3d>
        </p:spPr>
        <p:txBody>
          <a:bodyPr/>
          <a:lstStyle>
            <a:lvl1pPr marL="0" indent="0">
              <a:buFontTx/>
              <a:buNone/>
              <a:defRPr sz="1050"/>
            </a:lvl1pPr>
          </a:lstStyle>
          <a:p>
            <a:endParaRPr lang="en-GB"/>
          </a:p>
        </p:txBody>
      </p:sp>
      <p:sp>
        <p:nvSpPr>
          <p:cNvPr id="12" name="Picture Placeholder 2"/>
          <p:cNvSpPr>
            <a:spLocks noGrp="1"/>
          </p:cNvSpPr>
          <p:nvPr>
            <p:ph type="pic" sz="quarter" idx="15"/>
          </p:nvPr>
        </p:nvSpPr>
        <p:spPr>
          <a:xfrm rot="19803452">
            <a:off x="4320926" y="4097427"/>
            <a:ext cx="2590196" cy="2286841"/>
          </a:xfrm>
          <a:prstGeom prst="rect">
            <a:avLst/>
          </a:prstGeom>
          <a:solidFill>
            <a:schemeClr val="bg1">
              <a:lumMod val="85000"/>
            </a:schemeClr>
          </a:solidFill>
          <a:effectLst/>
          <a:scene3d>
            <a:camera prst="orthographicFront">
              <a:rot lat="0" lon="0" rev="0"/>
            </a:camera>
            <a:lightRig rig="threePt" dir="t"/>
          </a:scene3d>
        </p:spPr>
        <p:txBody>
          <a:bodyPr/>
          <a:lstStyle>
            <a:lvl1pPr marL="0" indent="0">
              <a:buFontTx/>
              <a:buNone/>
              <a:defRPr sz="1050"/>
            </a:lvl1pPr>
          </a:lstStyle>
          <a:p>
            <a:endParaRPr lang="en-GB"/>
          </a:p>
        </p:txBody>
      </p:sp>
      <p:sp>
        <p:nvSpPr>
          <p:cNvPr id="11" name="Picture Placeholder 2"/>
          <p:cNvSpPr>
            <a:spLocks noGrp="1"/>
          </p:cNvSpPr>
          <p:nvPr>
            <p:ph type="pic" sz="quarter" idx="17"/>
          </p:nvPr>
        </p:nvSpPr>
        <p:spPr>
          <a:xfrm rot="19803452">
            <a:off x="6454127" y="4525142"/>
            <a:ext cx="6563222" cy="1682967"/>
          </a:xfrm>
          <a:prstGeom prst="rect">
            <a:avLst/>
          </a:prstGeom>
          <a:solidFill>
            <a:schemeClr val="bg1">
              <a:lumMod val="85000"/>
            </a:schemeClr>
          </a:solidFill>
          <a:effectLst/>
          <a:scene3d>
            <a:camera prst="orthographicFront">
              <a:rot lat="0" lon="0" rev="0"/>
            </a:camera>
            <a:lightRig rig="threePt" dir="t"/>
          </a:scene3d>
        </p:spPr>
        <p:txBody>
          <a:bodyPr/>
          <a:lstStyle>
            <a:lvl1pPr marL="0" indent="0">
              <a:buFontTx/>
              <a:buNone/>
              <a:defRPr sz="1050"/>
            </a:lvl1pPr>
          </a:lstStyle>
          <a:p>
            <a:endParaRPr lang="en-GB"/>
          </a:p>
        </p:txBody>
      </p:sp>
      <p:sp>
        <p:nvSpPr>
          <p:cNvPr id="2" name="Date Placeholder 1">
            <a:extLst>
              <a:ext uri="{FF2B5EF4-FFF2-40B4-BE49-F238E27FC236}">
                <a16:creationId xmlns:a16="http://schemas.microsoft.com/office/drawing/2014/main" id="{76CF091E-187A-43E7-859D-8AB82D19BBB5}"/>
              </a:ext>
            </a:extLst>
          </p:cNvPr>
          <p:cNvSpPr>
            <a:spLocks noGrp="1"/>
          </p:cNvSpPr>
          <p:nvPr>
            <p:ph type="dt" sz="half" idx="18"/>
          </p:nvPr>
        </p:nvSpPr>
        <p:spPr/>
        <p:txBody>
          <a:bodyPr/>
          <a:lstStyle/>
          <a:p>
            <a:fld id="{751E8B67-F8C3-403F-9B7A-2728B2A28E88}" type="datetime1">
              <a:rPr lang="en-GB" smtClean="0"/>
              <a:t>15/02/2018</a:t>
            </a:fld>
            <a:endParaRPr lang="en-GB"/>
          </a:p>
        </p:txBody>
      </p:sp>
      <p:sp>
        <p:nvSpPr>
          <p:cNvPr id="3" name="Footer Placeholder 2">
            <a:extLst>
              <a:ext uri="{FF2B5EF4-FFF2-40B4-BE49-F238E27FC236}">
                <a16:creationId xmlns:a16="http://schemas.microsoft.com/office/drawing/2014/main" id="{FC06B13E-0502-4CBB-A77D-94EBD9B3EA7D}"/>
              </a:ext>
            </a:extLst>
          </p:cNvPr>
          <p:cNvSpPr>
            <a:spLocks noGrp="1"/>
          </p:cNvSpPr>
          <p:nvPr>
            <p:ph type="ftr" sz="quarter" idx="19"/>
          </p:nvPr>
        </p:nvSpPr>
        <p:spPr/>
        <p:txBody>
          <a:bodyPr/>
          <a:lstStyle/>
          <a:p>
            <a:endParaRPr lang="en-GB"/>
          </a:p>
        </p:txBody>
      </p:sp>
      <p:sp>
        <p:nvSpPr>
          <p:cNvPr id="4" name="Slide Number Placeholder 3">
            <a:extLst>
              <a:ext uri="{FF2B5EF4-FFF2-40B4-BE49-F238E27FC236}">
                <a16:creationId xmlns:a16="http://schemas.microsoft.com/office/drawing/2014/main" id="{88EA1D94-BEF4-4C67-8934-2FB96916E53D}"/>
              </a:ext>
            </a:extLst>
          </p:cNvPr>
          <p:cNvSpPr>
            <a:spLocks noGrp="1"/>
          </p:cNvSpPr>
          <p:nvPr>
            <p:ph type="sldNum" sz="quarter" idx="20"/>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939580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1CC3E1-D0FD-4D47-BEF2-85AE2F69D26E}"/>
              </a:ext>
            </a:extLst>
          </p:cNvPr>
          <p:cNvSpPr>
            <a:spLocks noGrp="1"/>
          </p:cNvSpPr>
          <p:nvPr>
            <p:ph type="dt" sz="half" idx="10"/>
          </p:nvPr>
        </p:nvSpPr>
        <p:spPr/>
        <p:txBody>
          <a:bodyPr/>
          <a:lstStyle/>
          <a:p>
            <a:fld id="{751E8B67-F8C3-403F-9B7A-2728B2A28E88}" type="datetime1">
              <a:rPr lang="en-GB" smtClean="0"/>
              <a:t>15/02/2018</a:t>
            </a:fld>
            <a:endParaRPr lang="en-GB"/>
          </a:p>
        </p:txBody>
      </p:sp>
      <p:sp>
        <p:nvSpPr>
          <p:cNvPr id="3" name="Footer Placeholder 2">
            <a:extLst>
              <a:ext uri="{FF2B5EF4-FFF2-40B4-BE49-F238E27FC236}">
                <a16:creationId xmlns:a16="http://schemas.microsoft.com/office/drawing/2014/main" id="{EDB71FB7-D03B-4D66-9EBA-B0DE8A7BC24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484E2D5-D24A-4172-AC4F-E404ABF02C4A}"/>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38230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ED6F-6431-4123-AD12-E867C056C5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67557B-AC7F-4734-B86F-0769B34BC35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2FA823-0E62-4E1B-B8D4-17F971720E76}"/>
              </a:ext>
            </a:extLst>
          </p:cNvPr>
          <p:cNvSpPr>
            <a:spLocks noGrp="1"/>
          </p:cNvSpPr>
          <p:nvPr>
            <p:ph type="dt" sz="half" idx="10"/>
          </p:nvPr>
        </p:nvSpPr>
        <p:spPr/>
        <p:txBody>
          <a:bodyPr/>
          <a:lstStyle/>
          <a:p>
            <a:fld id="{47967642-D853-4118-865D-5E36836AEF4F}" type="datetime1">
              <a:rPr lang="en-GB" smtClean="0"/>
              <a:t>15/02/2018</a:t>
            </a:fld>
            <a:endParaRPr lang="en-GB"/>
          </a:p>
        </p:txBody>
      </p:sp>
      <p:sp>
        <p:nvSpPr>
          <p:cNvPr id="5" name="Footer Placeholder 4">
            <a:extLst>
              <a:ext uri="{FF2B5EF4-FFF2-40B4-BE49-F238E27FC236}">
                <a16:creationId xmlns:a16="http://schemas.microsoft.com/office/drawing/2014/main" id="{BA89894A-B9CB-4760-ADC9-408479A854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3575FE-6E93-410A-BA66-7832922CB27F}"/>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32478281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F192892-61BA-4CF9-9131-204215A1EA79}"/>
              </a:ext>
            </a:extLst>
          </p:cNvPr>
          <p:cNvSpPr>
            <a:spLocks noGrp="1"/>
          </p:cNvSpPr>
          <p:nvPr>
            <p:ph type="pic" sz="quarter" idx="10"/>
          </p:nvPr>
        </p:nvSpPr>
        <p:spPr>
          <a:xfrm>
            <a:off x="4371182" y="2273300"/>
            <a:ext cx="3449637" cy="2978150"/>
          </a:xfrm>
          <a:prstGeom prst="rect">
            <a:avLst/>
          </a:prstGeom>
        </p:spPr>
        <p:txBody>
          <a:bodyPr/>
          <a:lstStyle/>
          <a:p>
            <a:endParaRPr lang="en-US"/>
          </a:p>
        </p:txBody>
      </p:sp>
      <p:sp>
        <p:nvSpPr>
          <p:cNvPr id="2" name="Date Placeholder 1">
            <a:extLst>
              <a:ext uri="{FF2B5EF4-FFF2-40B4-BE49-F238E27FC236}">
                <a16:creationId xmlns:a16="http://schemas.microsoft.com/office/drawing/2014/main" id="{76EF4F0D-EEC8-4FF6-A153-7DEDF80D13F0}"/>
              </a:ext>
            </a:extLst>
          </p:cNvPr>
          <p:cNvSpPr>
            <a:spLocks noGrp="1"/>
          </p:cNvSpPr>
          <p:nvPr>
            <p:ph type="dt" sz="half" idx="11"/>
          </p:nvPr>
        </p:nvSpPr>
        <p:spPr/>
        <p:txBody>
          <a:bodyPr/>
          <a:lstStyle/>
          <a:p>
            <a:fld id="{751E8B67-F8C3-403F-9B7A-2728B2A28E88}" type="datetime1">
              <a:rPr lang="en-GB" smtClean="0"/>
              <a:t>15/02/2018</a:t>
            </a:fld>
            <a:endParaRPr lang="en-GB"/>
          </a:p>
        </p:txBody>
      </p:sp>
      <p:sp>
        <p:nvSpPr>
          <p:cNvPr id="3" name="Footer Placeholder 2">
            <a:extLst>
              <a:ext uri="{FF2B5EF4-FFF2-40B4-BE49-F238E27FC236}">
                <a16:creationId xmlns:a16="http://schemas.microsoft.com/office/drawing/2014/main" id="{D65F0104-4CF7-4598-A4A9-02FA962F4FA8}"/>
              </a:ext>
            </a:extLst>
          </p:cNvPr>
          <p:cNvSpPr>
            <a:spLocks noGrp="1"/>
          </p:cNvSpPr>
          <p:nvPr>
            <p:ph type="ftr" sz="quarter" idx="12"/>
          </p:nvPr>
        </p:nvSpPr>
        <p:spPr/>
        <p:txBody>
          <a:bodyPr/>
          <a:lstStyle/>
          <a:p>
            <a:endParaRPr lang="en-GB"/>
          </a:p>
        </p:txBody>
      </p:sp>
      <p:sp>
        <p:nvSpPr>
          <p:cNvPr id="4" name="Slide Number Placeholder 3">
            <a:extLst>
              <a:ext uri="{FF2B5EF4-FFF2-40B4-BE49-F238E27FC236}">
                <a16:creationId xmlns:a16="http://schemas.microsoft.com/office/drawing/2014/main" id="{F118C754-D6B9-40EA-8538-D30CEAE3EAF4}"/>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670042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1_Blank">
    <p:spTree>
      <p:nvGrpSpPr>
        <p:cNvPr id="1" name=""/>
        <p:cNvGrpSpPr/>
        <p:nvPr/>
      </p:nvGrpSpPr>
      <p:grpSpPr>
        <a:xfrm>
          <a:off x="0" y="0"/>
          <a:ext cx="0" cy="0"/>
          <a:chOff x="0" y="0"/>
          <a:chExt cx="0" cy="0"/>
        </a:xfrm>
      </p:grpSpPr>
      <p:sp>
        <p:nvSpPr>
          <p:cNvPr id="7" name="Picture Placeholder 6"/>
          <p:cNvSpPr>
            <a:spLocks noGrp="1"/>
          </p:cNvSpPr>
          <p:nvPr>
            <p:ph type="pic" sz="quarter" idx="19" hasCustomPrompt="1"/>
          </p:nvPr>
        </p:nvSpPr>
        <p:spPr>
          <a:xfrm>
            <a:off x="2195575" y="1425477"/>
            <a:ext cx="3008891" cy="4026892"/>
          </a:xfrm>
          <a:custGeom>
            <a:avLst/>
            <a:gdLst>
              <a:gd name="connsiteX0" fmla="*/ 0 w 3008890"/>
              <a:gd name="connsiteY0" fmla="*/ 0 h 4026892"/>
              <a:gd name="connsiteX1" fmla="*/ 3008890 w 3008890"/>
              <a:gd name="connsiteY1" fmla="*/ 0 h 4026892"/>
              <a:gd name="connsiteX2" fmla="*/ 3008890 w 3008890"/>
              <a:gd name="connsiteY2" fmla="*/ 4026892 h 4026892"/>
              <a:gd name="connsiteX3" fmla="*/ 0 w 3008890"/>
              <a:gd name="connsiteY3" fmla="*/ 4026892 h 4026892"/>
            </a:gdLst>
            <a:ahLst/>
            <a:cxnLst>
              <a:cxn ang="0">
                <a:pos x="connsiteX0" y="connsiteY0"/>
              </a:cxn>
              <a:cxn ang="0">
                <a:pos x="connsiteX1" y="connsiteY1"/>
              </a:cxn>
              <a:cxn ang="0">
                <a:pos x="connsiteX2" y="connsiteY2"/>
              </a:cxn>
              <a:cxn ang="0">
                <a:pos x="connsiteX3" y="connsiteY3"/>
              </a:cxn>
            </a:cxnLst>
            <a:rect l="l" t="t" r="r" b="b"/>
            <a:pathLst>
              <a:path w="3008890" h="4026892">
                <a:moveTo>
                  <a:pt x="0" y="0"/>
                </a:moveTo>
                <a:lnTo>
                  <a:pt x="3008890" y="0"/>
                </a:lnTo>
                <a:lnTo>
                  <a:pt x="3008890" y="4026892"/>
                </a:lnTo>
                <a:lnTo>
                  <a:pt x="0" y="402689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2" name="Date Placeholder 1">
            <a:extLst>
              <a:ext uri="{FF2B5EF4-FFF2-40B4-BE49-F238E27FC236}">
                <a16:creationId xmlns:a16="http://schemas.microsoft.com/office/drawing/2014/main" id="{73742E90-08BD-4D85-B338-EB51988BB392}"/>
              </a:ext>
            </a:extLst>
          </p:cNvPr>
          <p:cNvSpPr>
            <a:spLocks noGrp="1"/>
          </p:cNvSpPr>
          <p:nvPr>
            <p:ph type="dt" sz="half" idx="20"/>
          </p:nvPr>
        </p:nvSpPr>
        <p:spPr/>
        <p:txBody>
          <a:bodyPr/>
          <a:lstStyle/>
          <a:p>
            <a:fld id="{751E8B67-F8C3-403F-9B7A-2728B2A28E88}" type="datetime1">
              <a:rPr lang="en-GB" smtClean="0"/>
              <a:t>15/02/2018</a:t>
            </a:fld>
            <a:endParaRPr lang="en-GB"/>
          </a:p>
        </p:txBody>
      </p:sp>
      <p:sp>
        <p:nvSpPr>
          <p:cNvPr id="3" name="Footer Placeholder 2">
            <a:extLst>
              <a:ext uri="{FF2B5EF4-FFF2-40B4-BE49-F238E27FC236}">
                <a16:creationId xmlns:a16="http://schemas.microsoft.com/office/drawing/2014/main" id="{6A9DED46-026D-4786-8581-D5FD8C2B7B7A}"/>
              </a:ext>
            </a:extLst>
          </p:cNvPr>
          <p:cNvSpPr>
            <a:spLocks noGrp="1"/>
          </p:cNvSpPr>
          <p:nvPr>
            <p:ph type="ftr" sz="quarter" idx="21"/>
          </p:nvPr>
        </p:nvSpPr>
        <p:spPr/>
        <p:txBody>
          <a:bodyPr/>
          <a:lstStyle/>
          <a:p>
            <a:endParaRPr lang="en-GB"/>
          </a:p>
        </p:txBody>
      </p:sp>
      <p:sp>
        <p:nvSpPr>
          <p:cNvPr id="4" name="Slide Number Placeholder 3">
            <a:extLst>
              <a:ext uri="{FF2B5EF4-FFF2-40B4-BE49-F238E27FC236}">
                <a16:creationId xmlns:a16="http://schemas.microsoft.com/office/drawing/2014/main" id="{96FD0F02-C125-4697-BFC3-6A308CF4C832}"/>
              </a:ext>
            </a:extLst>
          </p:cNvPr>
          <p:cNvSpPr>
            <a:spLocks noGrp="1"/>
          </p:cNvSpPr>
          <p:nvPr>
            <p:ph type="sldNum" sz="quarter" idx="2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609521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2B55C7-1EBA-446C-8AD0-55D0FDD6CF30}"/>
              </a:ext>
            </a:extLst>
          </p:cNvPr>
          <p:cNvSpPr>
            <a:spLocks noGrp="1"/>
          </p:cNvSpPr>
          <p:nvPr>
            <p:ph type="dt" sz="half" idx="10"/>
          </p:nvPr>
        </p:nvSpPr>
        <p:spPr/>
        <p:txBody>
          <a:bodyPr/>
          <a:lstStyle/>
          <a:p>
            <a:fld id="{751E8B67-F8C3-403F-9B7A-2728B2A28E88}" type="datetime1">
              <a:rPr lang="en-GB" smtClean="0"/>
              <a:t>15/02/2018</a:t>
            </a:fld>
            <a:endParaRPr lang="en-GB"/>
          </a:p>
        </p:txBody>
      </p:sp>
      <p:sp>
        <p:nvSpPr>
          <p:cNvPr id="4" name="Footer Placeholder 3">
            <a:extLst>
              <a:ext uri="{FF2B5EF4-FFF2-40B4-BE49-F238E27FC236}">
                <a16:creationId xmlns:a16="http://schemas.microsoft.com/office/drawing/2014/main" id="{5C775C1B-DDEE-44EF-894D-019E2D06CE1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B9AC87-A29E-4DC4-9826-126062B7E5AD}"/>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2787967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543263" y="2206657"/>
            <a:ext cx="2205880" cy="2205880"/>
          </a:xfrm>
          <a:custGeom>
            <a:avLst/>
            <a:gdLst>
              <a:gd name="connsiteX0" fmla="*/ 1407695 w 2815390"/>
              <a:gd name="connsiteY0" fmla="*/ 0 h 2815390"/>
              <a:gd name="connsiteX1" fmla="*/ 2815390 w 2815390"/>
              <a:gd name="connsiteY1" fmla="*/ 1407695 h 2815390"/>
              <a:gd name="connsiteX2" fmla="*/ 1407695 w 2815390"/>
              <a:gd name="connsiteY2" fmla="*/ 2815390 h 2815390"/>
              <a:gd name="connsiteX3" fmla="*/ 0 w 2815390"/>
              <a:gd name="connsiteY3" fmla="*/ 1407695 h 2815390"/>
              <a:gd name="connsiteX4" fmla="*/ 1407695 w 2815390"/>
              <a:gd name="connsiteY4" fmla="*/ 0 h 2815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5390" h="2815390">
                <a:moveTo>
                  <a:pt x="1407695" y="0"/>
                </a:moveTo>
                <a:cubicBezTo>
                  <a:pt x="2185143" y="0"/>
                  <a:pt x="2815390" y="630247"/>
                  <a:pt x="2815390" y="1407695"/>
                </a:cubicBezTo>
                <a:cubicBezTo>
                  <a:pt x="2815390" y="2185143"/>
                  <a:pt x="2185143" y="2815390"/>
                  <a:pt x="1407695" y="2815390"/>
                </a:cubicBezTo>
                <a:cubicBezTo>
                  <a:pt x="630247" y="2815390"/>
                  <a:pt x="0" y="2185143"/>
                  <a:pt x="0" y="1407695"/>
                </a:cubicBezTo>
                <a:cubicBezTo>
                  <a:pt x="0" y="630247"/>
                  <a:pt x="630247" y="0"/>
                  <a:pt x="1407695" y="0"/>
                </a:cubicBezTo>
                <a:close/>
              </a:path>
            </a:pathLst>
          </a:custGeom>
          <a:solidFill>
            <a:schemeClr val="bg1">
              <a:lumMod val="95000"/>
            </a:schemeClr>
          </a:solidFill>
        </p:spPr>
        <p:txBody>
          <a:bodyPr wrap="square">
            <a:noAutofit/>
          </a:bodyPr>
          <a:lstStyle>
            <a:lvl1pPr marL="0" indent="0">
              <a:buFontTx/>
              <a:buNone/>
              <a:defRPr sz="1050"/>
            </a:lvl1pPr>
          </a:lstStyle>
          <a:p>
            <a:endParaRPr lang="en-GB"/>
          </a:p>
        </p:txBody>
      </p:sp>
      <p:sp>
        <p:nvSpPr>
          <p:cNvPr id="2" name="Date Placeholder 1">
            <a:extLst>
              <a:ext uri="{FF2B5EF4-FFF2-40B4-BE49-F238E27FC236}">
                <a16:creationId xmlns:a16="http://schemas.microsoft.com/office/drawing/2014/main" id="{EA17D902-EA65-4549-AFD8-B2A8D55412EE}"/>
              </a:ext>
            </a:extLst>
          </p:cNvPr>
          <p:cNvSpPr>
            <a:spLocks noGrp="1"/>
          </p:cNvSpPr>
          <p:nvPr>
            <p:ph type="dt" sz="half" idx="11"/>
          </p:nvPr>
        </p:nvSpPr>
        <p:spPr/>
        <p:txBody>
          <a:bodyPr/>
          <a:lstStyle/>
          <a:p>
            <a:fld id="{751E8B67-F8C3-403F-9B7A-2728B2A28E88}" type="datetime1">
              <a:rPr lang="en-GB" smtClean="0"/>
              <a:t>15/02/2018</a:t>
            </a:fld>
            <a:endParaRPr lang="en-GB"/>
          </a:p>
        </p:txBody>
      </p:sp>
      <p:sp>
        <p:nvSpPr>
          <p:cNvPr id="4" name="Footer Placeholder 3">
            <a:extLst>
              <a:ext uri="{FF2B5EF4-FFF2-40B4-BE49-F238E27FC236}">
                <a16:creationId xmlns:a16="http://schemas.microsoft.com/office/drawing/2014/main" id="{F0F60578-F2D0-441D-8A86-211C14267D57}"/>
              </a:ext>
            </a:extLst>
          </p:cNvPr>
          <p:cNvSpPr>
            <a:spLocks noGrp="1"/>
          </p:cNvSpPr>
          <p:nvPr>
            <p:ph type="ftr" sz="quarter" idx="12"/>
          </p:nvPr>
        </p:nvSpPr>
        <p:spPr/>
        <p:txBody>
          <a:bodyPr/>
          <a:lstStyle/>
          <a:p>
            <a:endParaRPr lang="en-GB"/>
          </a:p>
        </p:txBody>
      </p:sp>
      <p:sp>
        <p:nvSpPr>
          <p:cNvPr id="5" name="Slide Number Placeholder 4">
            <a:extLst>
              <a:ext uri="{FF2B5EF4-FFF2-40B4-BE49-F238E27FC236}">
                <a16:creationId xmlns:a16="http://schemas.microsoft.com/office/drawing/2014/main" id="{329F18A9-37BC-4740-A113-C33465A9444D}"/>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5464622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elcome Message-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0021" y="1"/>
            <a:ext cx="4499812" cy="6857999"/>
          </a:xfrm>
          <a:prstGeom prst="rect">
            <a:avLst/>
          </a:prstGeom>
          <a:noFill/>
        </p:spPr>
        <p:txBody>
          <a:bodyPr/>
          <a:lstStyle>
            <a:lvl1pPr marL="0" indent="0">
              <a:buFontTx/>
              <a:buNone/>
              <a:defRPr sz="1050"/>
            </a:lvl1pPr>
          </a:lstStyle>
          <a:p>
            <a:endParaRPr lang="en-GB"/>
          </a:p>
        </p:txBody>
      </p:sp>
      <p:sp>
        <p:nvSpPr>
          <p:cNvPr id="2" name="Date Placeholder 1">
            <a:extLst>
              <a:ext uri="{FF2B5EF4-FFF2-40B4-BE49-F238E27FC236}">
                <a16:creationId xmlns:a16="http://schemas.microsoft.com/office/drawing/2014/main" id="{93999246-F2D2-4177-84A1-18422B79F86B}"/>
              </a:ext>
            </a:extLst>
          </p:cNvPr>
          <p:cNvSpPr>
            <a:spLocks noGrp="1"/>
          </p:cNvSpPr>
          <p:nvPr>
            <p:ph type="dt" sz="half" idx="11"/>
          </p:nvPr>
        </p:nvSpPr>
        <p:spPr/>
        <p:txBody>
          <a:bodyPr/>
          <a:lstStyle/>
          <a:p>
            <a:fld id="{751E8B67-F8C3-403F-9B7A-2728B2A28E88}" type="datetime1">
              <a:rPr lang="en-GB" smtClean="0"/>
              <a:t>15/02/2018</a:t>
            </a:fld>
            <a:endParaRPr lang="en-GB"/>
          </a:p>
        </p:txBody>
      </p:sp>
      <p:sp>
        <p:nvSpPr>
          <p:cNvPr id="5" name="Footer Placeholder 4">
            <a:extLst>
              <a:ext uri="{FF2B5EF4-FFF2-40B4-BE49-F238E27FC236}">
                <a16:creationId xmlns:a16="http://schemas.microsoft.com/office/drawing/2014/main" id="{5896B43D-A482-4456-8DB4-E56A569374A2}"/>
              </a:ext>
            </a:extLst>
          </p:cNvPr>
          <p:cNvSpPr>
            <a:spLocks noGrp="1"/>
          </p:cNvSpPr>
          <p:nvPr>
            <p:ph type="ftr" sz="quarter" idx="12"/>
          </p:nvPr>
        </p:nvSpPr>
        <p:spPr/>
        <p:txBody>
          <a:bodyPr/>
          <a:lstStyle/>
          <a:p>
            <a:endParaRPr lang="en-GB"/>
          </a:p>
        </p:txBody>
      </p:sp>
      <p:sp>
        <p:nvSpPr>
          <p:cNvPr id="6" name="Slide Number Placeholder 5">
            <a:extLst>
              <a:ext uri="{FF2B5EF4-FFF2-40B4-BE49-F238E27FC236}">
                <a16:creationId xmlns:a16="http://schemas.microsoft.com/office/drawing/2014/main" id="{E35CE5E6-8469-4FA4-934D-779A5152D363}"/>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1888783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e content">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7294634" y="0"/>
            <a:ext cx="4033008" cy="6857999"/>
          </a:xfrm>
          <a:prstGeom prst="rect">
            <a:avLst/>
          </a:prstGeom>
          <a:solidFill>
            <a:schemeClr val="bg1">
              <a:lumMod val="95000"/>
            </a:schemeClr>
          </a:solidFill>
        </p:spPr>
        <p:txBody>
          <a:bodyPr/>
          <a:lstStyle>
            <a:lvl1pPr marL="0" indent="0">
              <a:buFontTx/>
              <a:buNone/>
              <a:defRPr sz="1050"/>
            </a:lvl1pPr>
          </a:lstStyle>
          <a:p>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429" y="121540"/>
            <a:ext cx="1627023" cy="626926"/>
          </a:xfrm>
          <a:prstGeom prst="rect">
            <a:avLst/>
          </a:prstGeom>
        </p:spPr>
      </p:pic>
      <p:sp>
        <p:nvSpPr>
          <p:cNvPr id="4" name="Date Placeholder 3">
            <a:extLst>
              <a:ext uri="{FF2B5EF4-FFF2-40B4-BE49-F238E27FC236}">
                <a16:creationId xmlns:a16="http://schemas.microsoft.com/office/drawing/2014/main" id="{C1D3B31F-B896-4E72-A564-D6D542043F96}"/>
              </a:ext>
            </a:extLst>
          </p:cNvPr>
          <p:cNvSpPr>
            <a:spLocks noGrp="1"/>
          </p:cNvSpPr>
          <p:nvPr>
            <p:ph type="dt" sz="half" idx="11"/>
          </p:nvPr>
        </p:nvSpPr>
        <p:spPr/>
        <p:txBody>
          <a:bodyPr/>
          <a:lstStyle/>
          <a:p>
            <a:fld id="{751E8B67-F8C3-403F-9B7A-2728B2A28E88}" type="datetime1">
              <a:rPr lang="en-GB" smtClean="0"/>
              <a:t>15/02/2018</a:t>
            </a:fld>
            <a:endParaRPr lang="en-GB"/>
          </a:p>
        </p:txBody>
      </p:sp>
      <p:sp>
        <p:nvSpPr>
          <p:cNvPr id="5" name="Footer Placeholder 4">
            <a:extLst>
              <a:ext uri="{FF2B5EF4-FFF2-40B4-BE49-F238E27FC236}">
                <a16:creationId xmlns:a16="http://schemas.microsoft.com/office/drawing/2014/main" id="{82FC5DB0-570A-4BEA-B693-C51EEEC97642}"/>
              </a:ext>
            </a:extLst>
          </p:cNvPr>
          <p:cNvSpPr>
            <a:spLocks noGrp="1"/>
          </p:cNvSpPr>
          <p:nvPr>
            <p:ph type="ftr" sz="quarter" idx="12"/>
          </p:nvPr>
        </p:nvSpPr>
        <p:spPr/>
        <p:txBody>
          <a:bodyPr/>
          <a:lstStyle/>
          <a:p>
            <a:endParaRPr lang="en-GB"/>
          </a:p>
        </p:txBody>
      </p:sp>
      <p:sp>
        <p:nvSpPr>
          <p:cNvPr id="6" name="Slide Number Placeholder 5">
            <a:extLst>
              <a:ext uri="{FF2B5EF4-FFF2-40B4-BE49-F238E27FC236}">
                <a16:creationId xmlns:a16="http://schemas.microsoft.com/office/drawing/2014/main" id="{0AE78DBE-081B-42AB-8357-9E8EAEA2F60A}"/>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7547094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02">
    <p:spTree>
      <p:nvGrpSpPr>
        <p:cNvPr id="1" name=""/>
        <p:cNvGrpSpPr/>
        <p:nvPr/>
      </p:nvGrpSpPr>
      <p:grpSpPr>
        <a:xfrm>
          <a:off x="0" y="0"/>
          <a:ext cx="0" cy="0"/>
          <a:chOff x="0" y="0"/>
          <a:chExt cx="0" cy="0"/>
        </a:xfrm>
      </p:grpSpPr>
      <p:sp>
        <p:nvSpPr>
          <p:cNvPr id="20" name="Picture Placeholder 2"/>
          <p:cNvSpPr>
            <a:spLocks noGrp="1"/>
          </p:cNvSpPr>
          <p:nvPr>
            <p:ph type="pic" sz="quarter" idx="16"/>
          </p:nvPr>
        </p:nvSpPr>
        <p:spPr>
          <a:xfrm>
            <a:off x="1394" y="0"/>
            <a:ext cx="12190606" cy="3543299"/>
          </a:xfrm>
          <a:prstGeom prst="rect">
            <a:avLst/>
          </a:prstGeom>
          <a:noFill/>
          <a:effectLst/>
        </p:spPr>
        <p:txBody>
          <a:bodyPr/>
          <a:lstStyle>
            <a:lvl1pPr marL="0" indent="0">
              <a:buFontTx/>
              <a:buNone/>
              <a:defRPr sz="1050"/>
            </a:lvl1pPr>
          </a:lstStyle>
          <a:p>
            <a:endParaRPr lang="en-GB"/>
          </a:p>
        </p:txBody>
      </p:sp>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bg1"/>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21" name="Picture Placeholder 20"/>
          <p:cNvSpPr>
            <a:spLocks noGrp="1"/>
          </p:cNvSpPr>
          <p:nvPr>
            <p:ph type="pic" sz="quarter" idx="10"/>
          </p:nvPr>
        </p:nvSpPr>
        <p:spPr>
          <a:xfrm>
            <a:off x="1535425"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22" name="Picture Placeholder 21"/>
          <p:cNvSpPr>
            <a:spLocks noGrp="1"/>
          </p:cNvSpPr>
          <p:nvPr>
            <p:ph type="pic" sz="quarter" idx="17"/>
          </p:nvPr>
        </p:nvSpPr>
        <p:spPr>
          <a:xfrm>
            <a:off x="3981450"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23" name="Picture Placeholder 22"/>
          <p:cNvSpPr>
            <a:spLocks noGrp="1"/>
          </p:cNvSpPr>
          <p:nvPr>
            <p:ph type="pic" sz="quarter" idx="18"/>
          </p:nvPr>
        </p:nvSpPr>
        <p:spPr>
          <a:xfrm>
            <a:off x="6427475"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24" name="Picture Placeholder 23"/>
          <p:cNvSpPr>
            <a:spLocks noGrp="1"/>
          </p:cNvSpPr>
          <p:nvPr>
            <p:ph type="pic" sz="quarter" idx="19"/>
          </p:nvPr>
        </p:nvSpPr>
        <p:spPr>
          <a:xfrm>
            <a:off x="8873501"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6" name="Slide Number Placeholder 5"/>
          <p:cNvSpPr>
            <a:spLocks noGrp="1"/>
          </p:cNvSpPr>
          <p:nvPr>
            <p:ph type="sldNum" sz="quarter" idx="12"/>
          </p:nvPr>
        </p:nvSpPr>
        <p:spPr>
          <a:xfrm>
            <a:off x="11646694" y="151149"/>
            <a:ext cx="407193" cy="334626"/>
          </a:xfrm>
          <a:prstGeom prst="rect">
            <a:avLst/>
          </a:prstGeom>
          <a:ln>
            <a:solidFill>
              <a:srgbClr val="FCFCFC"/>
            </a:solidFill>
          </a:ln>
        </p:spPr>
        <p:txBody>
          <a:bodyPr lIns="0" tIns="0" rIns="0" bIns="0" anchor="ctr" anchorCtr="0"/>
          <a:lstStyle>
            <a:lvl1pPr algn="ctr">
              <a:defRPr sz="900">
                <a:solidFill>
                  <a:schemeClr val="bg1"/>
                </a:solidFill>
              </a:defRPr>
            </a:lvl1pPr>
          </a:lstStyle>
          <a:p>
            <a:fld id="{B30467BC-53FE-413A-9560-FD18F38E6FE5}" type="slidenum">
              <a:rPr lang="en-GB" smtClean="0"/>
              <a:pPr/>
              <a:t>‹#›</a:t>
            </a:fld>
            <a:endParaRPr lang="en-GB"/>
          </a:p>
        </p:txBody>
      </p:sp>
      <p:sp>
        <p:nvSpPr>
          <p:cNvPr id="4" name="Date Placeholder 3">
            <a:extLst>
              <a:ext uri="{FF2B5EF4-FFF2-40B4-BE49-F238E27FC236}">
                <a16:creationId xmlns:a16="http://schemas.microsoft.com/office/drawing/2014/main" id="{C69A6AFB-DD7D-4B28-AC89-3C730AF0BC64}"/>
              </a:ext>
            </a:extLst>
          </p:cNvPr>
          <p:cNvSpPr>
            <a:spLocks noGrp="1"/>
          </p:cNvSpPr>
          <p:nvPr>
            <p:ph type="dt" sz="half" idx="20"/>
          </p:nvPr>
        </p:nvSpPr>
        <p:spPr/>
        <p:txBody>
          <a:bodyPr/>
          <a:lstStyle/>
          <a:p>
            <a:fld id="{751E8B67-F8C3-403F-9B7A-2728B2A28E88}" type="datetime1">
              <a:rPr lang="en-GB" smtClean="0"/>
              <a:t>15/02/2018</a:t>
            </a:fld>
            <a:endParaRPr lang="en-GB"/>
          </a:p>
        </p:txBody>
      </p:sp>
      <p:sp>
        <p:nvSpPr>
          <p:cNvPr id="5" name="Footer Placeholder 4">
            <a:extLst>
              <a:ext uri="{FF2B5EF4-FFF2-40B4-BE49-F238E27FC236}">
                <a16:creationId xmlns:a16="http://schemas.microsoft.com/office/drawing/2014/main" id="{B298A9AC-D1D7-4234-ADF1-501D96D3106E}"/>
              </a:ext>
            </a:extLst>
          </p:cNvPr>
          <p:cNvSpPr>
            <a:spLocks noGrp="1"/>
          </p:cNvSpPr>
          <p:nvPr>
            <p:ph type="ftr" sz="quarter" idx="21"/>
          </p:nvPr>
        </p:nvSpPr>
        <p:spPr/>
        <p:txBody>
          <a:bodyPr/>
          <a:lstStyle/>
          <a:p>
            <a:endParaRPr lang="en-GB"/>
          </a:p>
        </p:txBody>
      </p:sp>
    </p:spTree>
    <p:extLst>
      <p:ext uri="{BB962C8B-B14F-4D97-AF65-F5344CB8AC3E}">
        <p14:creationId xmlns:p14="http://schemas.microsoft.com/office/powerpoint/2010/main" val="11566320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03">
    <p:spTree>
      <p:nvGrpSpPr>
        <p:cNvPr id="1" name=""/>
        <p:cNvGrpSpPr/>
        <p:nvPr/>
      </p:nvGrpSpPr>
      <p:grpSpPr>
        <a:xfrm>
          <a:off x="0" y="0"/>
          <a:ext cx="0" cy="0"/>
          <a:chOff x="0" y="0"/>
          <a:chExt cx="0" cy="0"/>
        </a:xfrm>
      </p:grpSpPr>
      <p:sp>
        <p:nvSpPr>
          <p:cNvPr id="2" name="Title 1"/>
          <p:cNvSpPr>
            <a:spLocks noGrp="1"/>
          </p:cNvSpPr>
          <p:nvPr>
            <p:ph type="ctrTitle"/>
          </p:nvPr>
        </p:nvSpPr>
        <p:spPr>
          <a:xfrm>
            <a:off x="4285344" y="251497"/>
            <a:ext cx="5638800" cy="556312"/>
          </a:xfrm>
          <a:prstGeom prst="rect">
            <a:avLst/>
          </a:prstGeom>
        </p:spPr>
        <p:txBody>
          <a:bodyPr anchor="b"/>
          <a:lstStyle>
            <a:lvl1pPr algn="l">
              <a:defRPr sz="3200">
                <a:solidFill>
                  <a:schemeClr val="tx1">
                    <a:lumMod val="75000"/>
                    <a:lumOff val="25000"/>
                  </a:schemeClr>
                </a:solidFill>
              </a:defRPr>
            </a:lvl1pPr>
          </a:lstStyle>
          <a:p>
            <a:r>
              <a:rPr lang="en-US"/>
              <a:t>Click to edit Master title style</a:t>
            </a:r>
            <a:endParaRPr lang="en-GB"/>
          </a:p>
        </p:txBody>
      </p:sp>
      <p:sp>
        <p:nvSpPr>
          <p:cNvPr id="17" name="Picture Placeholder 2"/>
          <p:cNvSpPr>
            <a:spLocks noGrp="1"/>
          </p:cNvSpPr>
          <p:nvPr>
            <p:ph type="pic" sz="quarter" idx="10"/>
          </p:nvPr>
        </p:nvSpPr>
        <p:spPr>
          <a:xfrm>
            <a:off x="-1" y="0"/>
            <a:ext cx="4005261" cy="6858000"/>
          </a:xfrm>
          <a:prstGeom prst="rect">
            <a:avLst/>
          </a:prstGeom>
          <a:noFill/>
          <a:effectLst/>
        </p:spPr>
        <p:txBody>
          <a:bodyPr/>
          <a:lstStyle>
            <a:lvl1pPr marL="0" indent="0">
              <a:buFontTx/>
              <a:buNone/>
              <a:defRPr sz="1050"/>
            </a:lvl1pPr>
          </a:lstStyle>
          <a:p>
            <a:endParaRPr lang="en-GB"/>
          </a:p>
        </p:txBody>
      </p:sp>
      <p:sp>
        <p:nvSpPr>
          <p:cNvPr id="4" name="Date Placeholder 3">
            <a:extLst>
              <a:ext uri="{FF2B5EF4-FFF2-40B4-BE49-F238E27FC236}">
                <a16:creationId xmlns:a16="http://schemas.microsoft.com/office/drawing/2014/main" id="{7FC313D3-5440-46CC-98D9-9CCB15F3F9DE}"/>
              </a:ext>
            </a:extLst>
          </p:cNvPr>
          <p:cNvSpPr>
            <a:spLocks noGrp="1"/>
          </p:cNvSpPr>
          <p:nvPr>
            <p:ph type="dt" sz="half" idx="11"/>
          </p:nvPr>
        </p:nvSpPr>
        <p:spPr/>
        <p:txBody>
          <a:bodyPr/>
          <a:lstStyle/>
          <a:p>
            <a:fld id="{751E8B67-F8C3-403F-9B7A-2728B2A28E88}" type="datetime1">
              <a:rPr lang="en-GB" smtClean="0"/>
              <a:t>15/02/2018</a:t>
            </a:fld>
            <a:endParaRPr lang="en-GB"/>
          </a:p>
        </p:txBody>
      </p:sp>
      <p:sp>
        <p:nvSpPr>
          <p:cNvPr id="5" name="Footer Placeholder 4">
            <a:extLst>
              <a:ext uri="{FF2B5EF4-FFF2-40B4-BE49-F238E27FC236}">
                <a16:creationId xmlns:a16="http://schemas.microsoft.com/office/drawing/2014/main" id="{7DEE92AF-3C0D-4FA3-AA3E-9C08D6414B4A}"/>
              </a:ext>
            </a:extLst>
          </p:cNvPr>
          <p:cNvSpPr>
            <a:spLocks noGrp="1"/>
          </p:cNvSpPr>
          <p:nvPr>
            <p:ph type="ftr" sz="quarter" idx="12"/>
          </p:nvPr>
        </p:nvSpPr>
        <p:spPr/>
        <p:txBody>
          <a:bodyPr/>
          <a:lstStyle/>
          <a:p>
            <a:endParaRPr lang="en-GB"/>
          </a:p>
        </p:txBody>
      </p:sp>
      <p:sp>
        <p:nvSpPr>
          <p:cNvPr id="8" name="Slide Number Placeholder 7">
            <a:extLst>
              <a:ext uri="{FF2B5EF4-FFF2-40B4-BE49-F238E27FC236}">
                <a16:creationId xmlns:a16="http://schemas.microsoft.com/office/drawing/2014/main" id="{1E206F3C-E7F5-4624-91CD-102808B701CA}"/>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5923911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C7AB-E3CC-465B-8AEA-160D55573625}"/>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GB" dirty="0"/>
          </a:p>
        </p:txBody>
      </p:sp>
      <p:sp>
        <p:nvSpPr>
          <p:cNvPr id="6" name="Date Placeholder 5">
            <a:extLst>
              <a:ext uri="{FF2B5EF4-FFF2-40B4-BE49-F238E27FC236}">
                <a16:creationId xmlns:a16="http://schemas.microsoft.com/office/drawing/2014/main" id="{C4C58554-7349-4164-B2C8-6EA2D8C2A2E3}"/>
              </a:ext>
            </a:extLst>
          </p:cNvPr>
          <p:cNvSpPr>
            <a:spLocks noGrp="1"/>
          </p:cNvSpPr>
          <p:nvPr>
            <p:ph type="dt" sz="half" idx="10"/>
          </p:nvPr>
        </p:nvSpPr>
        <p:spPr/>
        <p:txBody>
          <a:bodyPr/>
          <a:lstStyle/>
          <a:p>
            <a:fld id="{751E8B67-F8C3-403F-9B7A-2728B2A28E88}" type="datetime1">
              <a:rPr lang="en-GB" smtClean="0"/>
              <a:t>15/02/2018</a:t>
            </a:fld>
            <a:endParaRPr lang="en-GB"/>
          </a:p>
        </p:txBody>
      </p:sp>
      <p:sp>
        <p:nvSpPr>
          <p:cNvPr id="7" name="Footer Placeholder 6">
            <a:extLst>
              <a:ext uri="{FF2B5EF4-FFF2-40B4-BE49-F238E27FC236}">
                <a16:creationId xmlns:a16="http://schemas.microsoft.com/office/drawing/2014/main" id="{0C06BD80-891C-4AD9-9A53-E996AA4638C0}"/>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56262ACA-AC4B-4055-8412-E4959918DC4F}"/>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34792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Nadpis a obsah">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r>
              <a:t>Title Text</a:t>
            </a:r>
          </a:p>
        </p:txBody>
      </p:sp>
      <p:sp>
        <p:nvSpPr>
          <p:cNvPr id="111" name="Shape 11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86250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0074-E4FE-4DEA-9868-03CF50A55D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407CDE5-1D85-4225-8082-E44D85480A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8CCB5C-C382-4D70-85A0-DB290DF89C89}"/>
              </a:ext>
            </a:extLst>
          </p:cNvPr>
          <p:cNvSpPr>
            <a:spLocks noGrp="1"/>
          </p:cNvSpPr>
          <p:nvPr>
            <p:ph type="dt" sz="half" idx="10"/>
          </p:nvPr>
        </p:nvSpPr>
        <p:spPr/>
        <p:txBody>
          <a:bodyPr/>
          <a:lstStyle/>
          <a:p>
            <a:fld id="{80844105-64FF-4017-8F13-18F20C28712D}" type="datetime1">
              <a:rPr lang="en-GB" smtClean="0"/>
              <a:t>15/02/2018</a:t>
            </a:fld>
            <a:endParaRPr lang="en-GB"/>
          </a:p>
        </p:txBody>
      </p:sp>
      <p:sp>
        <p:nvSpPr>
          <p:cNvPr id="5" name="Footer Placeholder 4">
            <a:extLst>
              <a:ext uri="{FF2B5EF4-FFF2-40B4-BE49-F238E27FC236}">
                <a16:creationId xmlns:a16="http://schemas.microsoft.com/office/drawing/2014/main" id="{212D8A60-0FE5-4DF5-976A-F82D3A4CF0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38A137-FB5F-4CD0-97E9-33789692F094}"/>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963295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8_Blank">
    <p:spTree>
      <p:nvGrpSpPr>
        <p:cNvPr id="1" name=""/>
        <p:cNvGrpSpPr/>
        <p:nvPr/>
      </p:nvGrpSpPr>
      <p:grpSpPr>
        <a:xfrm>
          <a:off x="0" y="0"/>
          <a:ext cx="0" cy="0"/>
          <a:chOff x="0" y="0"/>
          <a:chExt cx="0" cy="0"/>
        </a:xfrm>
      </p:grpSpPr>
      <p:sp>
        <p:nvSpPr>
          <p:cNvPr id="11" name="Picture Placeholder 10"/>
          <p:cNvSpPr>
            <a:spLocks noGrp="1"/>
          </p:cNvSpPr>
          <p:nvPr>
            <p:ph type="pic" sz="quarter" idx="23" hasCustomPrompt="1"/>
          </p:nvPr>
        </p:nvSpPr>
        <p:spPr>
          <a:xfrm>
            <a:off x="6177930" y="1"/>
            <a:ext cx="6014071" cy="6858000"/>
          </a:xfrm>
          <a:custGeom>
            <a:avLst/>
            <a:gdLst>
              <a:gd name="connsiteX0" fmla="*/ 2071246 w 6014071"/>
              <a:gd name="connsiteY0" fmla="*/ 0 h 6858000"/>
              <a:gd name="connsiteX1" fmla="*/ 6014071 w 6014071"/>
              <a:gd name="connsiteY1" fmla="*/ 0 h 6858000"/>
              <a:gd name="connsiteX2" fmla="*/ 3942825 w 6014071"/>
              <a:gd name="connsiteY2" fmla="*/ 6858000 h 6858000"/>
              <a:gd name="connsiteX3" fmla="*/ 0 w 60140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14071" h="6858000">
                <a:moveTo>
                  <a:pt x="2071246" y="0"/>
                </a:moveTo>
                <a:lnTo>
                  <a:pt x="6014071" y="0"/>
                </a:lnTo>
                <a:lnTo>
                  <a:pt x="3942825" y="6858000"/>
                </a:lnTo>
                <a:lnTo>
                  <a:pt x="0" y="6858000"/>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0" name="Picture Placeholder 9"/>
          <p:cNvSpPr>
            <a:spLocks noGrp="1"/>
          </p:cNvSpPr>
          <p:nvPr>
            <p:ph type="pic" sz="quarter" idx="22" hasCustomPrompt="1"/>
          </p:nvPr>
        </p:nvSpPr>
        <p:spPr>
          <a:xfrm>
            <a:off x="4686133" y="1404124"/>
            <a:ext cx="4049755" cy="4049752"/>
          </a:xfrm>
          <a:custGeom>
            <a:avLst/>
            <a:gdLst>
              <a:gd name="connsiteX0" fmla="*/ 2024877 w 4049754"/>
              <a:gd name="connsiteY0" fmla="*/ 0 h 4049752"/>
              <a:gd name="connsiteX1" fmla="*/ 4049754 w 4049754"/>
              <a:gd name="connsiteY1" fmla="*/ 2024876 h 4049752"/>
              <a:gd name="connsiteX2" fmla="*/ 2024877 w 4049754"/>
              <a:gd name="connsiteY2" fmla="*/ 4049752 h 4049752"/>
              <a:gd name="connsiteX3" fmla="*/ 0 w 4049754"/>
              <a:gd name="connsiteY3" fmla="*/ 2024876 h 4049752"/>
              <a:gd name="connsiteX4" fmla="*/ 2024877 w 4049754"/>
              <a:gd name="connsiteY4" fmla="*/ 0 h 4049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754" h="4049752">
                <a:moveTo>
                  <a:pt x="2024877" y="0"/>
                </a:moveTo>
                <a:cubicBezTo>
                  <a:pt x="3143186" y="0"/>
                  <a:pt x="4049754" y="906568"/>
                  <a:pt x="4049754" y="2024876"/>
                </a:cubicBezTo>
                <a:cubicBezTo>
                  <a:pt x="4049754" y="3143184"/>
                  <a:pt x="3143186" y="4049752"/>
                  <a:pt x="2024877" y="4049752"/>
                </a:cubicBezTo>
                <a:cubicBezTo>
                  <a:pt x="906568" y="4049752"/>
                  <a:pt x="0" y="3143184"/>
                  <a:pt x="0" y="2024876"/>
                </a:cubicBezTo>
                <a:cubicBezTo>
                  <a:pt x="0" y="906568"/>
                  <a:pt x="906568" y="0"/>
                  <a:pt x="2024877" y="0"/>
                </a:cubicBez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Tree>
    <p:extLst>
      <p:ext uri="{BB962C8B-B14F-4D97-AF65-F5344CB8AC3E}">
        <p14:creationId xmlns:p14="http://schemas.microsoft.com/office/powerpoint/2010/main" val="9996370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6AB17-28BB-4AF2-A731-DA82BD891A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22FBA00-FDFD-4C4F-B3AD-0791FA93B7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D63F5EC-2E6A-45F4-87D1-6114860AE14D}"/>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5" name="Footer Placeholder 4">
            <a:extLst>
              <a:ext uri="{FF2B5EF4-FFF2-40B4-BE49-F238E27FC236}">
                <a16:creationId xmlns:a16="http://schemas.microsoft.com/office/drawing/2014/main" id="{6876B085-A815-426B-92E4-2BA37D8A7FC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A9051B2-5BC7-4F0B-A444-10513AAB3C7C}"/>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2801114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0F0AF-7C62-41A1-B241-49BFA580B5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D1FEAF-DB97-4A11-9C52-0B7F1B4CC4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7C51A0-1E28-4370-AD98-50F5B7724081}"/>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5" name="Footer Placeholder 4">
            <a:extLst>
              <a:ext uri="{FF2B5EF4-FFF2-40B4-BE49-F238E27FC236}">
                <a16:creationId xmlns:a16="http://schemas.microsoft.com/office/drawing/2014/main" id="{CCB3B103-FFE6-4DF5-AA2E-B9C13989B06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81D4F9D-4D3B-4E60-B649-88C6231E06C1}"/>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9520318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02BB-DD8A-4BF1-8BB1-026E90BFE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9BD3DB4-9BD2-41A6-9DE6-AD0DA0085F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ECD7DD-613E-45C7-AC8C-CB6B84FC4E91}"/>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5" name="Footer Placeholder 4">
            <a:extLst>
              <a:ext uri="{FF2B5EF4-FFF2-40B4-BE49-F238E27FC236}">
                <a16:creationId xmlns:a16="http://schemas.microsoft.com/office/drawing/2014/main" id="{79480F56-F8B6-4D88-8ABA-B77261D7341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6757FD7-3D4C-4E4E-8BE4-0E443F46B8F2}"/>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34613308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9594-583B-4962-BE68-F0937FBC1F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0AD009-2EA8-480B-BD09-81BE3CFB486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E06FFCE-AC78-4AE2-9854-6B1CCD2798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2A0EF3-C57E-46AA-B011-F83BFF8FAEBF}"/>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6" name="Footer Placeholder 5">
            <a:extLst>
              <a:ext uri="{FF2B5EF4-FFF2-40B4-BE49-F238E27FC236}">
                <a16:creationId xmlns:a16="http://schemas.microsoft.com/office/drawing/2014/main" id="{56FB3746-2420-4C21-84AA-0C6B40BB976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397FB52-BDA2-40C0-91E3-A85956EC8BF3}"/>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35813772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2285-EC33-434F-908D-570C47680A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75583E-F5C1-4238-B70A-C14EB6267E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8703B7-6554-497B-B70F-165364DB1FE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15905E-9CCF-49D0-9F3B-629E1A30C2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37DFF5-FD64-4940-8289-F8D3D32A92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72E734A-DB87-439A-B7E3-03B2ED189283}"/>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8" name="Footer Placeholder 7">
            <a:extLst>
              <a:ext uri="{FF2B5EF4-FFF2-40B4-BE49-F238E27FC236}">
                <a16:creationId xmlns:a16="http://schemas.microsoft.com/office/drawing/2014/main" id="{1A130D3B-4179-4CF6-8F37-30CEDAA03576}"/>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11CEC535-01B7-402C-819D-89399119EEB0}"/>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33658442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0C98-689F-410F-955C-462C03A8857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45AD26-31C5-43AE-9D8D-17B742D0755A}"/>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4" name="Footer Placeholder 3">
            <a:extLst>
              <a:ext uri="{FF2B5EF4-FFF2-40B4-BE49-F238E27FC236}">
                <a16:creationId xmlns:a16="http://schemas.microsoft.com/office/drawing/2014/main" id="{1D34B6C9-7F50-4458-851C-6E7D55D7D24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E89112E-55B0-41B5-98C3-B15F9F8A6175}"/>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37346680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4A5A85-0C1D-4C25-9C14-A1BAB7850A7B}"/>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3" name="Footer Placeholder 2">
            <a:extLst>
              <a:ext uri="{FF2B5EF4-FFF2-40B4-BE49-F238E27FC236}">
                <a16:creationId xmlns:a16="http://schemas.microsoft.com/office/drawing/2014/main" id="{00D29FC9-09CA-400A-B6AB-97E37635347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FAC1927F-DE9F-4364-BA00-C485896B6D39}"/>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2911319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C815-10FD-4403-9130-FE7B2B3F4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C37FF84-8835-47B2-A586-C7304AC023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D947347-9E6A-42E9-859E-F102DA8FB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9F2946-C775-475E-B126-56A720896B8E}"/>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6" name="Footer Placeholder 5">
            <a:extLst>
              <a:ext uri="{FF2B5EF4-FFF2-40B4-BE49-F238E27FC236}">
                <a16:creationId xmlns:a16="http://schemas.microsoft.com/office/drawing/2014/main" id="{D9AB9514-6667-4E78-AE10-A3F0EF0C630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74AF92F-8022-407C-8AC0-E0B863E2D5BA}"/>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40936019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D8FF-1330-44DD-B5CE-4C674B242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8EFEDCF-31E3-46CB-8279-7BC30DE889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45DB44AD-2036-4217-9A0E-DB83277F4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FFA3DF-65FC-4AD2-9998-4670752D7AD3}"/>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6" name="Footer Placeholder 5">
            <a:extLst>
              <a:ext uri="{FF2B5EF4-FFF2-40B4-BE49-F238E27FC236}">
                <a16:creationId xmlns:a16="http://schemas.microsoft.com/office/drawing/2014/main" id="{021B95F3-B648-447F-A7FC-AFB2FCE0492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4E8B4AD-7565-4294-9585-C418C12BAD53}"/>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3745030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2C17-4197-4EFE-9C54-5249390AB5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69880E-3C27-4E95-897A-543305258C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998B6F-4FAD-47C0-A4E0-91D56626F25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BD90544-F702-4478-8194-8505E6A223CB}"/>
              </a:ext>
            </a:extLst>
          </p:cNvPr>
          <p:cNvSpPr>
            <a:spLocks noGrp="1"/>
          </p:cNvSpPr>
          <p:nvPr>
            <p:ph type="dt" sz="half" idx="10"/>
          </p:nvPr>
        </p:nvSpPr>
        <p:spPr/>
        <p:txBody>
          <a:bodyPr/>
          <a:lstStyle/>
          <a:p>
            <a:fld id="{0C069792-0B04-4399-89FD-AE2F29FF8EE6}" type="datetime1">
              <a:rPr lang="en-GB" smtClean="0"/>
              <a:t>15/02/2018</a:t>
            </a:fld>
            <a:endParaRPr lang="en-GB"/>
          </a:p>
        </p:txBody>
      </p:sp>
      <p:sp>
        <p:nvSpPr>
          <p:cNvPr id="6" name="Footer Placeholder 5">
            <a:extLst>
              <a:ext uri="{FF2B5EF4-FFF2-40B4-BE49-F238E27FC236}">
                <a16:creationId xmlns:a16="http://schemas.microsoft.com/office/drawing/2014/main" id="{7E7117C0-D3FB-414F-8E35-5EA7943B35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D640FC-B342-477B-B269-57AB4015A6E7}"/>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12586436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1720-02F6-4082-B25D-05926ECBF3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C704E79-2418-4E9C-9B8E-47B05A1BD9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D11AA7-101F-45CB-AD7C-E68F71B9EDCF}"/>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5" name="Footer Placeholder 4">
            <a:extLst>
              <a:ext uri="{FF2B5EF4-FFF2-40B4-BE49-F238E27FC236}">
                <a16:creationId xmlns:a16="http://schemas.microsoft.com/office/drawing/2014/main" id="{89043CCA-18A1-4637-9FD1-66BD99770A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3ADCA1E-B6E8-4934-96FA-3727BCCAE4DE}"/>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23425102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B0414-20C7-47C1-A8A6-1DCE0C5FBE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0BACA4-AF47-43AA-A87D-EB7648CEA0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CC18EF-A205-40AA-AA12-A4F11166CCEB}"/>
              </a:ext>
            </a:extLst>
          </p:cNvPr>
          <p:cNvSpPr>
            <a:spLocks noGrp="1"/>
          </p:cNvSpPr>
          <p:nvPr>
            <p:ph type="dt" sz="half" idx="10"/>
          </p:nvPr>
        </p:nvSpPr>
        <p:spPr/>
        <p:txBody>
          <a:bodyPr/>
          <a:lstStyle/>
          <a:p>
            <a:fld id="{B23970E9-EF0E-49C5-B2A3-C37C34DE7AEE}" type="datetimeFigureOut">
              <a:rPr lang="en-GB" smtClean="0"/>
              <a:t>15/02/2018</a:t>
            </a:fld>
            <a:endParaRPr lang="en-GB" dirty="0"/>
          </a:p>
        </p:txBody>
      </p:sp>
      <p:sp>
        <p:nvSpPr>
          <p:cNvPr id="5" name="Footer Placeholder 4">
            <a:extLst>
              <a:ext uri="{FF2B5EF4-FFF2-40B4-BE49-F238E27FC236}">
                <a16:creationId xmlns:a16="http://schemas.microsoft.com/office/drawing/2014/main" id="{114CBA99-6BBC-47DE-9171-E731E6AA4E1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D875BD0-4F35-44DC-A40C-DD0C58AECD59}"/>
              </a:ext>
            </a:extLst>
          </p:cNvPr>
          <p:cNvSpPr>
            <a:spLocks noGrp="1"/>
          </p:cNvSpPr>
          <p:nvPr>
            <p:ph type="sldNum" sz="quarter" idx="12"/>
          </p:nvPr>
        </p:nvSpPr>
        <p:spPr/>
        <p:txBody>
          <a:bodyPr/>
          <a:lstStyle/>
          <a:p>
            <a:fld id="{721FBE79-E9AC-428E-AC19-F630F96EC16D}" type="slidenum">
              <a:rPr lang="en-GB" smtClean="0"/>
              <a:t>‹#›</a:t>
            </a:fld>
            <a:endParaRPr lang="en-GB" dirty="0"/>
          </a:p>
        </p:txBody>
      </p:sp>
    </p:spTree>
    <p:extLst>
      <p:ext uri="{BB962C8B-B14F-4D97-AF65-F5344CB8AC3E}">
        <p14:creationId xmlns:p14="http://schemas.microsoft.com/office/powerpoint/2010/main" val="390545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E46F4-16D9-4AEC-AC64-88B865DAD73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3BAE4A-EFC5-41C2-92A9-B9F547E85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7759B11-8224-496C-9C3A-0B17E61A03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E7E660-33AB-475C-9746-AD39BE8F77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059BB3-C7F2-4F41-801C-9C83385CD0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070E358-F45E-4E97-8929-F15A89BAAA20}"/>
              </a:ext>
            </a:extLst>
          </p:cNvPr>
          <p:cNvSpPr>
            <a:spLocks noGrp="1"/>
          </p:cNvSpPr>
          <p:nvPr>
            <p:ph type="dt" sz="half" idx="10"/>
          </p:nvPr>
        </p:nvSpPr>
        <p:spPr/>
        <p:txBody>
          <a:bodyPr/>
          <a:lstStyle/>
          <a:p>
            <a:fld id="{DB84DE7C-37DB-43A7-A219-0046EE9DAA62}" type="datetime1">
              <a:rPr lang="en-GB" smtClean="0"/>
              <a:t>15/02/2018</a:t>
            </a:fld>
            <a:endParaRPr lang="en-GB"/>
          </a:p>
        </p:txBody>
      </p:sp>
      <p:sp>
        <p:nvSpPr>
          <p:cNvPr id="8" name="Footer Placeholder 7">
            <a:extLst>
              <a:ext uri="{FF2B5EF4-FFF2-40B4-BE49-F238E27FC236}">
                <a16:creationId xmlns:a16="http://schemas.microsoft.com/office/drawing/2014/main" id="{CD047C93-BA79-4508-9D8B-D60306CE97B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E4C74F-F7FE-4EE2-8CBB-E4A1DF3C703D}"/>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302552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08A3-D2F8-41EA-9DD1-D321462F4C3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2DF390B-3EC1-4920-82E5-29D2933E7DCD}"/>
              </a:ext>
            </a:extLst>
          </p:cNvPr>
          <p:cNvSpPr>
            <a:spLocks noGrp="1"/>
          </p:cNvSpPr>
          <p:nvPr>
            <p:ph type="dt" sz="half" idx="10"/>
          </p:nvPr>
        </p:nvSpPr>
        <p:spPr/>
        <p:txBody>
          <a:bodyPr/>
          <a:lstStyle/>
          <a:p>
            <a:fld id="{DE6E130B-FF11-4803-8790-A6BE537D05A5}" type="datetime1">
              <a:rPr lang="en-GB" smtClean="0"/>
              <a:t>15/02/2018</a:t>
            </a:fld>
            <a:endParaRPr lang="en-GB"/>
          </a:p>
        </p:txBody>
      </p:sp>
      <p:sp>
        <p:nvSpPr>
          <p:cNvPr id="4" name="Footer Placeholder 3">
            <a:extLst>
              <a:ext uri="{FF2B5EF4-FFF2-40B4-BE49-F238E27FC236}">
                <a16:creationId xmlns:a16="http://schemas.microsoft.com/office/drawing/2014/main" id="{805D4006-EB2D-4562-A8A5-49F02C071B2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1E16A20-A2AD-4006-B9F9-D3F2176E1B71}"/>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75634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630DF-59A1-4354-A420-F29A3C5CB299}"/>
              </a:ext>
            </a:extLst>
          </p:cNvPr>
          <p:cNvSpPr>
            <a:spLocks noGrp="1"/>
          </p:cNvSpPr>
          <p:nvPr>
            <p:ph type="dt" sz="half" idx="10"/>
          </p:nvPr>
        </p:nvSpPr>
        <p:spPr/>
        <p:txBody>
          <a:bodyPr/>
          <a:lstStyle/>
          <a:p>
            <a:fld id="{6445002E-E56E-4C8A-A742-F1F7BF8E53B4}" type="datetime1">
              <a:rPr lang="en-GB" smtClean="0"/>
              <a:t>15/02/2018</a:t>
            </a:fld>
            <a:endParaRPr lang="en-GB"/>
          </a:p>
        </p:txBody>
      </p:sp>
      <p:sp>
        <p:nvSpPr>
          <p:cNvPr id="3" name="Footer Placeholder 2">
            <a:extLst>
              <a:ext uri="{FF2B5EF4-FFF2-40B4-BE49-F238E27FC236}">
                <a16:creationId xmlns:a16="http://schemas.microsoft.com/office/drawing/2014/main" id="{BA81A336-DA7D-4A7F-886C-A84076646C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133A4DD-1354-4BAE-926B-3F6DFFC681ED}"/>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172014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37BD-0505-4874-A037-760BD58B3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D9FB056-2446-4FF5-B726-1087C4C19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71E5D2-3447-4503-9750-A035A9720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63F22B-5DF5-401F-84C5-023E42266AB5}"/>
              </a:ext>
            </a:extLst>
          </p:cNvPr>
          <p:cNvSpPr>
            <a:spLocks noGrp="1"/>
          </p:cNvSpPr>
          <p:nvPr>
            <p:ph type="dt" sz="half" idx="10"/>
          </p:nvPr>
        </p:nvSpPr>
        <p:spPr/>
        <p:txBody>
          <a:bodyPr/>
          <a:lstStyle/>
          <a:p>
            <a:fld id="{C36D1589-BF9E-4F97-BF42-FC6E138C2CE3}" type="datetime1">
              <a:rPr lang="en-GB" smtClean="0"/>
              <a:t>15/02/2018</a:t>
            </a:fld>
            <a:endParaRPr lang="en-GB"/>
          </a:p>
        </p:txBody>
      </p:sp>
      <p:sp>
        <p:nvSpPr>
          <p:cNvPr id="6" name="Footer Placeholder 5">
            <a:extLst>
              <a:ext uri="{FF2B5EF4-FFF2-40B4-BE49-F238E27FC236}">
                <a16:creationId xmlns:a16="http://schemas.microsoft.com/office/drawing/2014/main" id="{1FD1EE4B-18DD-48CD-BBC3-4DA82B270FF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C46DEF-BE5F-4E37-9AFB-2762D3FEE8CD}"/>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234419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1207-C845-42BA-9B33-778AC6C23E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BCAB6F6-F8AB-4F29-8575-D2676132B8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CE167C-2048-41C0-B094-5CF58C5F41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06B41C-06AE-42ED-9657-57D79AC72630}"/>
              </a:ext>
            </a:extLst>
          </p:cNvPr>
          <p:cNvSpPr>
            <a:spLocks noGrp="1"/>
          </p:cNvSpPr>
          <p:nvPr>
            <p:ph type="dt" sz="half" idx="10"/>
          </p:nvPr>
        </p:nvSpPr>
        <p:spPr/>
        <p:txBody>
          <a:bodyPr/>
          <a:lstStyle/>
          <a:p>
            <a:fld id="{4D5DF171-119E-407B-A8F5-935426624E1C}" type="datetime1">
              <a:rPr lang="en-GB" smtClean="0"/>
              <a:t>15/02/2018</a:t>
            </a:fld>
            <a:endParaRPr lang="en-GB"/>
          </a:p>
        </p:txBody>
      </p:sp>
      <p:sp>
        <p:nvSpPr>
          <p:cNvPr id="6" name="Footer Placeholder 5">
            <a:extLst>
              <a:ext uri="{FF2B5EF4-FFF2-40B4-BE49-F238E27FC236}">
                <a16:creationId xmlns:a16="http://schemas.microsoft.com/office/drawing/2014/main" id="{BCA497E3-1121-4598-87F1-7D8A1DFD78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A59A57-ACBB-4ADF-B1B5-05084D98CDCC}"/>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148529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04DF109-F77C-46D1-B2B8-B598CD43810F}"/>
              </a:ext>
            </a:extLst>
          </p:cNvPr>
          <p:cNvGrpSpPr/>
          <p:nvPr userDrawn="1"/>
        </p:nvGrpSpPr>
        <p:grpSpPr>
          <a:xfrm>
            <a:off x="3050381" y="4431616"/>
            <a:ext cx="9141619" cy="2058086"/>
            <a:chOff x="3175" y="4204494"/>
            <a:chExt cx="12188825" cy="2744114"/>
          </a:xfrm>
        </p:grpSpPr>
        <p:sp>
          <p:nvSpPr>
            <p:cNvPr id="33" name="Freeform 13">
              <a:extLst>
                <a:ext uri="{FF2B5EF4-FFF2-40B4-BE49-F238E27FC236}">
                  <a16:creationId xmlns:a16="http://schemas.microsoft.com/office/drawing/2014/main" id="{E2717869-109B-42A5-85A2-16018A148B01}"/>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4" name="Freeform 14">
              <a:extLst>
                <a:ext uri="{FF2B5EF4-FFF2-40B4-BE49-F238E27FC236}">
                  <a16:creationId xmlns:a16="http://schemas.microsoft.com/office/drawing/2014/main" id="{5E586CD6-7475-4AA3-83F0-F64341046773}"/>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5" name="Freeform 15">
              <a:extLst>
                <a:ext uri="{FF2B5EF4-FFF2-40B4-BE49-F238E27FC236}">
                  <a16:creationId xmlns:a16="http://schemas.microsoft.com/office/drawing/2014/main" id="{6248DA46-9B87-4BD9-A3E2-6265FE78EA1B}"/>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6" name="Freeform 16">
              <a:extLst>
                <a:ext uri="{FF2B5EF4-FFF2-40B4-BE49-F238E27FC236}">
                  <a16:creationId xmlns:a16="http://schemas.microsoft.com/office/drawing/2014/main" id="{8B1E414E-D794-4AC1-A17F-DDF2584A853F}"/>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7" name="Freeform 17">
              <a:extLst>
                <a:ext uri="{FF2B5EF4-FFF2-40B4-BE49-F238E27FC236}">
                  <a16:creationId xmlns:a16="http://schemas.microsoft.com/office/drawing/2014/main" id="{7A013A77-51E9-45A9-A371-36B5DD2E2546}"/>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8" name="Freeform 18">
              <a:extLst>
                <a:ext uri="{FF2B5EF4-FFF2-40B4-BE49-F238E27FC236}">
                  <a16:creationId xmlns:a16="http://schemas.microsoft.com/office/drawing/2014/main" id="{428FA495-4944-472D-9630-246349440255}"/>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grpSp>
      <p:grpSp>
        <p:nvGrpSpPr>
          <p:cNvPr id="25" name="Group 24">
            <a:extLst>
              <a:ext uri="{FF2B5EF4-FFF2-40B4-BE49-F238E27FC236}">
                <a16:creationId xmlns:a16="http://schemas.microsoft.com/office/drawing/2014/main" id="{825E0D11-6D87-46BD-B841-ECD3247E6270}"/>
              </a:ext>
            </a:extLst>
          </p:cNvPr>
          <p:cNvGrpSpPr/>
          <p:nvPr userDrawn="1"/>
        </p:nvGrpSpPr>
        <p:grpSpPr>
          <a:xfrm>
            <a:off x="0" y="4426016"/>
            <a:ext cx="9141619" cy="2058086"/>
            <a:chOff x="3175" y="4204494"/>
            <a:chExt cx="12188825" cy="2744114"/>
          </a:xfrm>
        </p:grpSpPr>
        <p:sp>
          <p:nvSpPr>
            <p:cNvPr id="26" name="Freeform 13">
              <a:extLst>
                <a:ext uri="{FF2B5EF4-FFF2-40B4-BE49-F238E27FC236}">
                  <a16:creationId xmlns:a16="http://schemas.microsoft.com/office/drawing/2014/main" id="{63793913-D776-45E0-B9BE-30322950DF0B}"/>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27" name="Freeform 14">
              <a:extLst>
                <a:ext uri="{FF2B5EF4-FFF2-40B4-BE49-F238E27FC236}">
                  <a16:creationId xmlns:a16="http://schemas.microsoft.com/office/drawing/2014/main" id="{951A1415-7A1D-4A93-B0A4-610501087F9A}"/>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28" name="Freeform 15">
              <a:extLst>
                <a:ext uri="{FF2B5EF4-FFF2-40B4-BE49-F238E27FC236}">
                  <a16:creationId xmlns:a16="http://schemas.microsoft.com/office/drawing/2014/main" id="{69DC0EFB-70FA-44DF-9F65-5C6CBA283115}"/>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29" name="Freeform 16">
              <a:extLst>
                <a:ext uri="{FF2B5EF4-FFF2-40B4-BE49-F238E27FC236}">
                  <a16:creationId xmlns:a16="http://schemas.microsoft.com/office/drawing/2014/main" id="{6706547C-D8AF-4D1C-A712-55927D6F183D}"/>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0" name="Freeform 17">
              <a:extLst>
                <a:ext uri="{FF2B5EF4-FFF2-40B4-BE49-F238E27FC236}">
                  <a16:creationId xmlns:a16="http://schemas.microsoft.com/office/drawing/2014/main" id="{1B874577-8ED0-4C77-A061-90878FA0B683}"/>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1" name="Freeform 18">
              <a:extLst>
                <a:ext uri="{FF2B5EF4-FFF2-40B4-BE49-F238E27FC236}">
                  <a16:creationId xmlns:a16="http://schemas.microsoft.com/office/drawing/2014/main" id="{9475BEB8-6A3E-480E-AC46-3013102B90F8}"/>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grpSp>
      <p:sp>
        <p:nvSpPr>
          <p:cNvPr id="39" name="Rectangle 38">
            <a:extLst>
              <a:ext uri="{FF2B5EF4-FFF2-40B4-BE49-F238E27FC236}">
                <a16:creationId xmlns:a16="http://schemas.microsoft.com/office/drawing/2014/main" id="{91586364-5208-4D00-AD46-E6ECE814503A}"/>
              </a:ext>
            </a:extLst>
          </p:cNvPr>
          <p:cNvSpPr/>
          <p:nvPr userDrawn="1"/>
        </p:nvSpPr>
        <p:spPr>
          <a:xfrm>
            <a:off x="0" y="6474064"/>
            <a:ext cx="12192000" cy="383937"/>
          </a:xfrm>
          <a:prstGeom prst="rect">
            <a:avLst/>
          </a:prstGeom>
          <a:solidFill>
            <a:srgbClr val="FFAE14"/>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tx1">
                    <a:lumMod val="75000"/>
                    <a:lumOff val="25000"/>
                  </a:schemeClr>
                </a:solidFill>
                <a:effectLst/>
                <a:uLnTx/>
                <a:uFillTx/>
                <a:latin typeface="Roboto"/>
                <a:ea typeface="+mn-ea"/>
                <a:cs typeface="+mn-cs"/>
              </a:rPr>
              <a:t>       www.uogfintech.com  |  info@uogfintech.com  |  @UoGFinTech</a:t>
            </a:r>
            <a:r>
              <a:rPr kumimoji="0" lang="en-GB" sz="1000" b="0" i="0" u="none" strike="noStrike" kern="0" cap="none" spc="0" normalizeH="0" baseline="0" noProof="0" dirty="0">
                <a:ln>
                  <a:noFill/>
                </a:ln>
                <a:solidFill>
                  <a:srgbClr val="FDB813"/>
                </a:solidFill>
                <a:effectLst/>
                <a:uLnTx/>
                <a:uFillTx/>
                <a:latin typeface="Roboto"/>
                <a:ea typeface="+mn-ea"/>
                <a:cs typeface="+mn-cs"/>
              </a:rPr>
              <a:t>    .       .       </a:t>
            </a:r>
          </a:p>
        </p:txBody>
      </p:sp>
      <p:sp>
        <p:nvSpPr>
          <p:cNvPr id="2" name="Title Placeholder 1">
            <a:extLst>
              <a:ext uri="{FF2B5EF4-FFF2-40B4-BE49-F238E27FC236}">
                <a16:creationId xmlns:a16="http://schemas.microsoft.com/office/drawing/2014/main" id="{1943A15D-432B-448C-9D04-547E1743B3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647B803E-06BA-4D26-B97E-1B825614A6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715715EF-26F3-4201-AED8-7FAF82C47E6A}"/>
              </a:ext>
            </a:extLst>
          </p:cNvPr>
          <p:cNvSpPr>
            <a:spLocks noGrp="1"/>
          </p:cNvSpPr>
          <p:nvPr>
            <p:ph type="dt" sz="half" idx="2"/>
          </p:nvPr>
        </p:nvSpPr>
        <p:spPr>
          <a:xfrm>
            <a:off x="838200" y="6553200"/>
            <a:ext cx="2743200" cy="168275"/>
          </a:xfrm>
          <a:prstGeom prst="rect">
            <a:avLst/>
          </a:prstGeom>
        </p:spPr>
        <p:txBody>
          <a:bodyPr vert="horz" lIns="91440" tIns="45720" rIns="91440" bIns="45720" rtlCol="0" anchor="ctr"/>
          <a:lstStyle>
            <a:lvl1pPr algn="l">
              <a:defRPr sz="1200">
                <a:solidFill>
                  <a:schemeClr val="tx1">
                    <a:tint val="75000"/>
                  </a:schemeClr>
                </a:solidFill>
              </a:defRPr>
            </a:lvl1pPr>
          </a:lstStyle>
          <a:p>
            <a:fld id="{751E8B67-F8C3-403F-9B7A-2728B2A28E88}" type="datetime1">
              <a:rPr lang="en-GB" smtClean="0"/>
              <a:t>15/02/2018</a:t>
            </a:fld>
            <a:endParaRPr lang="en-GB"/>
          </a:p>
        </p:txBody>
      </p:sp>
      <p:sp>
        <p:nvSpPr>
          <p:cNvPr id="5" name="Footer Placeholder 4">
            <a:extLst>
              <a:ext uri="{FF2B5EF4-FFF2-40B4-BE49-F238E27FC236}">
                <a16:creationId xmlns:a16="http://schemas.microsoft.com/office/drawing/2014/main" id="{EDE03A9F-F982-4110-AA76-5884282BC87F}"/>
              </a:ext>
            </a:extLst>
          </p:cNvPr>
          <p:cNvSpPr>
            <a:spLocks noGrp="1"/>
          </p:cNvSpPr>
          <p:nvPr>
            <p:ph type="ftr" sz="quarter" idx="3"/>
          </p:nvPr>
        </p:nvSpPr>
        <p:spPr>
          <a:xfrm>
            <a:off x="4038600" y="6553200"/>
            <a:ext cx="4114800" cy="1682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82B74BB-44F8-4108-9B26-1AD1A9237F84}"/>
              </a:ext>
            </a:extLst>
          </p:cNvPr>
          <p:cNvSpPr>
            <a:spLocks noGrp="1"/>
          </p:cNvSpPr>
          <p:nvPr>
            <p:ph type="sldNum" sz="quarter" idx="4"/>
          </p:nvPr>
        </p:nvSpPr>
        <p:spPr>
          <a:xfrm>
            <a:off x="8610600" y="6553200"/>
            <a:ext cx="2743200" cy="168275"/>
          </a:xfrm>
          <a:prstGeom prst="rect">
            <a:avLst/>
          </a:prstGeom>
        </p:spPr>
        <p:txBody>
          <a:bodyPr vert="horz" lIns="91440" tIns="45720" rIns="91440" bIns="45720" rtlCol="0" anchor="ctr"/>
          <a:lstStyle>
            <a:lvl1pPr algn="r">
              <a:defRPr sz="1200">
                <a:solidFill>
                  <a:schemeClr val="tx1">
                    <a:tint val="75000"/>
                  </a:schemeClr>
                </a:solidFill>
              </a:defRPr>
            </a:lvl1pPr>
          </a:lstStyle>
          <a:p>
            <a:fld id="{2533BDD9-87D3-49A3-977B-57D972955158}" type="slidenum">
              <a:rPr lang="en-GB" smtClean="0"/>
              <a:t>‹#›</a:t>
            </a:fld>
            <a:endParaRPr lang="en-GB" dirty="0"/>
          </a:p>
        </p:txBody>
      </p:sp>
      <p:pic>
        <p:nvPicPr>
          <p:cNvPr id="24" name="Picture 23">
            <a:extLst>
              <a:ext uri="{FF2B5EF4-FFF2-40B4-BE49-F238E27FC236}">
                <a16:creationId xmlns:a16="http://schemas.microsoft.com/office/drawing/2014/main" id="{BB0E9949-C31E-4F4F-8BA5-42F8CF35AE8E}"/>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9867551" y="240130"/>
            <a:ext cx="1627023" cy="626926"/>
          </a:xfrm>
          <a:prstGeom prst="rect">
            <a:avLst/>
          </a:prstGeom>
        </p:spPr>
      </p:pic>
    </p:spTree>
    <p:extLst>
      <p:ext uri="{BB962C8B-B14F-4D97-AF65-F5344CB8AC3E}">
        <p14:creationId xmlns:p14="http://schemas.microsoft.com/office/powerpoint/2010/main" val="47728288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4" r:id="rId18"/>
    <p:sldLayoutId id="2147483715" r:id="rId19"/>
    <p:sldLayoutId id="2147483716" r:id="rId20"/>
    <p:sldLayoutId id="2147483717" r:id="rId21"/>
    <p:sldLayoutId id="2147483651" r:id="rId22"/>
    <p:sldLayoutId id="2147483653" r:id="rId23"/>
    <p:sldLayoutId id="2147483654" r:id="rId24"/>
    <p:sldLayoutId id="2147483652" r:id="rId25"/>
    <p:sldLayoutId id="2147483656" r:id="rId26"/>
    <p:sldLayoutId id="2147483657" r:id="rId27"/>
    <p:sldLayoutId id="2147483694" r:id="rId28"/>
    <p:sldLayoutId id="2147483718" r:id="rId29"/>
    <p:sldLayoutId id="2147483719" r:id="rId30"/>
  </p:sldLayoutIdLst>
  <p:hf hdr="0" ftr="0" dt="0"/>
  <p:txStyles>
    <p:title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9389E-3918-4F5F-8483-69A531FF5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159F05-DCC2-4B49-AAC6-C976919449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044914-FD1D-4D10-81E1-C2D93A92AC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3970E9-EF0E-49C5-B2A3-C37C34DE7AEE}" type="datetimeFigureOut">
              <a:rPr lang="en-GB" smtClean="0"/>
              <a:t>15/02/2018</a:t>
            </a:fld>
            <a:endParaRPr lang="en-GB" dirty="0"/>
          </a:p>
        </p:txBody>
      </p:sp>
      <p:sp>
        <p:nvSpPr>
          <p:cNvPr id="5" name="Footer Placeholder 4">
            <a:extLst>
              <a:ext uri="{FF2B5EF4-FFF2-40B4-BE49-F238E27FC236}">
                <a16:creationId xmlns:a16="http://schemas.microsoft.com/office/drawing/2014/main" id="{02E50EDF-54FE-4BCF-988C-1FF33ADDA6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3165CB1D-2D41-40C6-A9F5-B2921B5D5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FBE79-E9AC-428E-AC19-F630F96EC16D}" type="slidenum">
              <a:rPr lang="en-GB" smtClean="0"/>
              <a:t>‹#›</a:t>
            </a:fld>
            <a:endParaRPr lang="en-GB" dirty="0"/>
          </a:p>
        </p:txBody>
      </p:sp>
    </p:spTree>
    <p:extLst>
      <p:ext uri="{BB962C8B-B14F-4D97-AF65-F5344CB8AC3E}">
        <p14:creationId xmlns:p14="http://schemas.microsoft.com/office/powerpoint/2010/main" val="19511934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9.xml"/><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ideo" Target="https://www.youtube.com/embed/FRUmc-OSDWg" TargetMode="Externa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8.xml"/><Relationship Id="rId5" Type="http://schemas.openxmlformats.org/officeDocument/2006/relationships/image" Target="../media/image38.jpe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48.jp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1.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9.xml"/><Relationship Id="rId1" Type="http://schemas.openxmlformats.org/officeDocument/2006/relationships/video" Target="https://www.youtube.com/embed/6WG7D47tGb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alphaModFix amt="85000"/>
            <a:extLst>
              <a:ext uri="{28A0092B-C50C-407E-A947-70E740481C1C}">
                <a14:useLocalDpi xmlns:a14="http://schemas.microsoft.com/office/drawing/2010/main" val="0"/>
              </a:ext>
            </a:extLst>
          </a:blip>
          <a:srcRect t="7826" b="7826"/>
          <a:stretch>
            <a:fillRect/>
          </a:stretch>
        </p:blipFill>
        <p:spPr>
          <a:solidFill>
            <a:schemeClr val="bg1">
              <a:lumMod val="90000"/>
            </a:schemeClr>
          </a:solidFill>
        </p:spPr>
      </p:pic>
      <p:sp>
        <p:nvSpPr>
          <p:cNvPr id="3" name="Rectangle 2">
            <a:extLst>
              <a:ext uri="{FF2B5EF4-FFF2-40B4-BE49-F238E27FC236}">
                <a16:creationId xmlns:a16="http://schemas.microsoft.com/office/drawing/2014/main" id="{D8C3728B-C853-49AD-A911-CBD67B799539}"/>
              </a:ext>
            </a:extLst>
          </p:cNvPr>
          <p:cNvSpPr/>
          <p:nvPr/>
        </p:nvSpPr>
        <p:spPr>
          <a:xfrm>
            <a:off x="464695" y="2398426"/>
            <a:ext cx="11107712" cy="2668874"/>
          </a:xfrm>
          <a:prstGeom prst="rect">
            <a:avLst/>
          </a:prstGeom>
          <a:solidFill>
            <a:schemeClr val="bg1">
              <a:alpha val="32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720B3E2-76EB-4A7F-8A1F-B45B1C7606A2}"/>
              </a:ext>
            </a:extLst>
          </p:cNvPr>
          <p:cNvSpPr txBox="1"/>
          <p:nvPr/>
        </p:nvSpPr>
        <p:spPr>
          <a:xfrm>
            <a:off x="1088047" y="2755560"/>
            <a:ext cx="10015903" cy="1009507"/>
          </a:xfrm>
          <a:prstGeom prst="rect">
            <a:avLst/>
          </a:prstGeom>
          <a:noFill/>
        </p:spPr>
        <p:txBody>
          <a:bodyPr wrap="square" lIns="0" tIns="0" rIns="0" bIns="0" rtlCol="0">
            <a:spAutoFit/>
          </a:bodyPr>
          <a:lstStyle/>
          <a:p>
            <a:pPr algn="ctr">
              <a:lnSpc>
                <a:spcPct val="80000"/>
              </a:lnSpc>
            </a:pPr>
            <a:r>
              <a:rPr lang="en-US" sz="8000" b="1" spc="350" dirty="0">
                <a:solidFill>
                  <a:srgbClr val="FDB813"/>
                </a:solidFill>
                <a:ea typeface="Lato Bold" panose="020F0502020204030203" pitchFamily="34" charset="0"/>
                <a:cs typeface="Lato Bold" panose="020F0502020204030203" pitchFamily="34" charset="0"/>
              </a:rPr>
              <a:t>Artificial Intelligence</a:t>
            </a:r>
          </a:p>
        </p:txBody>
      </p:sp>
      <p:sp>
        <p:nvSpPr>
          <p:cNvPr id="14" name="TextBox 13">
            <a:extLst>
              <a:ext uri="{FF2B5EF4-FFF2-40B4-BE49-F238E27FC236}">
                <a16:creationId xmlns:a16="http://schemas.microsoft.com/office/drawing/2014/main" id="{86AD4CB1-EE91-45D7-8324-E5591282A85B}"/>
              </a:ext>
            </a:extLst>
          </p:cNvPr>
          <p:cNvSpPr txBox="1"/>
          <p:nvPr/>
        </p:nvSpPr>
        <p:spPr>
          <a:xfrm>
            <a:off x="4585009" y="4195389"/>
            <a:ext cx="3021981" cy="677108"/>
          </a:xfrm>
          <a:prstGeom prst="rect">
            <a:avLst/>
          </a:prstGeom>
          <a:noFill/>
        </p:spPr>
        <p:txBody>
          <a:bodyPr wrap="square" lIns="0" tIns="0" rIns="0" bIns="0" rtlCol="0">
            <a:spAutoFit/>
          </a:bodyPr>
          <a:lstStyle/>
          <a:p>
            <a:pPr algn="ctr"/>
            <a:r>
              <a:rPr lang="en-GB" sz="2200" b="1" dirty="0">
                <a:solidFill>
                  <a:schemeClr val="bg1"/>
                </a:solidFill>
                <a:ea typeface="Lato Medium" panose="020F0502020204030203" pitchFamily="34" charset="0"/>
                <a:cs typeface="Lato Medium" panose="020F0502020204030203" pitchFamily="34" charset="0"/>
              </a:rPr>
              <a:t>Workshop</a:t>
            </a:r>
          </a:p>
          <a:p>
            <a:pPr algn="ctr"/>
            <a:r>
              <a:rPr lang="en-GB" sz="2200" b="1" dirty="0">
                <a:solidFill>
                  <a:schemeClr val="bg1"/>
                </a:solidFill>
                <a:ea typeface="Lato Medium" panose="020F0502020204030203" pitchFamily="34" charset="0"/>
                <a:cs typeface="Lato Medium" panose="020F0502020204030203" pitchFamily="34" charset="0"/>
              </a:rPr>
              <a:t>15</a:t>
            </a:r>
            <a:r>
              <a:rPr lang="en-GB" sz="2200" b="1" baseline="30000" dirty="0">
                <a:solidFill>
                  <a:schemeClr val="bg1"/>
                </a:solidFill>
                <a:ea typeface="Lato Medium" panose="020F0502020204030203" pitchFamily="34" charset="0"/>
                <a:cs typeface="Lato Medium" panose="020F0502020204030203" pitchFamily="34" charset="0"/>
              </a:rPr>
              <a:t>th</a:t>
            </a:r>
            <a:r>
              <a:rPr lang="en-GB" sz="2200" b="1" dirty="0">
                <a:solidFill>
                  <a:schemeClr val="bg1"/>
                </a:solidFill>
                <a:ea typeface="Lato Medium" panose="020F0502020204030203" pitchFamily="34" charset="0"/>
                <a:cs typeface="Lato Medium" panose="020F0502020204030203" pitchFamily="34" charset="0"/>
              </a:rPr>
              <a:t> February 2018</a:t>
            </a:r>
            <a:endParaRPr lang="en-US" sz="2200" b="1" dirty="0">
              <a:solidFill>
                <a:schemeClr val="bg1"/>
              </a:solidFill>
              <a:ea typeface="Lato Medium" panose="020F0502020204030203" pitchFamily="34" charset="0"/>
              <a:cs typeface="Lato Medium" panose="020F0502020204030203" pitchFamily="34" charset="0"/>
            </a:endParaRPr>
          </a:p>
        </p:txBody>
      </p:sp>
      <p:pic>
        <p:nvPicPr>
          <p:cNvPr id="6" name="Picture 5">
            <a:extLst>
              <a:ext uri="{FF2B5EF4-FFF2-40B4-BE49-F238E27FC236}">
                <a16:creationId xmlns:a16="http://schemas.microsoft.com/office/drawing/2014/main" id="{6D2EE2F5-C0CF-42C7-8FCA-946B66DA1D4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500" b="79286" l="27757" r="73384">
                        <a14:foregroundMark x1="65019" y1="35714" x2="55133" y2="36071"/>
                        <a14:foregroundMark x1="55133" y1="36071" x2="50570" y2="47143"/>
                        <a14:foregroundMark x1="50570" y1="47143" x2="44106" y2="49286"/>
                        <a14:foregroundMark x1="44106" y1="49286" x2="44487" y2="55357"/>
                        <a14:foregroundMark x1="44867" y1="55357" x2="50190" y2="55357"/>
                        <a14:foregroundMark x1="50190" y1="55357" x2="51711" y2="68929"/>
                        <a14:foregroundMark x1="51711" y1="68571" x2="50951" y2="71071"/>
                        <a14:foregroundMark x1="50951" y1="71429" x2="59316" y2="70357"/>
                        <a14:foregroundMark x1="58935" y1="70357" x2="57795" y2="53929"/>
                        <a14:foregroundMark x1="57795" y1="55000" x2="63878" y2="55000"/>
                      </a14:backgroundRemoval>
                    </a14:imgEffect>
                  </a14:imgLayer>
                </a14:imgProps>
              </a:ext>
              <a:ext uri="{28A0092B-C50C-407E-A947-70E740481C1C}">
                <a14:useLocalDpi xmlns:a14="http://schemas.microsoft.com/office/drawing/2010/main" val="0"/>
              </a:ext>
            </a:extLst>
          </a:blip>
          <a:srcRect l="24130" t="25700" r="21255" b="25702"/>
          <a:stretch/>
        </p:blipFill>
        <p:spPr>
          <a:xfrm>
            <a:off x="2581727" y="5443555"/>
            <a:ext cx="721328" cy="683363"/>
          </a:xfrm>
          <a:prstGeom prst="rect">
            <a:avLst/>
          </a:prstGeom>
        </p:spPr>
      </p:pic>
      <p:sp>
        <p:nvSpPr>
          <p:cNvPr id="7" name="TextBox 6">
            <a:extLst>
              <a:ext uri="{FF2B5EF4-FFF2-40B4-BE49-F238E27FC236}">
                <a16:creationId xmlns:a16="http://schemas.microsoft.com/office/drawing/2014/main" id="{9EC86671-7EC3-43A8-9B21-3A160C97D84C}"/>
              </a:ext>
            </a:extLst>
          </p:cNvPr>
          <p:cNvSpPr txBox="1"/>
          <p:nvPr/>
        </p:nvSpPr>
        <p:spPr>
          <a:xfrm>
            <a:off x="3888531" y="6184529"/>
            <a:ext cx="19947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DB813"/>
                </a:solidFill>
                <a:effectLst/>
                <a:uLnTx/>
                <a:uFillTx/>
                <a:latin typeface="+mj-lt"/>
                <a:ea typeface="+mn-ea"/>
                <a:cs typeface="+mn-cs"/>
              </a:rPr>
              <a:t>@UoGfintech</a:t>
            </a:r>
          </a:p>
        </p:txBody>
      </p:sp>
      <p:pic>
        <p:nvPicPr>
          <p:cNvPr id="8" name="Picture 7">
            <a:extLst>
              <a:ext uri="{FF2B5EF4-FFF2-40B4-BE49-F238E27FC236}">
                <a16:creationId xmlns:a16="http://schemas.microsoft.com/office/drawing/2014/main" id="{8E7DA9A1-48FC-4B57-BD94-3862DE28812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667" r="100000"/>
                    </a14:imgEffect>
                  </a14:imgLayer>
                </a14:imgProps>
              </a:ext>
            </a:extLst>
          </a:blip>
          <a:stretch>
            <a:fillRect/>
          </a:stretch>
        </p:blipFill>
        <p:spPr>
          <a:xfrm>
            <a:off x="4473651" y="5528866"/>
            <a:ext cx="564155" cy="458846"/>
          </a:xfrm>
          <a:prstGeom prst="rect">
            <a:avLst/>
          </a:prstGeom>
        </p:spPr>
      </p:pic>
      <p:sp>
        <p:nvSpPr>
          <p:cNvPr id="9" name="TextBox 8">
            <a:extLst>
              <a:ext uri="{FF2B5EF4-FFF2-40B4-BE49-F238E27FC236}">
                <a16:creationId xmlns:a16="http://schemas.microsoft.com/office/drawing/2014/main" id="{A6D4FBA5-D440-4C10-AE69-D8487BE60137}"/>
              </a:ext>
            </a:extLst>
          </p:cNvPr>
          <p:cNvSpPr txBox="1"/>
          <p:nvPr/>
        </p:nvSpPr>
        <p:spPr>
          <a:xfrm>
            <a:off x="2072391" y="6184529"/>
            <a:ext cx="16705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DB813"/>
                </a:solidFill>
                <a:effectLst/>
                <a:uLnTx/>
                <a:uFillTx/>
                <a:latin typeface="+mj-lt"/>
                <a:ea typeface="+mn-ea"/>
                <a:cs typeface="+mn-cs"/>
              </a:rPr>
              <a:t>/UoGfintech</a:t>
            </a:r>
          </a:p>
        </p:txBody>
      </p:sp>
      <p:pic>
        <p:nvPicPr>
          <p:cNvPr id="10" name="Picture 9">
            <a:extLst>
              <a:ext uri="{FF2B5EF4-FFF2-40B4-BE49-F238E27FC236}">
                <a16:creationId xmlns:a16="http://schemas.microsoft.com/office/drawing/2014/main" id="{582A1776-8E7F-433F-8CAA-677626BC7D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8266" y="5523464"/>
            <a:ext cx="610906" cy="614086"/>
          </a:xfrm>
          <a:prstGeom prst="rect">
            <a:avLst/>
          </a:prstGeom>
        </p:spPr>
      </p:pic>
      <p:sp>
        <p:nvSpPr>
          <p:cNvPr id="11" name="Rectangle 10">
            <a:extLst>
              <a:ext uri="{FF2B5EF4-FFF2-40B4-BE49-F238E27FC236}">
                <a16:creationId xmlns:a16="http://schemas.microsoft.com/office/drawing/2014/main" id="{530285C4-E2C9-431C-BD89-E2053577BF89}"/>
              </a:ext>
            </a:extLst>
          </p:cNvPr>
          <p:cNvSpPr/>
          <p:nvPr/>
        </p:nvSpPr>
        <p:spPr>
          <a:xfrm>
            <a:off x="7846788" y="6177464"/>
            <a:ext cx="280846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DB813"/>
                </a:solidFill>
                <a:effectLst/>
                <a:uLnTx/>
                <a:uFillTx/>
                <a:latin typeface="+mj-lt"/>
                <a:ea typeface="+mn-ea"/>
                <a:cs typeface="+mn-cs"/>
              </a:rPr>
              <a:t>UoG FinTech Society</a:t>
            </a:r>
          </a:p>
        </p:txBody>
      </p:sp>
      <p:pic>
        <p:nvPicPr>
          <p:cNvPr id="12" name="Picture 11">
            <a:extLst>
              <a:ext uri="{FF2B5EF4-FFF2-40B4-BE49-F238E27FC236}">
                <a16:creationId xmlns:a16="http://schemas.microsoft.com/office/drawing/2014/main" id="{A3DEEB69-B4EB-4856-8C72-4731F40CE6B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10101" y="5492323"/>
            <a:ext cx="649740" cy="650553"/>
          </a:xfrm>
          <a:prstGeom prst="rect">
            <a:avLst/>
          </a:prstGeom>
        </p:spPr>
      </p:pic>
      <p:sp>
        <p:nvSpPr>
          <p:cNvPr id="15" name="Rectangle 14">
            <a:extLst>
              <a:ext uri="{FF2B5EF4-FFF2-40B4-BE49-F238E27FC236}">
                <a16:creationId xmlns:a16="http://schemas.microsoft.com/office/drawing/2014/main" id="{641C8FBB-3D5F-47C4-BE46-B17EFF18F928}"/>
              </a:ext>
            </a:extLst>
          </p:cNvPr>
          <p:cNvSpPr/>
          <p:nvPr/>
        </p:nvSpPr>
        <p:spPr>
          <a:xfrm>
            <a:off x="5889217" y="6184529"/>
            <a:ext cx="151496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DB813"/>
                </a:solidFill>
                <a:effectLst/>
                <a:uLnTx/>
                <a:uFillTx/>
                <a:latin typeface="+mj-lt"/>
                <a:ea typeface="+mn-ea"/>
                <a:cs typeface="+mn-cs"/>
              </a:rPr>
              <a:t>@uogfintech</a:t>
            </a:r>
          </a:p>
        </p:txBody>
      </p:sp>
      <p:pic>
        <p:nvPicPr>
          <p:cNvPr id="16" name="Picture 15">
            <a:extLst>
              <a:ext uri="{FF2B5EF4-FFF2-40B4-BE49-F238E27FC236}">
                <a16:creationId xmlns:a16="http://schemas.microsoft.com/office/drawing/2014/main" id="{D271FA1D-C874-4008-8068-0D6B0DC42FA3}"/>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60899" y="347988"/>
            <a:ext cx="4762984" cy="1835277"/>
          </a:xfrm>
          <a:prstGeom prst="rect">
            <a:avLst/>
          </a:prstGeom>
        </p:spPr>
      </p:pic>
    </p:spTree>
    <p:extLst>
      <p:ext uri="{BB962C8B-B14F-4D97-AF65-F5344CB8AC3E}">
        <p14:creationId xmlns:p14="http://schemas.microsoft.com/office/powerpoint/2010/main" val="17082270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838200" y="604800"/>
            <a:ext cx="10515600" cy="1325563"/>
          </a:xfrm>
          <a:prstGeom prst="rect">
            <a:avLst/>
          </a:prstGeom>
        </p:spPr>
        <p:txBody>
          <a:bodyPr>
            <a:normAutofit/>
          </a:bodyPr>
          <a:lstStyle/>
          <a:p>
            <a:pPr defTabSz="877823">
              <a:defRPr sz="4224"/>
            </a:pPr>
            <a:r>
              <a:rPr dirty="0"/>
              <a:t>What is DeepBrain chain?</a:t>
            </a:r>
          </a:p>
        </p:txBody>
      </p:sp>
      <p:sp>
        <p:nvSpPr>
          <p:cNvPr id="82" name="Rectangle 81">
            <a:extLst>
              <a:ext uri="{FF2B5EF4-FFF2-40B4-BE49-F238E27FC236}">
                <a16:creationId xmlns:a16="http://schemas.microsoft.com/office/drawing/2014/main" id="{049B98F6-A97F-4D00-AE8B-10109113D6D7}"/>
              </a:ext>
            </a:extLst>
          </p:cNvPr>
          <p:cNvSpPr/>
          <p:nvPr/>
        </p:nvSpPr>
        <p:spPr>
          <a:xfrm>
            <a:off x="6115988" y="1959885"/>
            <a:ext cx="5555286" cy="923330"/>
          </a:xfrm>
          <a:prstGeom prst="rect">
            <a:avLst/>
          </a:prstGeom>
        </p:spPr>
        <p:txBody>
          <a:bodyPr wrap="square">
            <a:spAutoFit/>
          </a:bodyPr>
          <a:lstStyle/>
          <a:p>
            <a:pPr algn="ctr"/>
            <a:r>
              <a:rPr lang="en-GB" dirty="0">
                <a:solidFill>
                  <a:schemeClr val="tx1">
                    <a:lumMod val="75000"/>
                    <a:lumOff val="25000"/>
                  </a:schemeClr>
                </a:solidFill>
                <a:latin typeface="+mj-lt"/>
              </a:rPr>
              <a:t>DeepBrain Chain’s vision is to provide a private, safe and low-cost decentralised artificial intelligence computing platform to AI companies using blockchain technology.</a:t>
            </a:r>
          </a:p>
        </p:txBody>
      </p:sp>
      <p:cxnSp>
        <p:nvCxnSpPr>
          <p:cNvPr id="83" name="Straight Connector 82">
            <a:extLst>
              <a:ext uri="{FF2B5EF4-FFF2-40B4-BE49-F238E27FC236}">
                <a16:creationId xmlns:a16="http://schemas.microsoft.com/office/drawing/2014/main" id="{9B94EEA8-7B83-4187-91E7-FB0B78B9F240}"/>
              </a:ext>
            </a:extLst>
          </p:cNvPr>
          <p:cNvCxnSpPr>
            <a:cxnSpLocks/>
          </p:cNvCxnSpPr>
          <p:nvPr/>
        </p:nvCxnSpPr>
        <p:spPr>
          <a:xfrm>
            <a:off x="6309934" y="1837465"/>
            <a:ext cx="5157544" cy="0"/>
          </a:xfrm>
          <a:prstGeom prst="line">
            <a:avLst/>
          </a:prstGeom>
          <a:noFill/>
          <a:ln w="6350" cap="flat" cmpd="sng" algn="ctr">
            <a:solidFill>
              <a:schemeClr val="bg1">
                <a:lumMod val="50000"/>
              </a:schemeClr>
            </a:solidFill>
            <a:prstDash val="solid"/>
            <a:miter lim="800000"/>
          </a:ln>
          <a:effectLst/>
        </p:spPr>
      </p:cxnSp>
      <p:cxnSp>
        <p:nvCxnSpPr>
          <p:cNvPr id="84" name="Straight Connector 83">
            <a:extLst>
              <a:ext uri="{FF2B5EF4-FFF2-40B4-BE49-F238E27FC236}">
                <a16:creationId xmlns:a16="http://schemas.microsoft.com/office/drawing/2014/main" id="{90D295EE-1CA6-4F47-B991-4B663A1AFA40}"/>
              </a:ext>
            </a:extLst>
          </p:cNvPr>
          <p:cNvCxnSpPr>
            <a:cxnSpLocks/>
          </p:cNvCxnSpPr>
          <p:nvPr/>
        </p:nvCxnSpPr>
        <p:spPr>
          <a:xfrm>
            <a:off x="6309934" y="3018566"/>
            <a:ext cx="5157544" cy="0"/>
          </a:xfrm>
          <a:prstGeom prst="line">
            <a:avLst/>
          </a:prstGeom>
          <a:noFill/>
          <a:ln w="6350" cap="flat" cmpd="sng" algn="ctr">
            <a:solidFill>
              <a:schemeClr val="bg1">
                <a:lumMod val="50000"/>
              </a:schemeClr>
            </a:solidFill>
            <a:prstDash val="solid"/>
            <a:miter lim="800000"/>
          </a:ln>
          <a:effectLst/>
        </p:spPr>
      </p:cxnSp>
      <p:grpSp>
        <p:nvGrpSpPr>
          <p:cNvPr id="95" name="Group 94">
            <a:extLst>
              <a:ext uri="{FF2B5EF4-FFF2-40B4-BE49-F238E27FC236}">
                <a16:creationId xmlns:a16="http://schemas.microsoft.com/office/drawing/2014/main" id="{22D21862-9809-408C-9084-4D6F5231C96E}"/>
              </a:ext>
            </a:extLst>
          </p:cNvPr>
          <p:cNvGrpSpPr/>
          <p:nvPr/>
        </p:nvGrpSpPr>
        <p:grpSpPr>
          <a:xfrm>
            <a:off x="6309934" y="3370741"/>
            <a:ext cx="5286390" cy="2703907"/>
            <a:chOff x="6589189" y="3636932"/>
            <a:chExt cx="5286390" cy="2703907"/>
          </a:xfrm>
        </p:grpSpPr>
        <p:sp>
          <p:nvSpPr>
            <p:cNvPr id="88" name="Rectangle 87">
              <a:extLst>
                <a:ext uri="{FF2B5EF4-FFF2-40B4-BE49-F238E27FC236}">
                  <a16:creationId xmlns:a16="http://schemas.microsoft.com/office/drawing/2014/main" id="{8BEB9DE5-618A-4786-B89A-6276C78DD4D1}"/>
                </a:ext>
              </a:extLst>
            </p:cNvPr>
            <p:cNvSpPr/>
            <p:nvPr/>
          </p:nvSpPr>
          <p:spPr>
            <a:xfrm>
              <a:off x="6589189" y="3636932"/>
              <a:ext cx="3604120" cy="559071"/>
            </a:xfrm>
            <a:prstGeom prst="rect">
              <a:avLst/>
            </a:prstGeom>
            <a:solidFill>
              <a:srgbClr val="FFAE14"/>
            </a:solidFill>
            <a:ln w="12700" cap="flat" cmpd="sng" algn="ctr">
              <a:noFill/>
              <a:prstDash val="solid"/>
              <a:miter lim="800000"/>
            </a:ln>
            <a:effectLst/>
          </p:spPr>
          <p:txBody>
            <a:bodyPr rtlCol="0" anchor="ctr"/>
            <a:lstStyle/>
            <a:p>
              <a:pPr marL="171450" indent="-171450">
                <a:buFont typeface="Arial" panose="020B0604020202020204" pitchFamily="34" charset="0"/>
                <a:buChar char="•"/>
                <a:defRPr sz="1800">
                  <a:latin typeface="Arial"/>
                  <a:ea typeface="Arial"/>
                  <a:cs typeface="Arial"/>
                  <a:sym typeface="Arial"/>
                </a:defRPr>
              </a:pPr>
              <a:r>
                <a:rPr lang="en-GB" dirty="0">
                  <a:solidFill>
                    <a:schemeClr val="tx1">
                      <a:lumMod val="75000"/>
                      <a:lumOff val="25000"/>
                    </a:schemeClr>
                  </a:solidFill>
                </a:rPr>
                <a:t>What problem are they solving? </a:t>
              </a:r>
            </a:p>
          </p:txBody>
        </p:sp>
        <p:sp>
          <p:nvSpPr>
            <p:cNvPr id="89" name="Rectangle 88">
              <a:extLst>
                <a:ext uri="{FF2B5EF4-FFF2-40B4-BE49-F238E27FC236}">
                  <a16:creationId xmlns:a16="http://schemas.microsoft.com/office/drawing/2014/main" id="{C03B7C8F-57C5-4A26-A5CF-E1B3F44266B3}"/>
                </a:ext>
              </a:extLst>
            </p:cNvPr>
            <p:cNvSpPr/>
            <p:nvPr/>
          </p:nvSpPr>
          <p:spPr>
            <a:xfrm>
              <a:off x="6589190" y="4193909"/>
              <a:ext cx="4969186" cy="559071"/>
            </a:xfrm>
            <a:prstGeom prst="rect">
              <a:avLst/>
            </a:prstGeom>
            <a:solidFill>
              <a:srgbClr val="FFD927"/>
            </a:solidFill>
            <a:ln w="12700" cap="flat" cmpd="sng" algn="ctr">
              <a:noFill/>
              <a:prstDash val="solid"/>
              <a:miter lim="800000"/>
            </a:ln>
            <a:effectLst/>
          </p:spPr>
          <p:txBody>
            <a:bodyPr rtlCol="0" anchor="ctr"/>
            <a:lstStyle/>
            <a:p>
              <a:pPr marL="171450" lvl="0" indent="-171450">
                <a:buFont typeface="Arial" panose="020B0604020202020204" pitchFamily="34" charset="0"/>
                <a:buChar char="•"/>
              </a:pPr>
              <a:r>
                <a:rPr lang="en-GB" dirty="0">
                  <a:solidFill>
                    <a:schemeClr val="tx1">
                      <a:lumMod val="75000"/>
                      <a:lumOff val="25000"/>
                    </a:schemeClr>
                  </a:solidFill>
                </a:rPr>
                <a:t>Expensive computational power to test and run.</a:t>
              </a:r>
              <a:endParaRPr kumimoji="0" lang="en-GB" b="0" i="0" u="none" strike="noStrike" kern="0" cap="none" spc="0" normalizeH="0" baseline="0" noProof="0" dirty="0">
                <a:ln>
                  <a:noFill/>
                </a:ln>
                <a:solidFill>
                  <a:schemeClr val="tx1">
                    <a:lumMod val="75000"/>
                    <a:lumOff val="25000"/>
                  </a:schemeClr>
                </a:solidFill>
                <a:effectLst/>
                <a:uLnTx/>
                <a:uFillTx/>
              </a:endParaRPr>
            </a:p>
          </p:txBody>
        </p:sp>
        <p:sp>
          <p:nvSpPr>
            <p:cNvPr id="90" name="Rectangle 89">
              <a:extLst>
                <a:ext uri="{FF2B5EF4-FFF2-40B4-BE49-F238E27FC236}">
                  <a16:creationId xmlns:a16="http://schemas.microsoft.com/office/drawing/2014/main" id="{2D9BD4F8-36B9-4DE4-AADF-5FA1D4BF1BED}"/>
                </a:ext>
              </a:extLst>
            </p:cNvPr>
            <p:cNvSpPr/>
            <p:nvPr/>
          </p:nvSpPr>
          <p:spPr>
            <a:xfrm>
              <a:off x="6589189" y="4707198"/>
              <a:ext cx="2915593" cy="559071"/>
            </a:xfrm>
            <a:prstGeom prst="rect">
              <a:avLst/>
            </a:prstGeom>
            <a:solidFill>
              <a:srgbClr val="FFB527"/>
            </a:solidFill>
            <a:ln w="12700" cap="flat" cmpd="sng" algn="ctr">
              <a:noFill/>
              <a:prstDash val="solid"/>
              <a:miter lim="800000"/>
            </a:ln>
            <a:effectLst/>
          </p:spPr>
          <p:txBody>
            <a:bodyPr rtlCol="0" anchor="ctr"/>
            <a:lstStyle/>
            <a:p>
              <a:pPr marL="171450" indent="-171450">
                <a:buFont typeface="Arial" panose="020B0604020202020204" pitchFamily="34" charset="0"/>
                <a:buChar char="•"/>
                <a:defRPr sz="1800">
                  <a:latin typeface="Arial"/>
                  <a:ea typeface="Arial"/>
                  <a:cs typeface="Arial"/>
                  <a:sym typeface="Arial"/>
                </a:defRPr>
              </a:pPr>
              <a:r>
                <a:rPr lang="en-GB" dirty="0">
                  <a:solidFill>
                    <a:schemeClr val="tx1">
                      <a:lumMod val="75000"/>
                      <a:lumOff val="25000"/>
                    </a:schemeClr>
                  </a:solidFill>
                </a:rPr>
                <a:t>Training of AI’s is costly. </a:t>
              </a:r>
            </a:p>
          </p:txBody>
        </p:sp>
        <p:sp>
          <p:nvSpPr>
            <p:cNvPr id="91" name="Rectangle 90">
              <a:extLst>
                <a:ext uri="{FF2B5EF4-FFF2-40B4-BE49-F238E27FC236}">
                  <a16:creationId xmlns:a16="http://schemas.microsoft.com/office/drawing/2014/main" id="{0F1F1C1B-8844-48E1-9367-11671BF008A3}"/>
                </a:ext>
              </a:extLst>
            </p:cNvPr>
            <p:cNvSpPr/>
            <p:nvPr/>
          </p:nvSpPr>
          <p:spPr>
            <a:xfrm>
              <a:off x="6589190" y="5264510"/>
              <a:ext cx="4608462" cy="559071"/>
            </a:xfrm>
            <a:prstGeom prst="rect">
              <a:avLst/>
            </a:prstGeom>
            <a:solidFill>
              <a:srgbClr val="FFC24E"/>
            </a:solidFill>
            <a:ln w="12700" cap="flat" cmpd="sng" algn="ctr">
              <a:noFill/>
              <a:prstDash val="solid"/>
              <a:miter lim="800000"/>
            </a:ln>
            <a:effectLst/>
          </p:spPr>
          <p:txBody>
            <a:bodyPr rtlCol="0" anchor="ctr"/>
            <a:lstStyle/>
            <a:p>
              <a:pPr marL="171450" lvl="0" indent="-171450">
                <a:buFont typeface="Arial" panose="020B0604020202020204" pitchFamily="34" charset="0"/>
                <a:buChar char="•"/>
              </a:pPr>
              <a:r>
                <a:rPr lang="en-GB" dirty="0">
                  <a:solidFill>
                    <a:schemeClr val="tx1">
                      <a:lumMod val="75000"/>
                      <a:lumOff val="25000"/>
                    </a:schemeClr>
                  </a:solidFill>
                </a:rPr>
                <a:t>Example: one game of </a:t>
              </a:r>
              <a:r>
                <a:rPr lang="en-GB" dirty="0" err="1">
                  <a:solidFill>
                    <a:schemeClr val="tx1">
                      <a:lumMod val="75000"/>
                      <a:lumOff val="25000"/>
                    </a:schemeClr>
                  </a:solidFill>
                </a:rPr>
                <a:t>DeepMinds</a:t>
              </a:r>
              <a:r>
                <a:rPr lang="en-GB" dirty="0">
                  <a:solidFill>
                    <a:schemeClr val="tx1">
                      <a:lumMod val="75000"/>
                      <a:lumOff val="25000"/>
                    </a:schemeClr>
                  </a:solidFill>
                </a:rPr>
                <a:t> ‘go’ costs the company over $3,000.</a:t>
              </a:r>
              <a:endParaRPr kumimoji="0" lang="en-GB" b="0" i="0" u="none" strike="noStrike" kern="0" cap="none" spc="0" normalizeH="0" baseline="0" noProof="0" dirty="0">
                <a:ln>
                  <a:noFill/>
                </a:ln>
                <a:solidFill>
                  <a:schemeClr val="tx1">
                    <a:lumMod val="75000"/>
                    <a:lumOff val="25000"/>
                  </a:schemeClr>
                </a:solidFill>
                <a:effectLst/>
                <a:uLnTx/>
                <a:uFillTx/>
              </a:endParaRPr>
            </a:p>
          </p:txBody>
        </p:sp>
        <p:sp>
          <p:nvSpPr>
            <p:cNvPr id="92" name="Rectangle 91">
              <a:extLst>
                <a:ext uri="{FF2B5EF4-FFF2-40B4-BE49-F238E27FC236}">
                  <a16:creationId xmlns:a16="http://schemas.microsoft.com/office/drawing/2014/main" id="{A1D49022-F1C6-45B1-BD17-5EA7F6AD2DC2}"/>
                </a:ext>
              </a:extLst>
            </p:cNvPr>
            <p:cNvSpPr/>
            <p:nvPr/>
          </p:nvSpPr>
          <p:spPr>
            <a:xfrm>
              <a:off x="6589189" y="5820340"/>
              <a:ext cx="5286390" cy="520499"/>
            </a:xfrm>
            <a:prstGeom prst="rect">
              <a:avLst/>
            </a:prstGeom>
            <a:solidFill>
              <a:srgbClr val="FFFF89"/>
            </a:solidFill>
            <a:ln w="12700" cap="flat" cmpd="sng" algn="ctr">
              <a:noFill/>
              <a:prstDash val="solid"/>
              <a:miter lim="800000"/>
            </a:ln>
            <a:effectLst/>
          </p:spPr>
          <p:txBody>
            <a:bodyPr rtlCol="0" anchor="ctr"/>
            <a:lstStyle/>
            <a:p>
              <a:pPr marL="171450" lvl="0" indent="-171450">
                <a:buFont typeface="Arial" panose="020B0604020202020204" pitchFamily="34" charset="0"/>
                <a:buChar char="•"/>
              </a:pPr>
              <a:r>
                <a:rPr lang="en-GB" kern="0" dirty="0">
                  <a:solidFill>
                    <a:schemeClr val="tx1">
                      <a:lumMod val="75000"/>
                      <a:lumOff val="25000"/>
                    </a:schemeClr>
                  </a:solidFill>
                </a:rPr>
                <a:t>Large venture funding of the industry at $22.4 Billion</a:t>
              </a:r>
              <a:endParaRPr kumimoji="0" lang="en-GB" b="0" i="0" u="none" strike="noStrike" kern="0" cap="none" spc="0" normalizeH="0" baseline="0" noProof="0" dirty="0">
                <a:ln>
                  <a:noFill/>
                </a:ln>
                <a:solidFill>
                  <a:schemeClr val="tx1">
                    <a:lumMod val="75000"/>
                    <a:lumOff val="25000"/>
                  </a:schemeClr>
                </a:solidFill>
                <a:effectLst/>
                <a:uLnTx/>
                <a:uFillTx/>
              </a:endParaRPr>
            </a:p>
          </p:txBody>
        </p:sp>
      </p:grpSp>
      <p:sp>
        <p:nvSpPr>
          <p:cNvPr id="94" name="TextBox 93">
            <a:extLst>
              <a:ext uri="{FF2B5EF4-FFF2-40B4-BE49-F238E27FC236}">
                <a16:creationId xmlns:a16="http://schemas.microsoft.com/office/drawing/2014/main" id="{BD796054-0EF2-40D8-9EB3-36ED365AAC36}"/>
              </a:ext>
            </a:extLst>
          </p:cNvPr>
          <p:cNvSpPr txBox="1"/>
          <p:nvPr/>
        </p:nvSpPr>
        <p:spPr>
          <a:xfrm>
            <a:off x="143015" y="5679390"/>
            <a:ext cx="5742781" cy="369332"/>
          </a:xfrm>
          <a:prstGeom prst="rect">
            <a:avLst/>
          </a:prstGeom>
          <a:solidFill>
            <a:sysClr val="windowText" lastClr="000000">
              <a:lumMod val="85000"/>
              <a:lumOff val="15000"/>
            </a:sysClr>
          </a:solidFill>
        </p:spPr>
        <p:txBody>
          <a:bodyPr wrap="square" rtlCol="0">
            <a:spAutoFit/>
          </a:bodyPr>
          <a:lstStyle/>
          <a:p>
            <a:pPr lvl="0" algn="ctr"/>
            <a:r>
              <a:rPr kumimoji="0" lang="en-GB" sz="1800" b="0" i="0" u="none" strike="noStrike" kern="0" cap="none" spc="300" normalizeH="0" baseline="0" noProof="0" dirty="0">
                <a:ln>
                  <a:noFill/>
                </a:ln>
                <a:solidFill>
                  <a:prstClr val="white"/>
                </a:solidFill>
                <a:effectLst/>
                <a:uLnTx/>
                <a:uFillTx/>
                <a:latin typeface="Roboto"/>
              </a:rPr>
              <a:t>DEEPBRAIN CHAIN</a:t>
            </a:r>
          </a:p>
        </p:txBody>
      </p:sp>
      <p:pic>
        <p:nvPicPr>
          <p:cNvPr id="3" name="DeepBrainChain">
            <a:hlinkClick r:id="" action="ppaction://media"/>
            <a:extLst>
              <a:ext uri="{FF2B5EF4-FFF2-40B4-BE49-F238E27FC236}">
                <a16:creationId xmlns:a16="http://schemas.microsoft.com/office/drawing/2014/main" id="{7C67D382-C3D7-45DC-80A2-63DDC50597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4010" y="2484403"/>
            <a:ext cx="5089497" cy="2862842"/>
          </a:xfrm>
          <a:prstGeom prst="rect">
            <a:avLst/>
          </a:prstGeom>
        </p:spPr>
      </p:pic>
    </p:spTree>
    <p:extLst>
      <p:ext uri="{BB962C8B-B14F-4D97-AF65-F5344CB8AC3E}">
        <p14:creationId xmlns:p14="http://schemas.microsoft.com/office/powerpoint/2010/main" val="2093792089"/>
      </p:ext>
    </p:extLst>
  </p:cSld>
  <p:clrMapOvr>
    <a:masterClrMapping/>
  </p:clrMapOvr>
  <p:transition spd="slow"/>
  <p:timing>
    <p:tnLst>
      <p:par>
        <p:cTn id="1" dur="indefinite" restart="never" nodeType="tmRoot">
          <p:childTnLst>
            <p:video fullScrn="1">
              <p:cMediaNode vol="80000">
                <p:cTn id="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xfrm>
            <a:off x="838200" y="604800"/>
            <a:ext cx="10515600" cy="1325563"/>
          </a:xfrm>
          <a:prstGeom prst="rect">
            <a:avLst/>
          </a:prstGeom>
        </p:spPr>
        <p:txBody>
          <a:bodyPr/>
          <a:lstStyle/>
          <a:p>
            <a:r>
              <a:rPr dirty="0"/>
              <a:t>DBC ON</a:t>
            </a:r>
          </a:p>
        </p:txBody>
      </p:sp>
      <p:pic>
        <p:nvPicPr>
          <p:cNvPr id="10244" name="Picture 4" descr="Related image">
            <a:extLst>
              <a:ext uri="{FF2B5EF4-FFF2-40B4-BE49-F238E27FC236}">
                <a16:creationId xmlns:a16="http://schemas.microsoft.com/office/drawing/2014/main" id="{A996895A-7BD1-494A-8115-769189C9C9FA}"/>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038853" y="919046"/>
            <a:ext cx="1634521" cy="54484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E6D647F1-8776-4195-B03E-4FA147641271}"/>
              </a:ext>
            </a:extLst>
          </p:cNvPr>
          <p:cNvSpPr/>
          <p:nvPr/>
        </p:nvSpPr>
        <p:spPr>
          <a:xfrm>
            <a:off x="1998056" y="1937171"/>
            <a:ext cx="1714765" cy="369332"/>
          </a:xfrm>
          <a:prstGeom prst="rect">
            <a:avLst/>
          </a:prstGeom>
          <a:noFill/>
          <a:effectLst/>
        </p:spPr>
        <p:txBody>
          <a:bodyPr wrap="none">
            <a:spAutoFit/>
          </a:bodyPr>
          <a:lstStyle/>
          <a:p>
            <a:pPr defTabSz="1450940"/>
            <a:r>
              <a:rPr lang="en-US" b="1" dirty="0">
                <a:solidFill>
                  <a:schemeClr val="tx1">
                    <a:lumMod val="75000"/>
                    <a:lumOff val="25000"/>
                  </a:schemeClr>
                </a:solidFill>
                <a:ea typeface="Open Sans" pitchFamily="34" charset="0"/>
                <a:cs typeface="Open Sans" pitchFamily="34" charset="0"/>
              </a:rPr>
              <a:t>Smart Contracts</a:t>
            </a:r>
          </a:p>
        </p:txBody>
      </p:sp>
      <p:grpSp>
        <p:nvGrpSpPr>
          <p:cNvPr id="24" name="Group 23">
            <a:extLst>
              <a:ext uri="{FF2B5EF4-FFF2-40B4-BE49-F238E27FC236}">
                <a16:creationId xmlns:a16="http://schemas.microsoft.com/office/drawing/2014/main" id="{AFFD5DC0-2D32-4621-BE1E-F263BE9B9922}"/>
              </a:ext>
            </a:extLst>
          </p:cNvPr>
          <p:cNvGrpSpPr/>
          <p:nvPr/>
        </p:nvGrpSpPr>
        <p:grpSpPr>
          <a:xfrm>
            <a:off x="631560" y="1422640"/>
            <a:ext cx="4450107" cy="4507123"/>
            <a:chOff x="631560" y="1422640"/>
            <a:chExt cx="4450107" cy="4507123"/>
          </a:xfrm>
        </p:grpSpPr>
        <p:grpSp>
          <p:nvGrpSpPr>
            <p:cNvPr id="2" name="Group 1">
              <a:extLst>
                <a:ext uri="{FF2B5EF4-FFF2-40B4-BE49-F238E27FC236}">
                  <a16:creationId xmlns:a16="http://schemas.microsoft.com/office/drawing/2014/main" id="{56E9C09A-5CDB-42A8-8DD1-5C4515A65234}"/>
                </a:ext>
              </a:extLst>
            </p:cNvPr>
            <p:cNvGrpSpPr/>
            <p:nvPr/>
          </p:nvGrpSpPr>
          <p:grpSpPr>
            <a:xfrm>
              <a:off x="631560" y="1422640"/>
              <a:ext cx="4450107" cy="4507123"/>
              <a:chOff x="7437093" y="1731640"/>
              <a:chExt cx="4450107" cy="4507123"/>
            </a:xfrm>
            <a:effectLst/>
          </p:grpSpPr>
          <p:sp>
            <p:nvSpPr>
              <p:cNvPr id="50" name="Oval 49">
                <a:extLst>
                  <a:ext uri="{FF2B5EF4-FFF2-40B4-BE49-F238E27FC236}">
                    <a16:creationId xmlns:a16="http://schemas.microsoft.com/office/drawing/2014/main" id="{BCB623CC-AC6C-4825-ADFA-8721CD438005}"/>
                  </a:ext>
                </a:extLst>
              </p:cNvPr>
              <p:cNvSpPr/>
              <p:nvPr/>
            </p:nvSpPr>
            <p:spPr>
              <a:xfrm>
                <a:off x="7437093" y="1731640"/>
                <a:ext cx="937712" cy="943598"/>
              </a:xfrm>
              <a:prstGeom prst="ellipse">
                <a:avLst/>
              </a:prstGeom>
              <a:solidFill>
                <a:schemeClr val="bg1">
                  <a:lumMod val="85000"/>
                </a:schemeClr>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3">
                  <a:solidFill>
                    <a:schemeClr val="bg1"/>
                  </a:solidFill>
                </a:endParaRPr>
              </a:p>
            </p:txBody>
          </p:sp>
          <p:sp>
            <p:nvSpPr>
              <p:cNvPr id="51" name="Oval 50">
                <a:extLst>
                  <a:ext uri="{FF2B5EF4-FFF2-40B4-BE49-F238E27FC236}">
                    <a16:creationId xmlns:a16="http://schemas.microsoft.com/office/drawing/2014/main" id="{7BA87EE7-FE44-49D7-9C92-F12E800B0C15}"/>
                  </a:ext>
                </a:extLst>
              </p:cNvPr>
              <p:cNvSpPr/>
              <p:nvPr/>
            </p:nvSpPr>
            <p:spPr>
              <a:xfrm>
                <a:off x="7437093" y="2922812"/>
                <a:ext cx="937712" cy="943598"/>
              </a:xfrm>
              <a:prstGeom prst="ellipse">
                <a:avLst/>
              </a:prstGeom>
              <a:solidFill>
                <a:srgbClr val="FFAE14"/>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3">
                  <a:solidFill>
                    <a:schemeClr val="bg1"/>
                  </a:solidFill>
                </a:endParaRPr>
              </a:p>
            </p:txBody>
          </p:sp>
          <p:sp>
            <p:nvSpPr>
              <p:cNvPr id="52" name="Oval 51">
                <a:extLst>
                  <a:ext uri="{FF2B5EF4-FFF2-40B4-BE49-F238E27FC236}">
                    <a16:creationId xmlns:a16="http://schemas.microsoft.com/office/drawing/2014/main" id="{78B9E71C-72B3-449B-B71B-4952F09A252B}"/>
                  </a:ext>
                </a:extLst>
              </p:cNvPr>
              <p:cNvSpPr/>
              <p:nvPr/>
            </p:nvSpPr>
            <p:spPr>
              <a:xfrm>
                <a:off x="7437093" y="4117000"/>
                <a:ext cx="937712" cy="943598"/>
              </a:xfrm>
              <a:prstGeom prst="ellipse">
                <a:avLst/>
              </a:prstGeom>
              <a:solidFill>
                <a:srgbClr val="A5A5A5">
                  <a:alpha val="75000"/>
                </a:srgbClr>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3">
                  <a:solidFill>
                    <a:schemeClr val="bg1"/>
                  </a:solidFill>
                </a:endParaRPr>
              </a:p>
            </p:txBody>
          </p:sp>
          <p:sp>
            <p:nvSpPr>
              <p:cNvPr id="53" name="Oval 52">
                <a:extLst>
                  <a:ext uri="{FF2B5EF4-FFF2-40B4-BE49-F238E27FC236}">
                    <a16:creationId xmlns:a16="http://schemas.microsoft.com/office/drawing/2014/main" id="{66AE468E-AB77-43F8-B758-52140F8A821C}"/>
                  </a:ext>
                </a:extLst>
              </p:cNvPr>
              <p:cNvSpPr/>
              <p:nvPr/>
            </p:nvSpPr>
            <p:spPr>
              <a:xfrm>
                <a:off x="7437093" y="5295165"/>
                <a:ext cx="937712" cy="943598"/>
              </a:xfrm>
              <a:prstGeom prst="ellipse">
                <a:avLst/>
              </a:prstGeom>
              <a:solidFill>
                <a:srgbClr val="FFC000">
                  <a:alpha val="75000"/>
                </a:srgbClr>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3">
                  <a:solidFill>
                    <a:schemeClr val="bg1"/>
                  </a:solidFill>
                </a:endParaRPr>
              </a:p>
            </p:txBody>
          </p:sp>
          <p:sp>
            <p:nvSpPr>
              <p:cNvPr id="59" name="Rectangle 58">
                <a:extLst>
                  <a:ext uri="{FF2B5EF4-FFF2-40B4-BE49-F238E27FC236}">
                    <a16:creationId xmlns:a16="http://schemas.microsoft.com/office/drawing/2014/main" id="{BAFB1B3B-3C13-49AB-BFE5-C3FBDA5DE10B}"/>
                  </a:ext>
                </a:extLst>
              </p:cNvPr>
              <p:cNvSpPr/>
              <p:nvPr/>
            </p:nvSpPr>
            <p:spPr>
              <a:xfrm>
                <a:off x="8640513" y="1731640"/>
                <a:ext cx="600677" cy="369332"/>
              </a:xfrm>
              <a:prstGeom prst="rect">
                <a:avLst/>
              </a:prstGeom>
              <a:noFill/>
              <a:effectLst/>
            </p:spPr>
            <p:txBody>
              <a:bodyPr wrap="none">
                <a:spAutoFit/>
              </a:bodyPr>
              <a:lstStyle/>
              <a:p>
                <a:pPr defTabSz="1450940"/>
                <a:r>
                  <a:rPr lang="en-US" b="1" dirty="0">
                    <a:solidFill>
                      <a:schemeClr val="tx1">
                        <a:lumMod val="75000"/>
                        <a:lumOff val="25000"/>
                      </a:schemeClr>
                    </a:solidFill>
                    <a:ea typeface="Open Sans" pitchFamily="34" charset="0"/>
                    <a:cs typeface="Open Sans" pitchFamily="34" charset="0"/>
                  </a:rPr>
                  <a:t>NEO</a:t>
                </a:r>
              </a:p>
            </p:txBody>
          </p:sp>
          <p:grpSp>
            <p:nvGrpSpPr>
              <p:cNvPr id="61" name="Group 60">
                <a:extLst>
                  <a:ext uri="{FF2B5EF4-FFF2-40B4-BE49-F238E27FC236}">
                    <a16:creationId xmlns:a16="http://schemas.microsoft.com/office/drawing/2014/main" id="{3142E95B-9D4A-497A-BECA-3911861B9BE4}"/>
                  </a:ext>
                </a:extLst>
              </p:cNvPr>
              <p:cNvGrpSpPr/>
              <p:nvPr/>
            </p:nvGrpSpPr>
            <p:grpSpPr>
              <a:xfrm>
                <a:off x="8550630" y="2925828"/>
                <a:ext cx="3336570" cy="940478"/>
                <a:chOff x="4792814" y="1956381"/>
                <a:chExt cx="2378927" cy="1000325"/>
              </a:xfrm>
            </p:grpSpPr>
            <p:sp>
              <p:nvSpPr>
                <p:cNvPr id="62" name="Rectangle 61">
                  <a:extLst>
                    <a:ext uri="{FF2B5EF4-FFF2-40B4-BE49-F238E27FC236}">
                      <a16:creationId xmlns:a16="http://schemas.microsoft.com/office/drawing/2014/main" id="{AE2AB905-FE5E-4372-AF70-0472A045BADC}"/>
                    </a:ext>
                  </a:extLst>
                </p:cNvPr>
                <p:cNvSpPr/>
                <p:nvPr/>
              </p:nvSpPr>
              <p:spPr>
                <a:xfrm>
                  <a:off x="4803461" y="1956381"/>
                  <a:ext cx="817232" cy="392834"/>
                </a:xfrm>
                <a:prstGeom prst="rect">
                  <a:avLst/>
                </a:prstGeom>
                <a:noFill/>
                <a:effectLst/>
              </p:spPr>
              <p:txBody>
                <a:bodyPr wrap="none">
                  <a:spAutoFit/>
                </a:bodyPr>
                <a:lstStyle/>
                <a:p>
                  <a:pPr defTabSz="1450940"/>
                  <a:r>
                    <a:rPr lang="en-US" b="1" dirty="0">
                      <a:solidFill>
                        <a:schemeClr val="tx1">
                          <a:lumMod val="75000"/>
                          <a:lumOff val="25000"/>
                        </a:schemeClr>
                      </a:solidFill>
                      <a:ea typeface="Open Sans" pitchFamily="34" charset="0"/>
                      <a:cs typeface="Open Sans" pitchFamily="34" charset="0"/>
                    </a:rPr>
                    <a:t>Resources</a:t>
                  </a:r>
                </a:p>
              </p:txBody>
            </p:sp>
            <p:sp>
              <p:nvSpPr>
                <p:cNvPr id="63" name="TextBox 62">
                  <a:extLst>
                    <a:ext uri="{FF2B5EF4-FFF2-40B4-BE49-F238E27FC236}">
                      <a16:creationId xmlns:a16="http://schemas.microsoft.com/office/drawing/2014/main" id="{296A9FEB-8909-4A44-B79C-78CDB9E52E3F}"/>
                    </a:ext>
                  </a:extLst>
                </p:cNvPr>
                <p:cNvSpPr txBox="1"/>
                <p:nvPr/>
              </p:nvSpPr>
              <p:spPr>
                <a:xfrm>
                  <a:off x="4792814" y="2269246"/>
                  <a:ext cx="2378927" cy="687460"/>
                </a:xfrm>
                <a:prstGeom prst="rect">
                  <a:avLst/>
                </a:prstGeom>
                <a:noFill/>
              </p:spPr>
              <p:txBody>
                <a:bodyPr wrap="square" rtlCol="0">
                  <a:spAutoFit/>
                </a:bodyPr>
                <a:lstStyle/>
                <a:p>
                  <a:pPr defTabSz="1219170">
                    <a:spcBef>
                      <a:spcPct val="20000"/>
                    </a:spcBef>
                    <a:defRPr/>
                  </a:pPr>
                  <a:r>
                    <a:rPr lang="en-US" dirty="0">
                      <a:solidFill>
                        <a:schemeClr val="bg2">
                          <a:lumMod val="10000"/>
                        </a:schemeClr>
                      </a:solidFill>
                    </a:rPr>
                    <a:t>Network resources managed easily </a:t>
                  </a:r>
                </a:p>
              </p:txBody>
            </p:sp>
          </p:grpSp>
          <p:grpSp>
            <p:nvGrpSpPr>
              <p:cNvPr id="64" name="Group 63">
                <a:extLst>
                  <a:ext uri="{FF2B5EF4-FFF2-40B4-BE49-F238E27FC236}">
                    <a16:creationId xmlns:a16="http://schemas.microsoft.com/office/drawing/2014/main" id="{1FC7F2E2-2151-4939-8560-8EEBD887EB72}"/>
                  </a:ext>
                </a:extLst>
              </p:cNvPr>
              <p:cNvGrpSpPr/>
              <p:nvPr/>
            </p:nvGrpSpPr>
            <p:grpSpPr>
              <a:xfrm>
                <a:off x="8550629" y="4117000"/>
                <a:ext cx="3230677" cy="940478"/>
                <a:chOff x="4792814" y="1956381"/>
                <a:chExt cx="2303427" cy="1000325"/>
              </a:xfrm>
            </p:grpSpPr>
            <p:sp>
              <p:nvSpPr>
                <p:cNvPr id="65" name="Rectangle 64">
                  <a:extLst>
                    <a:ext uri="{FF2B5EF4-FFF2-40B4-BE49-F238E27FC236}">
                      <a16:creationId xmlns:a16="http://schemas.microsoft.com/office/drawing/2014/main" id="{7DA22EA6-DDF1-4567-9493-87301CDB248A}"/>
                    </a:ext>
                  </a:extLst>
                </p:cNvPr>
                <p:cNvSpPr/>
                <p:nvPr/>
              </p:nvSpPr>
              <p:spPr>
                <a:xfrm>
                  <a:off x="4803461" y="1956381"/>
                  <a:ext cx="1035530" cy="392834"/>
                </a:xfrm>
                <a:prstGeom prst="rect">
                  <a:avLst/>
                </a:prstGeom>
                <a:noFill/>
                <a:effectLst/>
              </p:spPr>
              <p:txBody>
                <a:bodyPr wrap="none">
                  <a:spAutoFit/>
                </a:bodyPr>
                <a:lstStyle/>
                <a:p>
                  <a:pPr defTabSz="1450940"/>
                  <a:r>
                    <a:rPr lang="en-US" b="1" dirty="0">
                      <a:solidFill>
                        <a:schemeClr val="tx1">
                          <a:lumMod val="75000"/>
                          <a:lumOff val="25000"/>
                        </a:schemeClr>
                      </a:solidFill>
                      <a:ea typeface="Open Sans" pitchFamily="34" charset="0"/>
                      <a:cs typeface="Open Sans" pitchFamily="34" charset="0"/>
                    </a:rPr>
                    <a:t>Transparency</a:t>
                  </a:r>
                </a:p>
              </p:txBody>
            </p:sp>
            <p:sp>
              <p:nvSpPr>
                <p:cNvPr id="66" name="TextBox 65">
                  <a:extLst>
                    <a:ext uri="{FF2B5EF4-FFF2-40B4-BE49-F238E27FC236}">
                      <a16:creationId xmlns:a16="http://schemas.microsoft.com/office/drawing/2014/main" id="{59BF30F0-50C1-4670-B247-EC930358A389}"/>
                    </a:ext>
                  </a:extLst>
                </p:cNvPr>
                <p:cNvSpPr txBox="1"/>
                <p:nvPr/>
              </p:nvSpPr>
              <p:spPr>
                <a:xfrm>
                  <a:off x="4792814" y="2269246"/>
                  <a:ext cx="2303427" cy="687460"/>
                </a:xfrm>
                <a:prstGeom prst="rect">
                  <a:avLst/>
                </a:prstGeom>
                <a:noFill/>
              </p:spPr>
              <p:txBody>
                <a:bodyPr wrap="square" rtlCol="0">
                  <a:spAutoFit/>
                </a:bodyPr>
                <a:lstStyle/>
                <a:p>
                  <a:pPr defTabSz="1219170">
                    <a:spcBef>
                      <a:spcPct val="20000"/>
                    </a:spcBef>
                    <a:defRPr/>
                  </a:pPr>
                  <a:r>
                    <a:rPr lang="en-GB" dirty="0">
                      <a:solidFill>
                        <a:schemeClr val="bg2">
                          <a:lumMod val="10000"/>
                        </a:schemeClr>
                      </a:solidFill>
                    </a:rPr>
                    <a:t>All data transparent, open source data and non-</a:t>
                  </a:r>
                  <a:r>
                    <a:rPr lang="en-GB" dirty="0" err="1">
                      <a:solidFill>
                        <a:schemeClr val="bg2">
                          <a:lumMod val="10000"/>
                        </a:schemeClr>
                      </a:solidFill>
                    </a:rPr>
                    <a:t>tamperable</a:t>
                  </a:r>
                  <a:endParaRPr lang="en-US" dirty="0">
                    <a:solidFill>
                      <a:schemeClr val="bg2">
                        <a:lumMod val="10000"/>
                      </a:schemeClr>
                    </a:solidFill>
                  </a:endParaRPr>
                </a:p>
              </p:txBody>
            </p:sp>
          </p:grpSp>
          <p:grpSp>
            <p:nvGrpSpPr>
              <p:cNvPr id="67" name="Group 66">
                <a:extLst>
                  <a:ext uri="{FF2B5EF4-FFF2-40B4-BE49-F238E27FC236}">
                    <a16:creationId xmlns:a16="http://schemas.microsoft.com/office/drawing/2014/main" id="{FE4D1130-CC42-479F-A9A3-F826C1774693}"/>
                  </a:ext>
                </a:extLst>
              </p:cNvPr>
              <p:cNvGrpSpPr/>
              <p:nvPr/>
            </p:nvGrpSpPr>
            <p:grpSpPr>
              <a:xfrm>
                <a:off x="8550630" y="5295165"/>
                <a:ext cx="3336570" cy="940478"/>
                <a:chOff x="4792814" y="1956381"/>
                <a:chExt cx="2378927" cy="1000325"/>
              </a:xfrm>
            </p:grpSpPr>
            <p:sp>
              <p:nvSpPr>
                <p:cNvPr id="68" name="Rectangle 67">
                  <a:extLst>
                    <a:ext uri="{FF2B5EF4-FFF2-40B4-BE49-F238E27FC236}">
                      <a16:creationId xmlns:a16="http://schemas.microsoft.com/office/drawing/2014/main" id="{E2FD5DF5-912D-48B0-A683-AB60ED2E5E79}"/>
                    </a:ext>
                  </a:extLst>
                </p:cNvPr>
                <p:cNvSpPr/>
                <p:nvPr/>
              </p:nvSpPr>
              <p:spPr>
                <a:xfrm>
                  <a:off x="4803461" y="1956381"/>
                  <a:ext cx="620696" cy="392834"/>
                </a:xfrm>
                <a:prstGeom prst="rect">
                  <a:avLst/>
                </a:prstGeom>
                <a:noFill/>
                <a:effectLst/>
              </p:spPr>
              <p:txBody>
                <a:bodyPr wrap="none">
                  <a:spAutoFit/>
                </a:bodyPr>
                <a:lstStyle/>
                <a:p>
                  <a:pPr defTabSz="1450940"/>
                  <a:r>
                    <a:rPr lang="en-US" b="1" dirty="0">
                      <a:solidFill>
                        <a:schemeClr val="tx1">
                          <a:lumMod val="75000"/>
                          <a:lumOff val="25000"/>
                        </a:schemeClr>
                      </a:solidFill>
                      <a:ea typeface="Open Sans" pitchFamily="34" charset="0"/>
                      <a:cs typeface="Open Sans" pitchFamily="34" charset="0"/>
                    </a:rPr>
                    <a:t>Privacy</a:t>
                  </a:r>
                </a:p>
              </p:txBody>
            </p:sp>
            <p:sp>
              <p:nvSpPr>
                <p:cNvPr id="69" name="TextBox 68">
                  <a:extLst>
                    <a:ext uri="{FF2B5EF4-FFF2-40B4-BE49-F238E27FC236}">
                      <a16:creationId xmlns:a16="http://schemas.microsoft.com/office/drawing/2014/main" id="{F3393E55-3FE4-40BA-870B-51AA6141D4F9}"/>
                    </a:ext>
                  </a:extLst>
                </p:cNvPr>
                <p:cNvSpPr txBox="1"/>
                <p:nvPr/>
              </p:nvSpPr>
              <p:spPr>
                <a:xfrm>
                  <a:off x="4792814" y="2269246"/>
                  <a:ext cx="2378927" cy="687460"/>
                </a:xfrm>
                <a:prstGeom prst="rect">
                  <a:avLst/>
                </a:prstGeom>
                <a:noFill/>
              </p:spPr>
              <p:txBody>
                <a:bodyPr wrap="square" rtlCol="0">
                  <a:spAutoFit/>
                </a:bodyPr>
                <a:lstStyle/>
                <a:p>
                  <a:pPr defTabSz="1219170">
                    <a:spcBef>
                      <a:spcPct val="20000"/>
                    </a:spcBef>
                    <a:defRPr/>
                  </a:pPr>
                  <a:r>
                    <a:rPr lang="en-US" dirty="0">
                      <a:solidFill>
                        <a:schemeClr val="bg2">
                          <a:lumMod val="10000"/>
                        </a:schemeClr>
                      </a:solidFill>
                    </a:rPr>
                    <a:t>Privacy is ensured through cryptography </a:t>
                  </a:r>
                </a:p>
              </p:txBody>
            </p:sp>
          </p:grpSp>
        </p:grpSp>
        <p:pic>
          <p:nvPicPr>
            <p:cNvPr id="71" name="Picture 70">
              <a:extLst>
                <a:ext uri="{FF2B5EF4-FFF2-40B4-BE49-F238E27FC236}">
                  <a16:creationId xmlns:a16="http://schemas.microsoft.com/office/drawing/2014/main" id="{4BDCB4E1-B069-48BD-9A08-39AA004E5933}"/>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896839" y="5125266"/>
              <a:ext cx="471948" cy="655483"/>
            </a:xfrm>
            <a:prstGeom prst="rect">
              <a:avLst/>
            </a:prstGeom>
          </p:spPr>
        </p:pic>
        <p:sp>
          <p:nvSpPr>
            <p:cNvPr id="73" name="Freeform 14">
              <a:extLst>
                <a:ext uri="{FF2B5EF4-FFF2-40B4-BE49-F238E27FC236}">
                  <a16:creationId xmlns:a16="http://schemas.microsoft.com/office/drawing/2014/main" id="{7B0C2BC8-3D97-40EA-9A77-6B41546D0F90}"/>
                </a:ext>
              </a:extLst>
            </p:cNvPr>
            <p:cNvSpPr>
              <a:spLocks noChangeAspect="1" noEditPoints="1"/>
            </p:cNvSpPr>
            <p:nvPr/>
          </p:nvSpPr>
          <p:spPr bwMode="auto">
            <a:xfrm>
              <a:off x="896839" y="2827995"/>
              <a:ext cx="480299" cy="483882"/>
            </a:xfrm>
            <a:custGeom>
              <a:avLst/>
              <a:gdLst>
                <a:gd name="T0" fmla="*/ 35 w 105"/>
                <a:gd name="T1" fmla="*/ 98 h 106"/>
                <a:gd name="T2" fmla="*/ 21 w 105"/>
                <a:gd name="T3" fmla="*/ 98 h 106"/>
                <a:gd name="T4" fmla="*/ 21 w 105"/>
                <a:gd name="T5" fmla="*/ 91 h 106"/>
                <a:gd name="T6" fmla="*/ 25 w 105"/>
                <a:gd name="T7" fmla="*/ 91 h 106"/>
                <a:gd name="T8" fmla="*/ 28 w 105"/>
                <a:gd name="T9" fmla="*/ 88 h 106"/>
                <a:gd name="T10" fmla="*/ 28 w 105"/>
                <a:gd name="T11" fmla="*/ 81 h 106"/>
                <a:gd name="T12" fmla="*/ 25 w 105"/>
                <a:gd name="T13" fmla="*/ 77 h 106"/>
                <a:gd name="T14" fmla="*/ 21 w 105"/>
                <a:gd name="T15" fmla="*/ 77 h 106"/>
                <a:gd name="T16" fmla="*/ 21 w 105"/>
                <a:gd name="T17" fmla="*/ 70 h 106"/>
                <a:gd name="T18" fmla="*/ 25 w 105"/>
                <a:gd name="T19" fmla="*/ 70 h 106"/>
                <a:gd name="T20" fmla="*/ 28 w 105"/>
                <a:gd name="T21" fmla="*/ 67 h 106"/>
                <a:gd name="T22" fmla="*/ 28 w 105"/>
                <a:gd name="T23" fmla="*/ 60 h 106"/>
                <a:gd name="T24" fmla="*/ 25 w 105"/>
                <a:gd name="T25" fmla="*/ 56 h 106"/>
                <a:gd name="T26" fmla="*/ 21 w 105"/>
                <a:gd name="T27" fmla="*/ 56 h 106"/>
                <a:gd name="T28" fmla="*/ 21 w 105"/>
                <a:gd name="T29" fmla="*/ 49 h 106"/>
                <a:gd name="T30" fmla="*/ 25 w 105"/>
                <a:gd name="T31" fmla="*/ 49 h 106"/>
                <a:gd name="T32" fmla="*/ 28 w 105"/>
                <a:gd name="T33" fmla="*/ 46 h 106"/>
                <a:gd name="T34" fmla="*/ 28 w 105"/>
                <a:gd name="T35" fmla="*/ 38 h 106"/>
                <a:gd name="T36" fmla="*/ 25 w 105"/>
                <a:gd name="T37" fmla="*/ 35 h 106"/>
                <a:gd name="T38" fmla="*/ 21 w 105"/>
                <a:gd name="T39" fmla="*/ 35 h 106"/>
                <a:gd name="T40" fmla="*/ 21 w 105"/>
                <a:gd name="T41" fmla="*/ 28 h 106"/>
                <a:gd name="T42" fmla="*/ 25 w 105"/>
                <a:gd name="T43" fmla="*/ 28 h 106"/>
                <a:gd name="T44" fmla="*/ 28 w 105"/>
                <a:gd name="T45" fmla="*/ 24 h 106"/>
                <a:gd name="T46" fmla="*/ 28 w 105"/>
                <a:gd name="T47" fmla="*/ 17 h 106"/>
                <a:gd name="T48" fmla="*/ 25 w 105"/>
                <a:gd name="T49" fmla="*/ 14 h 106"/>
                <a:gd name="T50" fmla="*/ 21 w 105"/>
                <a:gd name="T51" fmla="*/ 14 h 106"/>
                <a:gd name="T52" fmla="*/ 21 w 105"/>
                <a:gd name="T53" fmla="*/ 7 h 106"/>
                <a:gd name="T54" fmla="*/ 35 w 105"/>
                <a:gd name="T55" fmla="*/ 7 h 106"/>
                <a:gd name="T56" fmla="*/ 35 w 105"/>
                <a:gd name="T57" fmla="*/ 98 h 106"/>
                <a:gd name="T58" fmla="*/ 99 w 105"/>
                <a:gd name="T59" fmla="*/ 0 h 106"/>
                <a:gd name="T60" fmla="*/ 14 w 105"/>
                <a:gd name="T61" fmla="*/ 0 h 106"/>
                <a:gd name="T62" fmla="*/ 14 w 105"/>
                <a:gd name="T63" fmla="*/ 14 h 106"/>
                <a:gd name="T64" fmla="*/ 4 w 105"/>
                <a:gd name="T65" fmla="*/ 14 h 106"/>
                <a:gd name="T66" fmla="*/ 0 w 105"/>
                <a:gd name="T67" fmla="*/ 17 h 106"/>
                <a:gd name="T68" fmla="*/ 0 w 105"/>
                <a:gd name="T69" fmla="*/ 24 h 106"/>
                <a:gd name="T70" fmla="*/ 4 w 105"/>
                <a:gd name="T71" fmla="*/ 28 h 106"/>
                <a:gd name="T72" fmla="*/ 14 w 105"/>
                <a:gd name="T73" fmla="*/ 28 h 106"/>
                <a:gd name="T74" fmla="*/ 14 w 105"/>
                <a:gd name="T75" fmla="*/ 35 h 106"/>
                <a:gd name="T76" fmla="*/ 4 w 105"/>
                <a:gd name="T77" fmla="*/ 35 h 106"/>
                <a:gd name="T78" fmla="*/ 0 w 105"/>
                <a:gd name="T79" fmla="*/ 38 h 106"/>
                <a:gd name="T80" fmla="*/ 0 w 105"/>
                <a:gd name="T81" fmla="*/ 46 h 106"/>
                <a:gd name="T82" fmla="*/ 4 w 105"/>
                <a:gd name="T83" fmla="*/ 49 h 106"/>
                <a:gd name="T84" fmla="*/ 14 w 105"/>
                <a:gd name="T85" fmla="*/ 49 h 106"/>
                <a:gd name="T86" fmla="*/ 14 w 105"/>
                <a:gd name="T87" fmla="*/ 56 h 106"/>
                <a:gd name="T88" fmla="*/ 4 w 105"/>
                <a:gd name="T89" fmla="*/ 56 h 106"/>
                <a:gd name="T90" fmla="*/ 0 w 105"/>
                <a:gd name="T91" fmla="*/ 60 h 106"/>
                <a:gd name="T92" fmla="*/ 0 w 105"/>
                <a:gd name="T93" fmla="*/ 67 h 106"/>
                <a:gd name="T94" fmla="*/ 4 w 105"/>
                <a:gd name="T95" fmla="*/ 70 h 106"/>
                <a:gd name="T96" fmla="*/ 14 w 105"/>
                <a:gd name="T97" fmla="*/ 70 h 106"/>
                <a:gd name="T98" fmla="*/ 14 w 105"/>
                <a:gd name="T99" fmla="*/ 77 h 106"/>
                <a:gd name="T100" fmla="*/ 4 w 105"/>
                <a:gd name="T101" fmla="*/ 77 h 106"/>
                <a:gd name="T102" fmla="*/ 0 w 105"/>
                <a:gd name="T103" fmla="*/ 81 h 106"/>
                <a:gd name="T104" fmla="*/ 0 w 105"/>
                <a:gd name="T105" fmla="*/ 88 h 106"/>
                <a:gd name="T106" fmla="*/ 4 w 105"/>
                <a:gd name="T107" fmla="*/ 91 h 106"/>
                <a:gd name="T108" fmla="*/ 14 w 105"/>
                <a:gd name="T109" fmla="*/ 91 h 106"/>
                <a:gd name="T110" fmla="*/ 14 w 105"/>
                <a:gd name="T111" fmla="*/ 106 h 106"/>
                <a:gd name="T112" fmla="*/ 99 w 105"/>
                <a:gd name="T113" fmla="*/ 106 h 106"/>
                <a:gd name="T114" fmla="*/ 105 w 105"/>
                <a:gd name="T115" fmla="*/ 98 h 106"/>
                <a:gd name="T116" fmla="*/ 105 w 105"/>
                <a:gd name="T117" fmla="*/ 7 h 106"/>
                <a:gd name="T118" fmla="*/ 99 w 105"/>
                <a:gd name="T1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5" h="106">
                  <a:moveTo>
                    <a:pt x="35" y="98"/>
                  </a:moveTo>
                  <a:cubicBezTo>
                    <a:pt x="21" y="98"/>
                    <a:pt x="21" y="98"/>
                    <a:pt x="21" y="98"/>
                  </a:cubicBezTo>
                  <a:cubicBezTo>
                    <a:pt x="21" y="91"/>
                    <a:pt x="21" y="91"/>
                    <a:pt x="21" y="91"/>
                  </a:cubicBezTo>
                  <a:cubicBezTo>
                    <a:pt x="25" y="91"/>
                    <a:pt x="25" y="91"/>
                    <a:pt x="25" y="91"/>
                  </a:cubicBezTo>
                  <a:cubicBezTo>
                    <a:pt x="27" y="91"/>
                    <a:pt x="28" y="90"/>
                    <a:pt x="28" y="88"/>
                  </a:cubicBezTo>
                  <a:cubicBezTo>
                    <a:pt x="28" y="81"/>
                    <a:pt x="28" y="81"/>
                    <a:pt x="28" y="81"/>
                  </a:cubicBezTo>
                  <a:cubicBezTo>
                    <a:pt x="28" y="79"/>
                    <a:pt x="27" y="77"/>
                    <a:pt x="25" y="77"/>
                  </a:cubicBezTo>
                  <a:cubicBezTo>
                    <a:pt x="21" y="77"/>
                    <a:pt x="21" y="77"/>
                    <a:pt x="21" y="77"/>
                  </a:cubicBezTo>
                  <a:cubicBezTo>
                    <a:pt x="21" y="70"/>
                    <a:pt x="21" y="70"/>
                    <a:pt x="21" y="70"/>
                  </a:cubicBezTo>
                  <a:cubicBezTo>
                    <a:pt x="25" y="70"/>
                    <a:pt x="25" y="70"/>
                    <a:pt x="25" y="70"/>
                  </a:cubicBezTo>
                  <a:cubicBezTo>
                    <a:pt x="27" y="70"/>
                    <a:pt x="28" y="69"/>
                    <a:pt x="28" y="67"/>
                  </a:cubicBezTo>
                  <a:cubicBezTo>
                    <a:pt x="28" y="60"/>
                    <a:pt x="28" y="60"/>
                    <a:pt x="28" y="60"/>
                  </a:cubicBezTo>
                  <a:cubicBezTo>
                    <a:pt x="28" y="58"/>
                    <a:pt x="27" y="56"/>
                    <a:pt x="25" y="56"/>
                  </a:cubicBezTo>
                  <a:cubicBezTo>
                    <a:pt x="21" y="56"/>
                    <a:pt x="21" y="56"/>
                    <a:pt x="21" y="56"/>
                  </a:cubicBezTo>
                  <a:cubicBezTo>
                    <a:pt x="21" y="49"/>
                    <a:pt x="21" y="49"/>
                    <a:pt x="21" y="49"/>
                  </a:cubicBezTo>
                  <a:cubicBezTo>
                    <a:pt x="25" y="49"/>
                    <a:pt x="25" y="49"/>
                    <a:pt x="25" y="49"/>
                  </a:cubicBezTo>
                  <a:cubicBezTo>
                    <a:pt x="27" y="49"/>
                    <a:pt x="28" y="47"/>
                    <a:pt x="28" y="46"/>
                  </a:cubicBezTo>
                  <a:cubicBezTo>
                    <a:pt x="28" y="38"/>
                    <a:pt x="28" y="38"/>
                    <a:pt x="28" y="38"/>
                  </a:cubicBezTo>
                  <a:cubicBezTo>
                    <a:pt x="28" y="37"/>
                    <a:pt x="27" y="35"/>
                    <a:pt x="25" y="35"/>
                  </a:cubicBezTo>
                  <a:cubicBezTo>
                    <a:pt x="21" y="35"/>
                    <a:pt x="21" y="35"/>
                    <a:pt x="21" y="35"/>
                  </a:cubicBezTo>
                  <a:cubicBezTo>
                    <a:pt x="21" y="28"/>
                    <a:pt x="21" y="28"/>
                    <a:pt x="21" y="28"/>
                  </a:cubicBezTo>
                  <a:cubicBezTo>
                    <a:pt x="25" y="28"/>
                    <a:pt x="25" y="28"/>
                    <a:pt x="25" y="28"/>
                  </a:cubicBezTo>
                  <a:cubicBezTo>
                    <a:pt x="27" y="28"/>
                    <a:pt x="28" y="26"/>
                    <a:pt x="28" y="24"/>
                  </a:cubicBezTo>
                  <a:cubicBezTo>
                    <a:pt x="28" y="17"/>
                    <a:pt x="28" y="17"/>
                    <a:pt x="28" y="17"/>
                  </a:cubicBezTo>
                  <a:cubicBezTo>
                    <a:pt x="28" y="15"/>
                    <a:pt x="27" y="14"/>
                    <a:pt x="25" y="14"/>
                  </a:cubicBezTo>
                  <a:cubicBezTo>
                    <a:pt x="21" y="14"/>
                    <a:pt x="21" y="14"/>
                    <a:pt x="21" y="14"/>
                  </a:cubicBezTo>
                  <a:cubicBezTo>
                    <a:pt x="21" y="7"/>
                    <a:pt x="21" y="7"/>
                    <a:pt x="21" y="7"/>
                  </a:cubicBezTo>
                  <a:cubicBezTo>
                    <a:pt x="35" y="7"/>
                    <a:pt x="35" y="7"/>
                    <a:pt x="35" y="7"/>
                  </a:cubicBezTo>
                  <a:cubicBezTo>
                    <a:pt x="35" y="98"/>
                    <a:pt x="35" y="98"/>
                    <a:pt x="35" y="98"/>
                  </a:cubicBezTo>
                  <a:close/>
                  <a:moveTo>
                    <a:pt x="99" y="0"/>
                  </a:moveTo>
                  <a:cubicBezTo>
                    <a:pt x="14" y="0"/>
                    <a:pt x="14" y="0"/>
                    <a:pt x="14" y="0"/>
                  </a:cubicBezTo>
                  <a:cubicBezTo>
                    <a:pt x="14" y="14"/>
                    <a:pt x="14" y="14"/>
                    <a:pt x="14" y="14"/>
                  </a:cubicBezTo>
                  <a:cubicBezTo>
                    <a:pt x="4" y="14"/>
                    <a:pt x="4" y="14"/>
                    <a:pt x="4" y="14"/>
                  </a:cubicBezTo>
                  <a:cubicBezTo>
                    <a:pt x="2" y="14"/>
                    <a:pt x="0" y="15"/>
                    <a:pt x="0" y="17"/>
                  </a:cubicBezTo>
                  <a:cubicBezTo>
                    <a:pt x="0" y="24"/>
                    <a:pt x="0" y="24"/>
                    <a:pt x="0" y="24"/>
                  </a:cubicBezTo>
                  <a:cubicBezTo>
                    <a:pt x="0" y="26"/>
                    <a:pt x="2" y="28"/>
                    <a:pt x="4" y="28"/>
                  </a:cubicBezTo>
                  <a:cubicBezTo>
                    <a:pt x="14" y="28"/>
                    <a:pt x="14" y="28"/>
                    <a:pt x="14" y="28"/>
                  </a:cubicBezTo>
                  <a:cubicBezTo>
                    <a:pt x="14" y="35"/>
                    <a:pt x="14" y="35"/>
                    <a:pt x="14" y="35"/>
                  </a:cubicBezTo>
                  <a:cubicBezTo>
                    <a:pt x="4" y="35"/>
                    <a:pt x="4" y="35"/>
                    <a:pt x="4" y="35"/>
                  </a:cubicBezTo>
                  <a:cubicBezTo>
                    <a:pt x="2" y="35"/>
                    <a:pt x="0" y="37"/>
                    <a:pt x="0" y="38"/>
                  </a:cubicBezTo>
                  <a:cubicBezTo>
                    <a:pt x="0" y="46"/>
                    <a:pt x="0" y="46"/>
                    <a:pt x="0" y="46"/>
                  </a:cubicBezTo>
                  <a:cubicBezTo>
                    <a:pt x="0" y="47"/>
                    <a:pt x="2" y="49"/>
                    <a:pt x="4" y="49"/>
                  </a:cubicBezTo>
                  <a:cubicBezTo>
                    <a:pt x="14" y="49"/>
                    <a:pt x="14" y="49"/>
                    <a:pt x="14" y="49"/>
                  </a:cubicBezTo>
                  <a:cubicBezTo>
                    <a:pt x="14" y="56"/>
                    <a:pt x="14" y="56"/>
                    <a:pt x="14" y="56"/>
                  </a:cubicBezTo>
                  <a:cubicBezTo>
                    <a:pt x="4" y="56"/>
                    <a:pt x="4" y="56"/>
                    <a:pt x="4" y="56"/>
                  </a:cubicBezTo>
                  <a:cubicBezTo>
                    <a:pt x="2" y="56"/>
                    <a:pt x="0" y="58"/>
                    <a:pt x="0" y="60"/>
                  </a:cubicBezTo>
                  <a:cubicBezTo>
                    <a:pt x="0" y="67"/>
                    <a:pt x="0" y="67"/>
                    <a:pt x="0" y="67"/>
                  </a:cubicBezTo>
                  <a:cubicBezTo>
                    <a:pt x="0" y="69"/>
                    <a:pt x="2" y="70"/>
                    <a:pt x="4" y="70"/>
                  </a:cubicBezTo>
                  <a:cubicBezTo>
                    <a:pt x="14" y="70"/>
                    <a:pt x="14" y="70"/>
                    <a:pt x="14" y="70"/>
                  </a:cubicBezTo>
                  <a:cubicBezTo>
                    <a:pt x="14" y="77"/>
                    <a:pt x="14" y="77"/>
                    <a:pt x="14" y="77"/>
                  </a:cubicBezTo>
                  <a:cubicBezTo>
                    <a:pt x="4" y="77"/>
                    <a:pt x="4" y="77"/>
                    <a:pt x="4" y="77"/>
                  </a:cubicBezTo>
                  <a:cubicBezTo>
                    <a:pt x="2" y="77"/>
                    <a:pt x="0" y="79"/>
                    <a:pt x="0" y="81"/>
                  </a:cubicBezTo>
                  <a:cubicBezTo>
                    <a:pt x="0" y="88"/>
                    <a:pt x="0" y="88"/>
                    <a:pt x="0" y="88"/>
                  </a:cubicBezTo>
                  <a:cubicBezTo>
                    <a:pt x="0" y="90"/>
                    <a:pt x="2" y="91"/>
                    <a:pt x="4" y="91"/>
                  </a:cubicBezTo>
                  <a:cubicBezTo>
                    <a:pt x="14" y="91"/>
                    <a:pt x="14" y="91"/>
                    <a:pt x="14" y="91"/>
                  </a:cubicBezTo>
                  <a:cubicBezTo>
                    <a:pt x="14" y="106"/>
                    <a:pt x="14" y="106"/>
                    <a:pt x="14" y="106"/>
                  </a:cubicBezTo>
                  <a:cubicBezTo>
                    <a:pt x="99" y="106"/>
                    <a:pt x="99" y="106"/>
                    <a:pt x="99" y="106"/>
                  </a:cubicBezTo>
                  <a:cubicBezTo>
                    <a:pt x="103" y="106"/>
                    <a:pt x="105" y="102"/>
                    <a:pt x="105" y="98"/>
                  </a:cubicBezTo>
                  <a:cubicBezTo>
                    <a:pt x="105" y="7"/>
                    <a:pt x="105" y="7"/>
                    <a:pt x="105" y="7"/>
                  </a:cubicBezTo>
                  <a:cubicBezTo>
                    <a:pt x="105" y="3"/>
                    <a:pt x="103" y="0"/>
                    <a:pt x="99" y="0"/>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 name="Freeform 187">
              <a:extLst>
                <a:ext uri="{FF2B5EF4-FFF2-40B4-BE49-F238E27FC236}">
                  <a16:creationId xmlns:a16="http://schemas.microsoft.com/office/drawing/2014/main" id="{4DDC9F3A-80F7-433F-A6B7-6C1AD2B57A76}"/>
                </a:ext>
              </a:extLst>
            </p:cNvPr>
            <p:cNvSpPr>
              <a:spLocks noEditPoints="1"/>
            </p:cNvSpPr>
            <p:nvPr/>
          </p:nvSpPr>
          <p:spPr bwMode="auto">
            <a:xfrm>
              <a:off x="777979" y="4014369"/>
              <a:ext cx="653776" cy="470903"/>
            </a:xfrm>
            <a:custGeom>
              <a:avLst/>
              <a:gdLst>
                <a:gd name="T0" fmla="*/ 50 w 135"/>
                <a:gd name="T1" fmla="*/ 21 h 108"/>
                <a:gd name="T2" fmla="*/ 99 w 135"/>
                <a:gd name="T3" fmla="*/ 59 h 108"/>
                <a:gd name="T4" fmla="*/ 50 w 135"/>
                <a:gd name="T5" fmla="*/ 97 h 108"/>
                <a:gd name="T6" fmla="*/ 36 w 135"/>
                <a:gd name="T7" fmla="*/ 96 h 108"/>
                <a:gd name="T8" fmla="*/ 10 w 135"/>
                <a:gd name="T9" fmla="*/ 106 h 108"/>
                <a:gd name="T10" fmla="*/ 24 w 135"/>
                <a:gd name="T11" fmla="*/ 92 h 108"/>
                <a:gd name="T12" fmla="*/ 0 w 135"/>
                <a:gd name="T13" fmla="*/ 59 h 108"/>
                <a:gd name="T14" fmla="*/ 50 w 135"/>
                <a:gd name="T15" fmla="*/ 21 h 108"/>
                <a:gd name="T16" fmla="*/ 86 w 135"/>
                <a:gd name="T17" fmla="*/ 0 h 108"/>
                <a:gd name="T18" fmla="*/ 45 w 135"/>
                <a:gd name="T19" fmla="*/ 17 h 108"/>
                <a:gd name="T20" fmla="*/ 101 w 135"/>
                <a:gd name="T21" fmla="*/ 75 h 108"/>
                <a:gd name="T22" fmla="*/ 125 w 135"/>
                <a:gd name="T23" fmla="*/ 85 h 108"/>
                <a:gd name="T24" fmla="*/ 111 w 135"/>
                <a:gd name="T25" fmla="*/ 71 h 108"/>
                <a:gd name="T26" fmla="*/ 135 w 135"/>
                <a:gd name="T27" fmla="*/ 38 h 108"/>
                <a:gd name="T28" fmla="*/ 86 w 135"/>
                <a:gd name="T2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108">
                  <a:moveTo>
                    <a:pt x="50" y="21"/>
                  </a:moveTo>
                  <a:cubicBezTo>
                    <a:pt x="77" y="21"/>
                    <a:pt x="99" y="38"/>
                    <a:pt x="99" y="59"/>
                  </a:cubicBezTo>
                  <a:cubicBezTo>
                    <a:pt x="99" y="80"/>
                    <a:pt x="77" y="97"/>
                    <a:pt x="50" y="97"/>
                  </a:cubicBezTo>
                  <a:cubicBezTo>
                    <a:pt x="45" y="97"/>
                    <a:pt x="40" y="97"/>
                    <a:pt x="36" y="96"/>
                  </a:cubicBezTo>
                  <a:cubicBezTo>
                    <a:pt x="30" y="106"/>
                    <a:pt x="19" y="108"/>
                    <a:pt x="10" y="106"/>
                  </a:cubicBezTo>
                  <a:cubicBezTo>
                    <a:pt x="16" y="101"/>
                    <a:pt x="21" y="97"/>
                    <a:pt x="24" y="92"/>
                  </a:cubicBezTo>
                  <a:cubicBezTo>
                    <a:pt x="10" y="85"/>
                    <a:pt x="0" y="73"/>
                    <a:pt x="0" y="59"/>
                  </a:cubicBezTo>
                  <a:cubicBezTo>
                    <a:pt x="0" y="38"/>
                    <a:pt x="22" y="21"/>
                    <a:pt x="50" y="21"/>
                  </a:cubicBezTo>
                  <a:close/>
                  <a:moveTo>
                    <a:pt x="86" y="0"/>
                  </a:moveTo>
                  <a:cubicBezTo>
                    <a:pt x="69" y="0"/>
                    <a:pt x="54" y="7"/>
                    <a:pt x="45" y="17"/>
                  </a:cubicBezTo>
                  <a:cubicBezTo>
                    <a:pt x="67" y="11"/>
                    <a:pt x="121" y="35"/>
                    <a:pt x="101" y="75"/>
                  </a:cubicBezTo>
                  <a:cubicBezTo>
                    <a:pt x="106" y="85"/>
                    <a:pt x="116" y="87"/>
                    <a:pt x="125" y="85"/>
                  </a:cubicBezTo>
                  <a:cubicBezTo>
                    <a:pt x="120" y="80"/>
                    <a:pt x="115" y="76"/>
                    <a:pt x="111" y="71"/>
                  </a:cubicBezTo>
                  <a:cubicBezTo>
                    <a:pt x="126" y="64"/>
                    <a:pt x="135" y="52"/>
                    <a:pt x="135" y="38"/>
                  </a:cubicBezTo>
                  <a:cubicBezTo>
                    <a:pt x="135" y="17"/>
                    <a:pt x="113" y="0"/>
                    <a:pt x="86" y="0"/>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 name="Freeform 594">
              <a:extLst>
                <a:ext uri="{FF2B5EF4-FFF2-40B4-BE49-F238E27FC236}">
                  <a16:creationId xmlns:a16="http://schemas.microsoft.com/office/drawing/2014/main" id="{03E2E096-E227-412A-9226-A3C6394CDD86}"/>
                </a:ext>
              </a:extLst>
            </p:cNvPr>
            <p:cNvSpPr>
              <a:spLocks noEditPoints="1"/>
            </p:cNvSpPr>
            <p:nvPr/>
          </p:nvSpPr>
          <p:spPr bwMode="auto">
            <a:xfrm>
              <a:off x="804327" y="1666543"/>
              <a:ext cx="545815" cy="489512"/>
            </a:xfrm>
            <a:custGeom>
              <a:avLst/>
              <a:gdLst>
                <a:gd name="T0" fmla="*/ 3034 w 4257"/>
                <a:gd name="T1" fmla="*/ 658 h 4255"/>
                <a:gd name="T2" fmla="*/ 2863 w 4257"/>
                <a:gd name="T3" fmla="*/ 792 h 4255"/>
                <a:gd name="T4" fmla="*/ 2777 w 4257"/>
                <a:gd name="T5" fmla="*/ 985 h 4255"/>
                <a:gd name="T6" fmla="*/ 2790 w 4257"/>
                <a:gd name="T7" fmla="*/ 1193 h 4255"/>
                <a:gd name="T8" fmla="*/ 2900 w 4257"/>
                <a:gd name="T9" fmla="*/ 1376 h 4255"/>
                <a:gd name="T10" fmla="*/ 3084 w 4257"/>
                <a:gd name="T11" fmla="*/ 1486 h 4255"/>
                <a:gd name="T12" fmla="*/ 3292 w 4257"/>
                <a:gd name="T13" fmla="*/ 1499 h 4255"/>
                <a:gd name="T14" fmla="*/ 3484 w 4257"/>
                <a:gd name="T15" fmla="*/ 1412 h 4255"/>
                <a:gd name="T16" fmla="*/ 3618 w 4257"/>
                <a:gd name="T17" fmla="*/ 1242 h 4255"/>
                <a:gd name="T18" fmla="*/ 3656 w 4257"/>
                <a:gd name="T19" fmla="*/ 1037 h 4255"/>
                <a:gd name="T20" fmla="*/ 3595 w 4257"/>
                <a:gd name="T21" fmla="*/ 837 h 4255"/>
                <a:gd name="T22" fmla="*/ 3440 w 4257"/>
                <a:gd name="T23" fmla="*/ 683 h 4255"/>
                <a:gd name="T24" fmla="*/ 3240 w 4257"/>
                <a:gd name="T25" fmla="*/ 622 h 4255"/>
                <a:gd name="T26" fmla="*/ 3893 w 4257"/>
                <a:gd name="T27" fmla="*/ 12 h 4255"/>
                <a:gd name="T28" fmla="*/ 4088 w 4257"/>
                <a:gd name="T29" fmla="*/ 93 h 4255"/>
                <a:gd name="T30" fmla="*/ 4213 w 4257"/>
                <a:gd name="T31" fmla="*/ 257 h 4255"/>
                <a:gd name="T32" fmla="*/ 4257 w 4257"/>
                <a:gd name="T33" fmla="*/ 486 h 4255"/>
                <a:gd name="T34" fmla="*/ 4230 w 4257"/>
                <a:gd name="T35" fmla="*/ 767 h 4255"/>
                <a:gd name="T36" fmla="*/ 4135 w 4257"/>
                <a:gd name="T37" fmla="*/ 1089 h 4255"/>
                <a:gd name="T38" fmla="*/ 3981 w 4257"/>
                <a:gd name="T39" fmla="*/ 1437 h 4255"/>
                <a:gd name="T40" fmla="*/ 3776 w 4257"/>
                <a:gd name="T41" fmla="*/ 1799 h 4255"/>
                <a:gd name="T42" fmla="*/ 3526 w 4257"/>
                <a:gd name="T43" fmla="*/ 2161 h 4255"/>
                <a:gd name="T44" fmla="*/ 3239 w 4257"/>
                <a:gd name="T45" fmla="*/ 2513 h 4255"/>
                <a:gd name="T46" fmla="*/ 3137 w 4257"/>
                <a:gd name="T47" fmla="*/ 2625 h 4255"/>
                <a:gd name="T48" fmla="*/ 3129 w 4257"/>
                <a:gd name="T49" fmla="*/ 2694 h 4255"/>
                <a:gd name="T50" fmla="*/ 3190 w 4257"/>
                <a:gd name="T51" fmla="*/ 3070 h 4255"/>
                <a:gd name="T52" fmla="*/ 3124 w 4257"/>
                <a:gd name="T53" fmla="*/ 3203 h 4255"/>
                <a:gd name="T54" fmla="*/ 2041 w 4257"/>
                <a:gd name="T55" fmla="*/ 4255 h 4255"/>
                <a:gd name="T56" fmla="*/ 1983 w 4257"/>
                <a:gd name="T57" fmla="*/ 4209 h 4255"/>
                <a:gd name="T58" fmla="*/ 1862 w 4257"/>
                <a:gd name="T59" fmla="*/ 3371 h 4255"/>
                <a:gd name="T60" fmla="*/ 1918 w 4257"/>
                <a:gd name="T61" fmla="*/ 3227 h 4255"/>
                <a:gd name="T62" fmla="*/ 1953 w 4257"/>
                <a:gd name="T63" fmla="*/ 3182 h 4255"/>
                <a:gd name="T64" fmla="*/ 1939 w 4257"/>
                <a:gd name="T65" fmla="*/ 3122 h 4255"/>
                <a:gd name="T66" fmla="*/ 1744 w 4257"/>
                <a:gd name="T67" fmla="*/ 2927 h 4255"/>
                <a:gd name="T68" fmla="*/ 1510 w 4257"/>
                <a:gd name="T69" fmla="*/ 2694 h 4255"/>
                <a:gd name="T70" fmla="*/ 1280 w 4257"/>
                <a:gd name="T71" fmla="*/ 2464 h 4255"/>
                <a:gd name="T72" fmla="*/ 1117 w 4257"/>
                <a:gd name="T73" fmla="*/ 2306 h 4255"/>
                <a:gd name="T74" fmla="*/ 1066 w 4257"/>
                <a:gd name="T75" fmla="*/ 2311 h 4255"/>
                <a:gd name="T76" fmla="*/ 997 w 4257"/>
                <a:gd name="T77" fmla="*/ 2360 h 4255"/>
                <a:gd name="T78" fmla="*/ 848 w 4257"/>
                <a:gd name="T79" fmla="*/ 2400 h 4255"/>
                <a:gd name="T80" fmla="*/ 26 w 4257"/>
                <a:gd name="T81" fmla="*/ 2265 h 4255"/>
                <a:gd name="T82" fmla="*/ 5 w 4257"/>
                <a:gd name="T83" fmla="*/ 2199 h 4255"/>
                <a:gd name="T84" fmla="*/ 1082 w 4257"/>
                <a:gd name="T85" fmla="*/ 1115 h 4255"/>
                <a:gd name="T86" fmla="*/ 1225 w 4257"/>
                <a:gd name="T87" fmla="*/ 1064 h 4255"/>
                <a:gd name="T88" fmla="*/ 1601 w 4257"/>
                <a:gd name="T89" fmla="*/ 1138 h 4255"/>
                <a:gd name="T90" fmla="*/ 1671 w 4257"/>
                <a:gd name="T91" fmla="*/ 1118 h 4255"/>
                <a:gd name="T92" fmla="*/ 1861 w 4257"/>
                <a:gd name="T93" fmla="*/ 950 h 4255"/>
                <a:gd name="T94" fmla="*/ 2214 w 4257"/>
                <a:gd name="T95" fmla="*/ 674 h 4255"/>
                <a:gd name="T96" fmla="*/ 2574 w 4257"/>
                <a:gd name="T97" fmla="*/ 434 h 4255"/>
                <a:gd name="T98" fmla="*/ 2928 w 4257"/>
                <a:gd name="T99" fmla="*/ 239 h 4255"/>
                <a:gd name="T100" fmla="*/ 3263 w 4257"/>
                <a:gd name="T101" fmla="*/ 97 h 4255"/>
                <a:gd name="T102" fmla="*/ 3570 w 4257"/>
                <a:gd name="T103" fmla="*/ 17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57" h="4255">
                  <a:moveTo>
                    <a:pt x="3188" y="622"/>
                  </a:moveTo>
                  <a:lnTo>
                    <a:pt x="3136" y="628"/>
                  </a:lnTo>
                  <a:lnTo>
                    <a:pt x="3084" y="640"/>
                  </a:lnTo>
                  <a:lnTo>
                    <a:pt x="3034" y="658"/>
                  </a:lnTo>
                  <a:lnTo>
                    <a:pt x="2986" y="683"/>
                  </a:lnTo>
                  <a:lnTo>
                    <a:pt x="2942" y="714"/>
                  </a:lnTo>
                  <a:lnTo>
                    <a:pt x="2900" y="750"/>
                  </a:lnTo>
                  <a:lnTo>
                    <a:pt x="2863" y="792"/>
                  </a:lnTo>
                  <a:lnTo>
                    <a:pt x="2833" y="837"/>
                  </a:lnTo>
                  <a:lnTo>
                    <a:pt x="2808" y="885"/>
                  </a:lnTo>
                  <a:lnTo>
                    <a:pt x="2790" y="935"/>
                  </a:lnTo>
                  <a:lnTo>
                    <a:pt x="2777" y="985"/>
                  </a:lnTo>
                  <a:lnTo>
                    <a:pt x="2772" y="1037"/>
                  </a:lnTo>
                  <a:lnTo>
                    <a:pt x="2772" y="1089"/>
                  </a:lnTo>
                  <a:lnTo>
                    <a:pt x="2777" y="1141"/>
                  </a:lnTo>
                  <a:lnTo>
                    <a:pt x="2790" y="1193"/>
                  </a:lnTo>
                  <a:lnTo>
                    <a:pt x="2808" y="1242"/>
                  </a:lnTo>
                  <a:lnTo>
                    <a:pt x="2833" y="1289"/>
                  </a:lnTo>
                  <a:lnTo>
                    <a:pt x="2863" y="1335"/>
                  </a:lnTo>
                  <a:lnTo>
                    <a:pt x="2900" y="1376"/>
                  </a:lnTo>
                  <a:lnTo>
                    <a:pt x="2942" y="1412"/>
                  </a:lnTo>
                  <a:lnTo>
                    <a:pt x="2986" y="1444"/>
                  </a:lnTo>
                  <a:lnTo>
                    <a:pt x="3034" y="1468"/>
                  </a:lnTo>
                  <a:lnTo>
                    <a:pt x="3084" y="1486"/>
                  </a:lnTo>
                  <a:lnTo>
                    <a:pt x="3136" y="1499"/>
                  </a:lnTo>
                  <a:lnTo>
                    <a:pt x="3188" y="1505"/>
                  </a:lnTo>
                  <a:lnTo>
                    <a:pt x="3240" y="1505"/>
                  </a:lnTo>
                  <a:lnTo>
                    <a:pt x="3292" y="1499"/>
                  </a:lnTo>
                  <a:lnTo>
                    <a:pt x="3343" y="1486"/>
                  </a:lnTo>
                  <a:lnTo>
                    <a:pt x="3392" y="1468"/>
                  </a:lnTo>
                  <a:lnTo>
                    <a:pt x="3440" y="1444"/>
                  </a:lnTo>
                  <a:lnTo>
                    <a:pt x="3484" y="1412"/>
                  </a:lnTo>
                  <a:lnTo>
                    <a:pt x="3527" y="1376"/>
                  </a:lnTo>
                  <a:lnTo>
                    <a:pt x="3564" y="1335"/>
                  </a:lnTo>
                  <a:lnTo>
                    <a:pt x="3595" y="1289"/>
                  </a:lnTo>
                  <a:lnTo>
                    <a:pt x="3618" y="1242"/>
                  </a:lnTo>
                  <a:lnTo>
                    <a:pt x="3638" y="1193"/>
                  </a:lnTo>
                  <a:lnTo>
                    <a:pt x="3650" y="1141"/>
                  </a:lnTo>
                  <a:lnTo>
                    <a:pt x="3656" y="1089"/>
                  </a:lnTo>
                  <a:lnTo>
                    <a:pt x="3656" y="1037"/>
                  </a:lnTo>
                  <a:lnTo>
                    <a:pt x="3650" y="985"/>
                  </a:lnTo>
                  <a:lnTo>
                    <a:pt x="3638" y="935"/>
                  </a:lnTo>
                  <a:lnTo>
                    <a:pt x="3618" y="885"/>
                  </a:lnTo>
                  <a:lnTo>
                    <a:pt x="3595" y="837"/>
                  </a:lnTo>
                  <a:lnTo>
                    <a:pt x="3564" y="792"/>
                  </a:lnTo>
                  <a:lnTo>
                    <a:pt x="3527" y="750"/>
                  </a:lnTo>
                  <a:lnTo>
                    <a:pt x="3484" y="714"/>
                  </a:lnTo>
                  <a:lnTo>
                    <a:pt x="3440" y="683"/>
                  </a:lnTo>
                  <a:lnTo>
                    <a:pt x="3392" y="658"/>
                  </a:lnTo>
                  <a:lnTo>
                    <a:pt x="3343" y="640"/>
                  </a:lnTo>
                  <a:lnTo>
                    <a:pt x="3292" y="628"/>
                  </a:lnTo>
                  <a:lnTo>
                    <a:pt x="3240" y="622"/>
                  </a:lnTo>
                  <a:lnTo>
                    <a:pt x="3188" y="622"/>
                  </a:lnTo>
                  <a:close/>
                  <a:moveTo>
                    <a:pt x="3773" y="0"/>
                  </a:moveTo>
                  <a:lnTo>
                    <a:pt x="3834" y="3"/>
                  </a:lnTo>
                  <a:lnTo>
                    <a:pt x="3893" y="12"/>
                  </a:lnTo>
                  <a:lnTo>
                    <a:pt x="3948" y="25"/>
                  </a:lnTo>
                  <a:lnTo>
                    <a:pt x="3998" y="43"/>
                  </a:lnTo>
                  <a:lnTo>
                    <a:pt x="4045" y="65"/>
                  </a:lnTo>
                  <a:lnTo>
                    <a:pt x="4088" y="93"/>
                  </a:lnTo>
                  <a:lnTo>
                    <a:pt x="4127" y="127"/>
                  </a:lnTo>
                  <a:lnTo>
                    <a:pt x="4161" y="166"/>
                  </a:lnTo>
                  <a:lnTo>
                    <a:pt x="4189" y="209"/>
                  </a:lnTo>
                  <a:lnTo>
                    <a:pt x="4213" y="257"/>
                  </a:lnTo>
                  <a:lnTo>
                    <a:pt x="4231" y="309"/>
                  </a:lnTo>
                  <a:lnTo>
                    <a:pt x="4245" y="363"/>
                  </a:lnTo>
                  <a:lnTo>
                    <a:pt x="4253" y="423"/>
                  </a:lnTo>
                  <a:lnTo>
                    <a:pt x="4257" y="486"/>
                  </a:lnTo>
                  <a:lnTo>
                    <a:pt x="4257" y="552"/>
                  </a:lnTo>
                  <a:lnTo>
                    <a:pt x="4252" y="621"/>
                  </a:lnTo>
                  <a:lnTo>
                    <a:pt x="4243" y="693"/>
                  </a:lnTo>
                  <a:lnTo>
                    <a:pt x="4230" y="767"/>
                  </a:lnTo>
                  <a:lnTo>
                    <a:pt x="4212" y="845"/>
                  </a:lnTo>
                  <a:lnTo>
                    <a:pt x="4189" y="924"/>
                  </a:lnTo>
                  <a:lnTo>
                    <a:pt x="4163" y="1005"/>
                  </a:lnTo>
                  <a:lnTo>
                    <a:pt x="4135" y="1089"/>
                  </a:lnTo>
                  <a:lnTo>
                    <a:pt x="4101" y="1174"/>
                  </a:lnTo>
                  <a:lnTo>
                    <a:pt x="4065" y="1261"/>
                  </a:lnTo>
                  <a:lnTo>
                    <a:pt x="4024" y="1347"/>
                  </a:lnTo>
                  <a:lnTo>
                    <a:pt x="3981" y="1437"/>
                  </a:lnTo>
                  <a:lnTo>
                    <a:pt x="3935" y="1527"/>
                  </a:lnTo>
                  <a:lnTo>
                    <a:pt x="3885" y="1616"/>
                  </a:lnTo>
                  <a:lnTo>
                    <a:pt x="3832" y="1707"/>
                  </a:lnTo>
                  <a:lnTo>
                    <a:pt x="3776" y="1799"/>
                  </a:lnTo>
                  <a:lnTo>
                    <a:pt x="3717" y="1890"/>
                  </a:lnTo>
                  <a:lnTo>
                    <a:pt x="3656" y="1981"/>
                  </a:lnTo>
                  <a:lnTo>
                    <a:pt x="3592" y="2072"/>
                  </a:lnTo>
                  <a:lnTo>
                    <a:pt x="3526" y="2161"/>
                  </a:lnTo>
                  <a:lnTo>
                    <a:pt x="3457" y="2251"/>
                  </a:lnTo>
                  <a:lnTo>
                    <a:pt x="3387" y="2339"/>
                  </a:lnTo>
                  <a:lnTo>
                    <a:pt x="3314" y="2428"/>
                  </a:lnTo>
                  <a:lnTo>
                    <a:pt x="3239" y="2513"/>
                  </a:lnTo>
                  <a:lnTo>
                    <a:pt x="3162" y="2598"/>
                  </a:lnTo>
                  <a:lnTo>
                    <a:pt x="3155" y="2605"/>
                  </a:lnTo>
                  <a:lnTo>
                    <a:pt x="3146" y="2615"/>
                  </a:lnTo>
                  <a:lnTo>
                    <a:pt x="3137" y="2625"/>
                  </a:lnTo>
                  <a:lnTo>
                    <a:pt x="3131" y="2638"/>
                  </a:lnTo>
                  <a:lnTo>
                    <a:pt x="3125" y="2653"/>
                  </a:lnTo>
                  <a:lnTo>
                    <a:pt x="3124" y="2672"/>
                  </a:lnTo>
                  <a:lnTo>
                    <a:pt x="3129" y="2694"/>
                  </a:lnTo>
                  <a:lnTo>
                    <a:pt x="3193" y="2960"/>
                  </a:lnTo>
                  <a:lnTo>
                    <a:pt x="3197" y="2995"/>
                  </a:lnTo>
                  <a:lnTo>
                    <a:pt x="3197" y="3033"/>
                  </a:lnTo>
                  <a:lnTo>
                    <a:pt x="3190" y="3070"/>
                  </a:lnTo>
                  <a:lnTo>
                    <a:pt x="3180" y="3108"/>
                  </a:lnTo>
                  <a:lnTo>
                    <a:pt x="3166" y="3144"/>
                  </a:lnTo>
                  <a:lnTo>
                    <a:pt x="3146" y="3175"/>
                  </a:lnTo>
                  <a:lnTo>
                    <a:pt x="3124" y="3203"/>
                  </a:lnTo>
                  <a:lnTo>
                    <a:pt x="2102" y="4223"/>
                  </a:lnTo>
                  <a:lnTo>
                    <a:pt x="2081" y="4240"/>
                  </a:lnTo>
                  <a:lnTo>
                    <a:pt x="2060" y="4250"/>
                  </a:lnTo>
                  <a:lnTo>
                    <a:pt x="2041" y="4255"/>
                  </a:lnTo>
                  <a:lnTo>
                    <a:pt x="2024" y="4253"/>
                  </a:lnTo>
                  <a:lnTo>
                    <a:pt x="2007" y="4244"/>
                  </a:lnTo>
                  <a:lnTo>
                    <a:pt x="1994" y="4229"/>
                  </a:lnTo>
                  <a:lnTo>
                    <a:pt x="1983" y="4209"/>
                  </a:lnTo>
                  <a:lnTo>
                    <a:pt x="1977" y="4181"/>
                  </a:lnTo>
                  <a:lnTo>
                    <a:pt x="1861" y="3444"/>
                  </a:lnTo>
                  <a:lnTo>
                    <a:pt x="1858" y="3409"/>
                  </a:lnTo>
                  <a:lnTo>
                    <a:pt x="1862" y="3371"/>
                  </a:lnTo>
                  <a:lnTo>
                    <a:pt x="1870" y="3332"/>
                  </a:lnTo>
                  <a:lnTo>
                    <a:pt x="1882" y="3295"/>
                  </a:lnTo>
                  <a:lnTo>
                    <a:pt x="1899" y="3260"/>
                  </a:lnTo>
                  <a:lnTo>
                    <a:pt x="1918" y="3227"/>
                  </a:lnTo>
                  <a:lnTo>
                    <a:pt x="1940" y="3200"/>
                  </a:lnTo>
                  <a:lnTo>
                    <a:pt x="1943" y="3197"/>
                  </a:lnTo>
                  <a:lnTo>
                    <a:pt x="1948" y="3191"/>
                  </a:lnTo>
                  <a:lnTo>
                    <a:pt x="1953" y="3182"/>
                  </a:lnTo>
                  <a:lnTo>
                    <a:pt x="1957" y="3169"/>
                  </a:lnTo>
                  <a:lnTo>
                    <a:pt x="1957" y="3155"/>
                  </a:lnTo>
                  <a:lnTo>
                    <a:pt x="1952" y="3139"/>
                  </a:lnTo>
                  <a:lnTo>
                    <a:pt x="1939" y="3122"/>
                  </a:lnTo>
                  <a:lnTo>
                    <a:pt x="1896" y="3079"/>
                  </a:lnTo>
                  <a:lnTo>
                    <a:pt x="1849" y="3033"/>
                  </a:lnTo>
                  <a:lnTo>
                    <a:pt x="1799" y="2982"/>
                  </a:lnTo>
                  <a:lnTo>
                    <a:pt x="1744" y="2927"/>
                  </a:lnTo>
                  <a:lnTo>
                    <a:pt x="1688" y="2872"/>
                  </a:lnTo>
                  <a:lnTo>
                    <a:pt x="1630" y="2813"/>
                  </a:lnTo>
                  <a:lnTo>
                    <a:pt x="1570" y="2753"/>
                  </a:lnTo>
                  <a:lnTo>
                    <a:pt x="1510" y="2694"/>
                  </a:lnTo>
                  <a:lnTo>
                    <a:pt x="1450" y="2634"/>
                  </a:lnTo>
                  <a:lnTo>
                    <a:pt x="1392" y="2576"/>
                  </a:lnTo>
                  <a:lnTo>
                    <a:pt x="1334" y="2518"/>
                  </a:lnTo>
                  <a:lnTo>
                    <a:pt x="1280" y="2464"/>
                  </a:lnTo>
                  <a:lnTo>
                    <a:pt x="1228" y="2411"/>
                  </a:lnTo>
                  <a:lnTo>
                    <a:pt x="1178" y="2363"/>
                  </a:lnTo>
                  <a:lnTo>
                    <a:pt x="1134" y="2319"/>
                  </a:lnTo>
                  <a:lnTo>
                    <a:pt x="1117" y="2306"/>
                  </a:lnTo>
                  <a:lnTo>
                    <a:pt x="1101" y="2302"/>
                  </a:lnTo>
                  <a:lnTo>
                    <a:pt x="1087" y="2302"/>
                  </a:lnTo>
                  <a:lnTo>
                    <a:pt x="1075" y="2306"/>
                  </a:lnTo>
                  <a:lnTo>
                    <a:pt x="1066" y="2311"/>
                  </a:lnTo>
                  <a:lnTo>
                    <a:pt x="1060" y="2316"/>
                  </a:lnTo>
                  <a:lnTo>
                    <a:pt x="1057" y="2319"/>
                  </a:lnTo>
                  <a:lnTo>
                    <a:pt x="1030" y="2341"/>
                  </a:lnTo>
                  <a:lnTo>
                    <a:pt x="997" y="2360"/>
                  </a:lnTo>
                  <a:lnTo>
                    <a:pt x="962" y="2377"/>
                  </a:lnTo>
                  <a:lnTo>
                    <a:pt x="925" y="2389"/>
                  </a:lnTo>
                  <a:lnTo>
                    <a:pt x="886" y="2396"/>
                  </a:lnTo>
                  <a:lnTo>
                    <a:pt x="848" y="2400"/>
                  </a:lnTo>
                  <a:lnTo>
                    <a:pt x="813" y="2398"/>
                  </a:lnTo>
                  <a:lnTo>
                    <a:pt x="74" y="2282"/>
                  </a:lnTo>
                  <a:lnTo>
                    <a:pt x="47" y="2276"/>
                  </a:lnTo>
                  <a:lnTo>
                    <a:pt x="26" y="2265"/>
                  </a:lnTo>
                  <a:lnTo>
                    <a:pt x="11" y="2252"/>
                  </a:lnTo>
                  <a:lnTo>
                    <a:pt x="2" y="2235"/>
                  </a:lnTo>
                  <a:lnTo>
                    <a:pt x="0" y="2219"/>
                  </a:lnTo>
                  <a:lnTo>
                    <a:pt x="5" y="2199"/>
                  </a:lnTo>
                  <a:lnTo>
                    <a:pt x="15" y="2178"/>
                  </a:lnTo>
                  <a:lnTo>
                    <a:pt x="32" y="2158"/>
                  </a:lnTo>
                  <a:lnTo>
                    <a:pt x="1055" y="1137"/>
                  </a:lnTo>
                  <a:lnTo>
                    <a:pt x="1082" y="1115"/>
                  </a:lnTo>
                  <a:lnTo>
                    <a:pt x="1113" y="1096"/>
                  </a:lnTo>
                  <a:lnTo>
                    <a:pt x="1150" y="1081"/>
                  </a:lnTo>
                  <a:lnTo>
                    <a:pt x="1187" y="1071"/>
                  </a:lnTo>
                  <a:lnTo>
                    <a:pt x="1225" y="1064"/>
                  </a:lnTo>
                  <a:lnTo>
                    <a:pt x="1263" y="1064"/>
                  </a:lnTo>
                  <a:lnTo>
                    <a:pt x="1298" y="1068"/>
                  </a:lnTo>
                  <a:lnTo>
                    <a:pt x="1576" y="1135"/>
                  </a:lnTo>
                  <a:lnTo>
                    <a:pt x="1601" y="1138"/>
                  </a:lnTo>
                  <a:lnTo>
                    <a:pt x="1623" y="1137"/>
                  </a:lnTo>
                  <a:lnTo>
                    <a:pt x="1641" y="1132"/>
                  </a:lnTo>
                  <a:lnTo>
                    <a:pt x="1658" y="1126"/>
                  </a:lnTo>
                  <a:lnTo>
                    <a:pt x="1671" y="1118"/>
                  </a:lnTo>
                  <a:lnTo>
                    <a:pt x="1682" y="1109"/>
                  </a:lnTo>
                  <a:lnTo>
                    <a:pt x="1691" y="1101"/>
                  </a:lnTo>
                  <a:lnTo>
                    <a:pt x="1775" y="1026"/>
                  </a:lnTo>
                  <a:lnTo>
                    <a:pt x="1861" y="950"/>
                  </a:lnTo>
                  <a:lnTo>
                    <a:pt x="1948" y="879"/>
                  </a:lnTo>
                  <a:lnTo>
                    <a:pt x="2035" y="807"/>
                  </a:lnTo>
                  <a:lnTo>
                    <a:pt x="2125" y="740"/>
                  </a:lnTo>
                  <a:lnTo>
                    <a:pt x="2214" y="674"/>
                  </a:lnTo>
                  <a:lnTo>
                    <a:pt x="2303" y="610"/>
                  </a:lnTo>
                  <a:lnTo>
                    <a:pt x="2394" y="548"/>
                  </a:lnTo>
                  <a:lnTo>
                    <a:pt x="2484" y="489"/>
                  </a:lnTo>
                  <a:lnTo>
                    <a:pt x="2574" y="434"/>
                  </a:lnTo>
                  <a:lnTo>
                    <a:pt x="2664" y="380"/>
                  </a:lnTo>
                  <a:lnTo>
                    <a:pt x="2752" y="330"/>
                  </a:lnTo>
                  <a:lnTo>
                    <a:pt x="2841" y="283"/>
                  </a:lnTo>
                  <a:lnTo>
                    <a:pt x="2928" y="239"/>
                  </a:lnTo>
                  <a:lnTo>
                    <a:pt x="3014" y="199"/>
                  </a:lnTo>
                  <a:lnTo>
                    <a:pt x="3098" y="161"/>
                  </a:lnTo>
                  <a:lnTo>
                    <a:pt x="3181" y="127"/>
                  </a:lnTo>
                  <a:lnTo>
                    <a:pt x="3263" y="97"/>
                  </a:lnTo>
                  <a:lnTo>
                    <a:pt x="3344" y="71"/>
                  </a:lnTo>
                  <a:lnTo>
                    <a:pt x="3421" y="49"/>
                  </a:lnTo>
                  <a:lnTo>
                    <a:pt x="3496" y="30"/>
                  </a:lnTo>
                  <a:lnTo>
                    <a:pt x="3570" y="17"/>
                  </a:lnTo>
                  <a:lnTo>
                    <a:pt x="3641" y="6"/>
                  </a:lnTo>
                  <a:lnTo>
                    <a:pt x="3708" y="0"/>
                  </a:lnTo>
                  <a:lnTo>
                    <a:pt x="3773" y="0"/>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ru-RU" sz="1872"/>
            </a:p>
          </p:txBody>
        </p:sp>
      </p:grpSp>
      <p:grpSp>
        <p:nvGrpSpPr>
          <p:cNvPr id="11" name="Group 10">
            <a:extLst>
              <a:ext uri="{FF2B5EF4-FFF2-40B4-BE49-F238E27FC236}">
                <a16:creationId xmlns:a16="http://schemas.microsoft.com/office/drawing/2014/main" id="{EE9FF88D-6D7C-4630-96DF-E24B0FB7D579}"/>
              </a:ext>
            </a:extLst>
          </p:cNvPr>
          <p:cNvGrpSpPr/>
          <p:nvPr/>
        </p:nvGrpSpPr>
        <p:grpSpPr>
          <a:xfrm>
            <a:off x="4980776" y="1806914"/>
            <a:ext cx="6787152" cy="4379851"/>
            <a:chOff x="5145667" y="1886038"/>
            <a:chExt cx="6787152" cy="4379851"/>
          </a:xfrm>
        </p:grpSpPr>
        <p:grpSp>
          <p:nvGrpSpPr>
            <p:cNvPr id="5" name="Group 4">
              <a:extLst>
                <a:ext uri="{FF2B5EF4-FFF2-40B4-BE49-F238E27FC236}">
                  <a16:creationId xmlns:a16="http://schemas.microsoft.com/office/drawing/2014/main" id="{24C0F7DE-2AE8-4028-974E-837A3EE13011}"/>
                </a:ext>
              </a:extLst>
            </p:cNvPr>
            <p:cNvGrpSpPr/>
            <p:nvPr/>
          </p:nvGrpSpPr>
          <p:grpSpPr>
            <a:xfrm>
              <a:off x="5145667" y="1886038"/>
              <a:ext cx="6787152" cy="4379851"/>
              <a:chOff x="557156" y="1142228"/>
              <a:chExt cx="10936907" cy="7057750"/>
            </a:xfrm>
          </p:grpSpPr>
          <p:sp>
            <p:nvSpPr>
              <p:cNvPr id="101" name="Down Arrow Callout 54">
                <a:extLst>
                  <a:ext uri="{FF2B5EF4-FFF2-40B4-BE49-F238E27FC236}">
                    <a16:creationId xmlns:a16="http://schemas.microsoft.com/office/drawing/2014/main" id="{4D7EA6B5-A714-4209-BCF9-9C613E4E8141}"/>
                  </a:ext>
                </a:extLst>
              </p:cNvPr>
              <p:cNvSpPr/>
              <p:nvPr/>
            </p:nvSpPr>
            <p:spPr>
              <a:xfrm>
                <a:off x="4383497" y="1142228"/>
                <a:ext cx="3268144" cy="7057750"/>
              </a:xfrm>
              <a:prstGeom prst="downArrowCallout">
                <a:avLst>
                  <a:gd name="adj1" fmla="val 13396"/>
                  <a:gd name="adj2" fmla="val 6698"/>
                  <a:gd name="adj3" fmla="val 4369"/>
                  <a:gd name="adj4" fmla="val 97480"/>
                </a:avLst>
              </a:prstGeom>
              <a:solidFill>
                <a:srgbClr val="FFAE14"/>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5" name="Down Arrow Callout 51">
                <a:extLst>
                  <a:ext uri="{FF2B5EF4-FFF2-40B4-BE49-F238E27FC236}">
                    <a16:creationId xmlns:a16="http://schemas.microsoft.com/office/drawing/2014/main" id="{07FF7A9F-4A01-4C02-98CF-5C9EFA7BE04D}"/>
                  </a:ext>
                </a:extLst>
              </p:cNvPr>
              <p:cNvSpPr/>
              <p:nvPr/>
            </p:nvSpPr>
            <p:spPr>
              <a:xfrm>
                <a:off x="557156" y="1142228"/>
                <a:ext cx="3268144" cy="7057750"/>
              </a:xfrm>
              <a:prstGeom prst="downArrowCallout">
                <a:avLst>
                  <a:gd name="adj1" fmla="val 25000"/>
                  <a:gd name="adj2" fmla="val 6698"/>
                  <a:gd name="adj3" fmla="val 4369"/>
                  <a:gd name="adj4" fmla="val 97503"/>
                </a:avLst>
              </a:prstGeom>
              <a:solidFill>
                <a:schemeClr val="bg1">
                  <a:lumMod val="6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6" name="TextBox 105">
                <a:extLst>
                  <a:ext uri="{FF2B5EF4-FFF2-40B4-BE49-F238E27FC236}">
                    <a16:creationId xmlns:a16="http://schemas.microsoft.com/office/drawing/2014/main" id="{D582A009-DAC5-4D59-B515-5D96A0071AAA}"/>
                  </a:ext>
                </a:extLst>
              </p:cNvPr>
              <p:cNvSpPr txBox="1"/>
              <p:nvPr/>
            </p:nvSpPr>
            <p:spPr>
              <a:xfrm>
                <a:off x="589331" y="1206117"/>
                <a:ext cx="3268144" cy="495956"/>
              </a:xfrm>
              <a:prstGeom prst="rect">
                <a:avLst/>
              </a:prstGeom>
              <a:noFill/>
            </p:spPr>
            <p:txBody>
              <a:bodyPr wrap="square" lIns="0" tIns="0" rIns="0" bIns="0" rtlCol="0" anchor="ctr">
                <a:spAutoFit/>
              </a:bodyPr>
              <a:lstStyle/>
              <a:p>
                <a:pPr algn="ctr"/>
                <a:r>
                  <a:rPr lang="en-US" sz="2000" b="1" dirty="0">
                    <a:solidFill>
                      <a:schemeClr val="bg1"/>
                    </a:solidFill>
                  </a:rPr>
                  <a:t>1.</a:t>
                </a:r>
              </a:p>
            </p:txBody>
          </p:sp>
          <p:sp>
            <p:nvSpPr>
              <p:cNvPr id="110" name="Down Arrow Callout 55">
                <a:extLst>
                  <a:ext uri="{FF2B5EF4-FFF2-40B4-BE49-F238E27FC236}">
                    <a16:creationId xmlns:a16="http://schemas.microsoft.com/office/drawing/2014/main" id="{0265695B-31D4-4FE5-9F74-4197DDB532C3}"/>
                  </a:ext>
                </a:extLst>
              </p:cNvPr>
              <p:cNvSpPr/>
              <p:nvPr/>
            </p:nvSpPr>
            <p:spPr>
              <a:xfrm>
                <a:off x="8225919" y="1142228"/>
                <a:ext cx="3268144" cy="7057750"/>
              </a:xfrm>
              <a:prstGeom prst="downArrowCallout">
                <a:avLst>
                  <a:gd name="adj1" fmla="val 25000"/>
                  <a:gd name="adj2" fmla="val 6698"/>
                  <a:gd name="adj3" fmla="val 4369"/>
                  <a:gd name="adj4" fmla="val 97480"/>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1" name="TextBox 110">
                <a:extLst>
                  <a:ext uri="{FF2B5EF4-FFF2-40B4-BE49-F238E27FC236}">
                    <a16:creationId xmlns:a16="http://schemas.microsoft.com/office/drawing/2014/main" id="{2A4A5D52-0D4A-42EB-ACF9-96B5E945E4F6}"/>
                  </a:ext>
                </a:extLst>
              </p:cNvPr>
              <p:cNvSpPr txBox="1"/>
              <p:nvPr/>
            </p:nvSpPr>
            <p:spPr>
              <a:xfrm>
                <a:off x="8225919" y="4359719"/>
                <a:ext cx="3268144" cy="3025327"/>
              </a:xfrm>
              <a:prstGeom prst="rect">
                <a:avLst/>
              </a:prstGeom>
              <a:noFill/>
            </p:spPr>
            <p:txBody>
              <a:bodyPr wrap="square" lIns="0" tIns="0" rtlCol="0" anchor="t">
                <a:spAutoFit/>
              </a:bodyPr>
              <a:lstStyle/>
              <a:p>
                <a:pPr algn="ctr"/>
                <a:r>
                  <a:rPr lang="en-GB" sz="1700" dirty="0">
                    <a:solidFill>
                      <a:schemeClr val="tx1">
                        <a:lumMod val="75000"/>
                        <a:lumOff val="25000"/>
                      </a:schemeClr>
                    </a:solidFill>
                  </a:rPr>
                  <a:t>Regulators can use the blockchain to understand the activity in the market while maintaining the privacy of individual actors’ positions. </a:t>
                </a:r>
              </a:p>
            </p:txBody>
          </p:sp>
          <p:sp>
            <p:nvSpPr>
              <p:cNvPr id="118" name="TextBox 117">
                <a:extLst>
                  <a:ext uri="{FF2B5EF4-FFF2-40B4-BE49-F238E27FC236}">
                    <a16:creationId xmlns:a16="http://schemas.microsoft.com/office/drawing/2014/main" id="{11B221F7-C898-4618-8EAD-855D16792F7E}"/>
                  </a:ext>
                </a:extLst>
              </p:cNvPr>
              <p:cNvSpPr txBox="1"/>
              <p:nvPr/>
            </p:nvSpPr>
            <p:spPr>
              <a:xfrm>
                <a:off x="4383492" y="1206117"/>
                <a:ext cx="3268144" cy="495956"/>
              </a:xfrm>
              <a:prstGeom prst="rect">
                <a:avLst/>
              </a:prstGeom>
              <a:noFill/>
            </p:spPr>
            <p:txBody>
              <a:bodyPr wrap="square" lIns="0" tIns="0" rIns="0" bIns="0" rtlCol="0" anchor="ctr">
                <a:spAutoFit/>
              </a:bodyPr>
              <a:lstStyle/>
              <a:p>
                <a:pPr algn="ctr"/>
                <a:r>
                  <a:rPr lang="en-US" sz="2000" b="1" dirty="0">
                    <a:solidFill>
                      <a:schemeClr val="bg1"/>
                    </a:solidFill>
                  </a:rPr>
                  <a:t>2.</a:t>
                </a:r>
              </a:p>
            </p:txBody>
          </p:sp>
          <p:sp>
            <p:nvSpPr>
              <p:cNvPr id="119" name="TextBox 118">
                <a:extLst>
                  <a:ext uri="{FF2B5EF4-FFF2-40B4-BE49-F238E27FC236}">
                    <a16:creationId xmlns:a16="http://schemas.microsoft.com/office/drawing/2014/main" id="{9F7F9F39-233A-4D29-A9B0-72F987ED32B0}"/>
                  </a:ext>
                </a:extLst>
              </p:cNvPr>
              <p:cNvSpPr txBox="1"/>
              <p:nvPr/>
            </p:nvSpPr>
            <p:spPr>
              <a:xfrm>
                <a:off x="8193744" y="1206117"/>
                <a:ext cx="3268144" cy="495956"/>
              </a:xfrm>
              <a:prstGeom prst="rect">
                <a:avLst/>
              </a:prstGeom>
              <a:noFill/>
            </p:spPr>
            <p:txBody>
              <a:bodyPr wrap="square" lIns="0" tIns="0" rIns="0" bIns="0" rtlCol="0" anchor="ctr">
                <a:spAutoFit/>
              </a:bodyPr>
              <a:lstStyle/>
              <a:p>
                <a:pPr algn="ctr"/>
                <a:r>
                  <a:rPr lang="en-US" sz="2000" b="1" dirty="0">
                    <a:solidFill>
                      <a:schemeClr val="bg1"/>
                    </a:solidFill>
                  </a:rPr>
                  <a:t>3.</a:t>
                </a:r>
              </a:p>
            </p:txBody>
          </p:sp>
          <p:sp>
            <p:nvSpPr>
              <p:cNvPr id="120" name="TextBox 119">
                <a:extLst>
                  <a:ext uri="{FF2B5EF4-FFF2-40B4-BE49-F238E27FC236}">
                    <a16:creationId xmlns:a16="http://schemas.microsoft.com/office/drawing/2014/main" id="{BA0FC70C-8F62-4F7F-B842-544A6FD5F33E}"/>
                  </a:ext>
                </a:extLst>
              </p:cNvPr>
              <p:cNvSpPr txBox="1"/>
              <p:nvPr/>
            </p:nvSpPr>
            <p:spPr>
              <a:xfrm>
                <a:off x="4415672" y="4437863"/>
                <a:ext cx="3268144" cy="3025327"/>
              </a:xfrm>
              <a:prstGeom prst="rect">
                <a:avLst/>
              </a:prstGeom>
              <a:noFill/>
            </p:spPr>
            <p:txBody>
              <a:bodyPr wrap="square" lIns="0" tIns="0" rtlCol="0" anchor="t">
                <a:spAutoFit/>
              </a:bodyPr>
              <a:lstStyle/>
              <a:p>
                <a:pPr algn="ctr"/>
                <a:r>
                  <a:rPr lang="en-GB" sz="1700" dirty="0">
                    <a:solidFill>
                      <a:schemeClr val="tx1">
                        <a:lumMod val="75000"/>
                        <a:lumOff val="25000"/>
                      </a:schemeClr>
                    </a:solidFill>
                  </a:rPr>
                  <a:t>A triggering event like an expiration date and </a:t>
                </a:r>
                <a:r>
                  <a:rPr lang="en-GB" sz="1700" dirty="0" smtClean="0">
                    <a:solidFill>
                      <a:schemeClr val="tx1">
                        <a:lumMod val="75000"/>
                        <a:lumOff val="25000"/>
                      </a:schemeClr>
                    </a:solidFill>
                  </a:rPr>
                  <a:t>strike </a:t>
                </a:r>
                <a:r>
                  <a:rPr lang="en-GB" sz="1700" dirty="0">
                    <a:solidFill>
                      <a:schemeClr val="tx1">
                        <a:lumMod val="75000"/>
                        <a:lumOff val="25000"/>
                      </a:schemeClr>
                    </a:solidFill>
                  </a:rPr>
                  <a:t>price is hit and the contract executes itself according to the coded terms.</a:t>
                </a:r>
              </a:p>
            </p:txBody>
          </p:sp>
          <p:sp>
            <p:nvSpPr>
              <p:cNvPr id="121" name="TextBox 120">
                <a:extLst>
                  <a:ext uri="{FF2B5EF4-FFF2-40B4-BE49-F238E27FC236}">
                    <a16:creationId xmlns:a16="http://schemas.microsoft.com/office/drawing/2014/main" id="{720385FA-FDE8-4C8A-BF73-A337E7937E9B}"/>
                  </a:ext>
                </a:extLst>
              </p:cNvPr>
              <p:cNvSpPr txBox="1"/>
              <p:nvPr/>
            </p:nvSpPr>
            <p:spPr>
              <a:xfrm>
                <a:off x="605424" y="4416248"/>
                <a:ext cx="3268144" cy="3446889"/>
              </a:xfrm>
              <a:prstGeom prst="rect">
                <a:avLst/>
              </a:prstGeom>
              <a:noFill/>
            </p:spPr>
            <p:txBody>
              <a:bodyPr wrap="square" lIns="0" tIns="0" rtlCol="0" anchor="t">
                <a:spAutoFit/>
              </a:bodyPr>
              <a:lstStyle/>
              <a:p>
                <a:pPr algn="ctr"/>
                <a:r>
                  <a:rPr lang="en-GB" sz="1700" dirty="0">
                    <a:solidFill>
                      <a:schemeClr val="tx1">
                        <a:lumMod val="75000"/>
                        <a:lumOff val="25000"/>
                      </a:schemeClr>
                    </a:solidFill>
                  </a:rPr>
                  <a:t>An option contract between parties is written as code into the blockchain. The individuals involved are anonymous, but the contact is the public ledger.</a:t>
                </a:r>
              </a:p>
            </p:txBody>
          </p:sp>
        </p:grpSp>
        <p:pic>
          <p:nvPicPr>
            <p:cNvPr id="123" name="pasted-image.jpg">
              <a:extLst>
                <a:ext uri="{FF2B5EF4-FFF2-40B4-BE49-F238E27FC236}">
                  <a16:creationId xmlns:a16="http://schemas.microsoft.com/office/drawing/2014/main" id="{C37E04A0-A932-43CA-81A0-D30011BF08F1}"/>
                </a:ext>
              </a:extLst>
            </p:cNvPr>
            <p:cNvPicPr>
              <a:picLocks noChangeAspect="1"/>
            </p:cNvPicPr>
            <p:nvPr/>
          </p:nvPicPr>
          <p:blipFill rotWithShape="1">
            <a:blip r:embed="rId4">
              <a:extLst/>
            </a:blip>
            <a:srcRect l="5161" t="28828" r="74185" b="44030"/>
            <a:stretch/>
          </p:blipFill>
          <p:spPr>
            <a:xfrm>
              <a:off x="5340839" y="2311707"/>
              <a:ext cx="1665976" cy="1547808"/>
            </a:xfrm>
            <a:prstGeom prst="rect">
              <a:avLst/>
            </a:prstGeom>
            <a:ln w="12700">
              <a:solidFill>
                <a:schemeClr val="tx1">
                  <a:lumMod val="75000"/>
                  <a:lumOff val="25000"/>
                </a:schemeClr>
              </a:solidFill>
              <a:miter lim="400000"/>
            </a:ln>
          </p:spPr>
        </p:pic>
        <p:pic>
          <p:nvPicPr>
            <p:cNvPr id="124" name="pasted-image.jpg">
              <a:extLst>
                <a:ext uri="{FF2B5EF4-FFF2-40B4-BE49-F238E27FC236}">
                  <a16:creationId xmlns:a16="http://schemas.microsoft.com/office/drawing/2014/main" id="{3644CF2F-A011-4544-ABD6-2D9BCA132214}"/>
                </a:ext>
              </a:extLst>
            </p:cNvPr>
            <p:cNvPicPr>
              <a:picLocks noChangeAspect="1"/>
            </p:cNvPicPr>
            <p:nvPr/>
          </p:nvPicPr>
          <p:blipFill rotWithShape="1">
            <a:blip r:embed="rId4">
              <a:extLst/>
            </a:blip>
            <a:srcRect l="35573" t="28828" r="42974" b="44030"/>
            <a:stretch/>
          </p:blipFill>
          <p:spPr>
            <a:xfrm>
              <a:off x="7677633" y="2293250"/>
              <a:ext cx="1699148" cy="1519794"/>
            </a:xfrm>
            <a:prstGeom prst="rect">
              <a:avLst/>
            </a:prstGeom>
            <a:ln w="12700">
              <a:solidFill>
                <a:schemeClr val="tx1">
                  <a:lumMod val="75000"/>
                  <a:lumOff val="25000"/>
                </a:schemeClr>
              </a:solidFill>
              <a:miter lim="400000"/>
            </a:ln>
          </p:spPr>
        </p:pic>
        <p:pic>
          <p:nvPicPr>
            <p:cNvPr id="10" name="Picture 9">
              <a:extLst>
                <a:ext uri="{FF2B5EF4-FFF2-40B4-BE49-F238E27FC236}">
                  <a16:creationId xmlns:a16="http://schemas.microsoft.com/office/drawing/2014/main" id="{613DDB34-A887-473E-AB02-E212C7238772}"/>
                </a:ext>
              </a:extLst>
            </p:cNvPr>
            <p:cNvPicPr>
              <a:picLocks noChangeAspect="1"/>
            </p:cNvPicPr>
            <p:nvPr/>
          </p:nvPicPr>
          <p:blipFill rotWithShape="1">
            <a:blip r:embed="rId5"/>
            <a:srcRect l="5704"/>
            <a:stretch/>
          </p:blipFill>
          <p:spPr>
            <a:xfrm>
              <a:off x="10043410" y="2293250"/>
              <a:ext cx="1734532" cy="1502659"/>
            </a:xfrm>
            <a:prstGeom prst="rect">
              <a:avLst/>
            </a:prstGeom>
            <a:ln>
              <a:solidFill>
                <a:schemeClr val="tx1">
                  <a:lumMod val="75000"/>
                  <a:lumOff val="25000"/>
                </a:schemeClr>
              </a:solidFill>
            </a:ln>
          </p:spPr>
        </p:pic>
      </p:grpSp>
    </p:spTree>
    <p:extLst>
      <p:ext uri="{BB962C8B-B14F-4D97-AF65-F5344CB8AC3E}">
        <p14:creationId xmlns:p14="http://schemas.microsoft.com/office/powerpoint/2010/main" val="1811146973"/>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emo2.pixflow.net/profession/wp-content/uploads/2013/10/BG21.jpg">
            <a:extLst>
              <a:ext uri="{FF2B5EF4-FFF2-40B4-BE49-F238E27FC236}">
                <a16:creationId xmlns:a16="http://schemas.microsoft.com/office/drawing/2014/main" id="{70CB6FD6-671B-4FC6-9E9B-0B0B2B4FD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46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54639" y="1977183"/>
            <a:ext cx="6637362" cy="1569660"/>
          </a:xfrm>
          <a:prstGeom prst="rect">
            <a:avLst/>
          </a:prstGeom>
          <a:noFill/>
        </p:spPr>
        <p:txBody>
          <a:bodyPr wrap="square" rtlCol="0">
            <a:spAutoFit/>
          </a:bodyPr>
          <a:lstStyle/>
          <a:p>
            <a:r>
              <a:rPr lang="en-GB" sz="9600" dirty="0">
                <a:ln>
                  <a:solidFill>
                    <a:schemeClr val="tx1">
                      <a:lumMod val="75000"/>
                      <a:lumOff val="25000"/>
                    </a:schemeClr>
                  </a:solidFill>
                </a:ln>
                <a:solidFill>
                  <a:schemeClr val="tx1">
                    <a:lumMod val="75000"/>
                    <a:lumOff val="25000"/>
                  </a:schemeClr>
                </a:solidFill>
                <a:latin typeface="+mj-lt"/>
              </a:rPr>
              <a:t>Robo-</a:t>
            </a:r>
          </a:p>
        </p:txBody>
      </p:sp>
      <p:sp>
        <p:nvSpPr>
          <p:cNvPr id="5" name="TextBox 4"/>
          <p:cNvSpPr txBox="1"/>
          <p:nvPr/>
        </p:nvSpPr>
        <p:spPr>
          <a:xfrm>
            <a:off x="7738280" y="3195280"/>
            <a:ext cx="6778099" cy="1015663"/>
          </a:xfrm>
          <a:prstGeom prst="rect">
            <a:avLst/>
          </a:prstGeom>
          <a:noFill/>
        </p:spPr>
        <p:txBody>
          <a:bodyPr wrap="square" rtlCol="0">
            <a:spAutoFit/>
          </a:bodyPr>
          <a:lstStyle/>
          <a:p>
            <a:r>
              <a:rPr lang="en-GB" sz="6000" b="1" dirty="0">
                <a:solidFill>
                  <a:schemeClr val="bg1">
                    <a:lumMod val="65000"/>
                  </a:schemeClr>
                </a:solidFill>
                <a:latin typeface="+mj-lt"/>
              </a:rPr>
              <a:t>advisors</a:t>
            </a:r>
          </a:p>
        </p:txBody>
      </p:sp>
      <p:pic>
        <p:nvPicPr>
          <p:cNvPr id="6" name="Picture 5">
            <a:extLst>
              <a:ext uri="{FF2B5EF4-FFF2-40B4-BE49-F238E27FC236}">
                <a16:creationId xmlns:a16="http://schemas.microsoft.com/office/drawing/2014/main" id="{C2C8E44B-9139-4CA3-82BA-63E4DDE33318}"/>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954423" y="624127"/>
            <a:ext cx="2241392" cy="863655"/>
          </a:xfrm>
          <a:prstGeom prst="rect">
            <a:avLst/>
          </a:prstGeom>
        </p:spPr>
      </p:pic>
      <p:sp>
        <p:nvSpPr>
          <p:cNvPr id="2" name="Rectangle 1">
            <a:extLst>
              <a:ext uri="{FF2B5EF4-FFF2-40B4-BE49-F238E27FC236}">
                <a16:creationId xmlns:a16="http://schemas.microsoft.com/office/drawing/2014/main" id="{4BF8D8BE-FB69-4429-879A-C73D23A1D6D1}"/>
              </a:ext>
            </a:extLst>
          </p:cNvPr>
          <p:cNvSpPr/>
          <p:nvPr/>
        </p:nvSpPr>
        <p:spPr>
          <a:xfrm>
            <a:off x="573206" y="559560"/>
            <a:ext cx="11027391" cy="59150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4216139-3690-451C-AF31-233700494CC8}"/>
              </a:ext>
            </a:extLst>
          </p:cNvPr>
          <p:cNvGrpSpPr/>
          <p:nvPr/>
        </p:nvGrpSpPr>
        <p:grpSpPr>
          <a:xfrm>
            <a:off x="586856" y="4410956"/>
            <a:ext cx="9141619" cy="2058086"/>
            <a:chOff x="3175" y="4204494"/>
            <a:chExt cx="12188825" cy="2744114"/>
          </a:xfrm>
        </p:grpSpPr>
        <p:sp>
          <p:nvSpPr>
            <p:cNvPr id="11" name="Freeform 13">
              <a:extLst>
                <a:ext uri="{FF2B5EF4-FFF2-40B4-BE49-F238E27FC236}">
                  <a16:creationId xmlns:a16="http://schemas.microsoft.com/office/drawing/2014/main" id="{8FB29288-C81D-423C-AB8C-467CF8D79509}"/>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2" name="Freeform 14">
              <a:extLst>
                <a:ext uri="{FF2B5EF4-FFF2-40B4-BE49-F238E27FC236}">
                  <a16:creationId xmlns:a16="http://schemas.microsoft.com/office/drawing/2014/main" id="{B73FF564-B098-4219-87E3-FA9A8DD1E47B}"/>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3" name="Freeform 15">
              <a:extLst>
                <a:ext uri="{FF2B5EF4-FFF2-40B4-BE49-F238E27FC236}">
                  <a16:creationId xmlns:a16="http://schemas.microsoft.com/office/drawing/2014/main" id="{5EC90D7A-4806-4BFA-AB09-254BB4DE6E52}"/>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4" name="Freeform 16">
              <a:extLst>
                <a:ext uri="{FF2B5EF4-FFF2-40B4-BE49-F238E27FC236}">
                  <a16:creationId xmlns:a16="http://schemas.microsoft.com/office/drawing/2014/main" id="{C41B18E3-2AB2-4327-B7FD-C6ABB17AB80F}"/>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5" name="Freeform 17">
              <a:extLst>
                <a:ext uri="{FF2B5EF4-FFF2-40B4-BE49-F238E27FC236}">
                  <a16:creationId xmlns:a16="http://schemas.microsoft.com/office/drawing/2014/main" id="{BABDF45A-1978-4916-9193-4B3DA68330C5}"/>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6" name="Freeform 18">
              <a:extLst>
                <a:ext uri="{FF2B5EF4-FFF2-40B4-BE49-F238E27FC236}">
                  <a16:creationId xmlns:a16="http://schemas.microsoft.com/office/drawing/2014/main" id="{6B1D1B7C-DF56-4A0F-B842-243DC2F855D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EE300AB-E485-4F43-AF5A-FB1F56ADB55D}"/>
              </a:ext>
            </a:extLst>
          </p:cNvPr>
          <p:cNvGrpSpPr/>
          <p:nvPr/>
        </p:nvGrpSpPr>
        <p:grpSpPr>
          <a:xfrm>
            <a:off x="3190219" y="4416523"/>
            <a:ext cx="8404649" cy="2058086"/>
            <a:chOff x="3175" y="4204494"/>
            <a:chExt cx="11206200" cy="2744114"/>
          </a:xfrm>
        </p:grpSpPr>
        <p:sp>
          <p:nvSpPr>
            <p:cNvPr id="18" name="Freeform 13">
              <a:extLst>
                <a:ext uri="{FF2B5EF4-FFF2-40B4-BE49-F238E27FC236}">
                  <a16:creationId xmlns:a16="http://schemas.microsoft.com/office/drawing/2014/main" id="{90F910A5-89B5-43B0-9C9C-BD756D70CEF1}"/>
                </a:ext>
              </a:extLst>
            </p:cNvPr>
            <p:cNvSpPr>
              <a:spLocks/>
            </p:cNvSpPr>
            <p:nvPr/>
          </p:nvSpPr>
          <p:spPr bwMode="auto">
            <a:xfrm>
              <a:off x="9181876" y="5456594"/>
              <a:ext cx="2027499"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9" name="Freeform 14">
              <a:extLst>
                <a:ext uri="{FF2B5EF4-FFF2-40B4-BE49-F238E27FC236}">
                  <a16:creationId xmlns:a16="http://schemas.microsoft.com/office/drawing/2014/main" id="{816227ED-5705-4BAA-B9E1-A7704D742242}"/>
                </a:ext>
              </a:extLst>
            </p:cNvPr>
            <p:cNvSpPr>
              <a:spLocks noEditPoints="1"/>
            </p:cNvSpPr>
            <p:nvPr/>
          </p:nvSpPr>
          <p:spPr bwMode="auto">
            <a:xfrm>
              <a:off x="8129059"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0" name="Freeform 15">
              <a:extLst>
                <a:ext uri="{FF2B5EF4-FFF2-40B4-BE49-F238E27FC236}">
                  <a16:creationId xmlns:a16="http://schemas.microsoft.com/office/drawing/2014/main" id="{431A8C49-2F91-45DA-9959-08FBF292FAEF}"/>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1" name="Freeform 16">
              <a:extLst>
                <a:ext uri="{FF2B5EF4-FFF2-40B4-BE49-F238E27FC236}">
                  <a16:creationId xmlns:a16="http://schemas.microsoft.com/office/drawing/2014/main" id="{33FEB39F-99C4-41BB-A05D-8CF814AF55EC}"/>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2" name="Freeform 17">
              <a:extLst>
                <a:ext uri="{FF2B5EF4-FFF2-40B4-BE49-F238E27FC236}">
                  <a16:creationId xmlns:a16="http://schemas.microsoft.com/office/drawing/2014/main" id="{515D81AE-80EF-48E4-9BFA-D8AE4A6B9E34}"/>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3" name="Freeform 18">
              <a:extLst>
                <a:ext uri="{FF2B5EF4-FFF2-40B4-BE49-F238E27FC236}">
                  <a16:creationId xmlns:a16="http://schemas.microsoft.com/office/drawing/2014/main" id="{ED7C4823-89D9-4ABE-B54A-3EB94CA48DE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spTree>
    <p:extLst>
      <p:ext uri="{BB962C8B-B14F-4D97-AF65-F5344CB8AC3E}">
        <p14:creationId xmlns:p14="http://schemas.microsoft.com/office/powerpoint/2010/main" val="15241320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xfrm>
            <a:off x="838200" y="604800"/>
            <a:ext cx="10515600" cy="1325563"/>
          </a:xfrm>
          <a:prstGeom prst="rect">
            <a:avLst/>
          </a:prstGeom>
        </p:spPr>
        <p:txBody>
          <a:bodyPr/>
          <a:lstStyle/>
          <a:p>
            <a:r>
              <a:rPr lang="en-GB" dirty="0"/>
              <a:t>What are Robo-advisors?</a:t>
            </a:r>
          </a:p>
        </p:txBody>
      </p:sp>
      <p:sp>
        <p:nvSpPr>
          <p:cNvPr id="133" name="Shape 133"/>
          <p:cNvSpPr>
            <a:spLocks noGrp="1"/>
          </p:cNvSpPr>
          <p:nvPr>
            <p:ph type="body" idx="1"/>
          </p:nvPr>
        </p:nvSpPr>
        <p:spPr>
          <a:xfrm>
            <a:off x="2915834" y="1823750"/>
            <a:ext cx="6360332" cy="1207458"/>
          </a:xfrm>
          <a:prstGeom prst="rect">
            <a:avLst/>
          </a:prstGeom>
        </p:spPr>
        <p:txBody>
          <a:bodyPr>
            <a:normAutofit/>
          </a:bodyPr>
          <a:lstStyle/>
          <a:p>
            <a:pPr marL="0" indent="0" defTabSz="457200">
              <a:lnSpc>
                <a:spcPct val="100000"/>
              </a:lnSpc>
              <a:spcBef>
                <a:spcPts val="0"/>
              </a:spcBef>
              <a:buSzTx/>
              <a:buFontTx/>
              <a:buNone/>
              <a:defRPr sz="1800">
                <a:latin typeface="Arial"/>
                <a:ea typeface="Arial"/>
                <a:cs typeface="Arial"/>
                <a:sym typeface="Arial"/>
              </a:defRPr>
            </a:pPr>
            <a:r>
              <a:rPr lang="en-GB" sz="2200" dirty="0"/>
              <a:t>Robo-advisors are software solutions based on complex algorithms to provide financial advice &amp; investment management without human input.</a:t>
            </a:r>
          </a:p>
        </p:txBody>
      </p:sp>
      <p:pic>
        <p:nvPicPr>
          <p:cNvPr id="1028" name="Picture 4" descr="http://blog.thomasbrand.xyz/wp-content/uploads/2017/09/wealthmanagementmodels.png">
            <a:extLst>
              <a:ext uri="{FF2B5EF4-FFF2-40B4-BE49-F238E27FC236}">
                <a16:creationId xmlns:a16="http://schemas.microsoft.com/office/drawing/2014/main" id="{AF655EC5-B076-43BB-9FDD-0E325A68A363}"/>
              </a:ext>
            </a:extLst>
          </p:cNvPr>
          <p:cNvPicPr>
            <a:picLocks noChangeAspect="1" noChangeArrowheads="1"/>
          </p:cNvPicPr>
          <p:nvPr/>
        </p:nvPicPr>
        <p:blipFill rotWithShape="1">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t="14967" b="42559"/>
          <a:stretch/>
        </p:blipFill>
        <p:spPr bwMode="auto">
          <a:xfrm>
            <a:off x="2782710" y="3931495"/>
            <a:ext cx="7052213" cy="1341969"/>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132">
            <a:extLst>
              <a:ext uri="{FF2B5EF4-FFF2-40B4-BE49-F238E27FC236}">
                <a16:creationId xmlns:a16="http://schemas.microsoft.com/office/drawing/2014/main" id="{7C79EA31-1E4E-4894-8821-F3728224E934}"/>
              </a:ext>
            </a:extLst>
          </p:cNvPr>
          <p:cNvSpPr txBox="1">
            <a:spLocks/>
          </p:cNvSpPr>
          <p:nvPr/>
        </p:nvSpPr>
        <p:spPr>
          <a:xfrm>
            <a:off x="827494" y="1749929"/>
            <a:ext cx="2816772"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a:lstStyle>
          <a:p>
            <a:r>
              <a:rPr lang="en-GB" sz="10000" dirty="0"/>
              <a:t>»</a:t>
            </a:r>
          </a:p>
        </p:txBody>
      </p:sp>
      <p:cxnSp>
        <p:nvCxnSpPr>
          <p:cNvPr id="5" name="Straight Connector 4">
            <a:extLst>
              <a:ext uri="{FF2B5EF4-FFF2-40B4-BE49-F238E27FC236}">
                <a16:creationId xmlns:a16="http://schemas.microsoft.com/office/drawing/2014/main" id="{B1B34F12-5C1D-4C9D-9EE2-6ABA5906B46C}"/>
              </a:ext>
            </a:extLst>
          </p:cNvPr>
          <p:cNvCxnSpPr/>
          <p:nvPr/>
        </p:nvCxnSpPr>
        <p:spPr>
          <a:xfrm>
            <a:off x="4259580" y="3139440"/>
            <a:ext cx="367284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8064C61-0282-4895-A2DB-2FA2827D9263}"/>
              </a:ext>
            </a:extLst>
          </p:cNvPr>
          <p:cNvSpPr/>
          <p:nvPr/>
        </p:nvSpPr>
        <p:spPr>
          <a:xfrm>
            <a:off x="9870526" y="4084320"/>
            <a:ext cx="355514" cy="579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noFill/>
            </a:endParaRPr>
          </a:p>
        </p:txBody>
      </p:sp>
      <p:sp>
        <p:nvSpPr>
          <p:cNvPr id="27" name="Oval 26">
            <a:extLst>
              <a:ext uri="{FF2B5EF4-FFF2-40B4-BE49-F238E27FC236}">
                <a16:creationId xmlns:a16="http://schemas.microsoft.com/office/drawing/2014/main" id="{791DED84-7EC5-4E6B-A4D7-2D2B500CB004}"/>
              </a:ext>
            </a:extLst>
          </p:cNvPr>
          <p:cNvSpPr/>
          <p:nvPr/>
        </p:nvSpPr>
        <p:spPr>
          <a:xfrm>
            <a:off x="2484227" y="3574174"/>
            <a:ext cx="537827" cy="537827"/>
          </a:xfrm>
          <a:prstGeom prst="ellipse">
            <a:avLst/>
          </a:prstGeom>
          <a:solidFill>
            <a:srgbClr val="FFAE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Roboto"/>
                <a:ea typeface="+mn-ea"/>
                <a:cs typeface="+mn-cs"/>
              </a:rPr>
              <a:t>01</a:t>
            </a:r>
          </a:p>
        </p:txBody>
      </p:sp>
      <p:sp>
        <p:nvSpPr>
          <p:cNvPr id="29" name="Oval 28">
            <a:extLst>
              <a:ext uri="{FF2B5EF4-FFF2-40B4-BE49-F238E27FC236}">
                <a16:creationId xmlns:a16="http://schemas.microsoft.com/office/drawing/2014/main" id="{3DCAAED2-90E9-4F3E-B813-94DFBBD94A6C}"/>
              </a:ext>
            </a:extLst>
          </p:cNvPr>
          <p:cNvSpPr/>
          <p:nvPr/>
        </p:nvSpPr>
        <p:spPr>
          <a:xfrm>
            <a:off x="4819033" y="3574174"/>
            <a:ext cx="537827" cy="537827"/>
          </a:xfrm>
          <a:prstGeom prst="ellipse">
            <a:avLst/>
          </a:prstGeom>
          <a:solidFill>
            <a:srgbClr val="FFD9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Roboto"/>
              </a:rPr>
              <a:t>02</a:t>
            </a:r>
          </a:p>
        </p:txBody>
      </p:sp>
      <p:sp>
        <p:nvSpPr>
          <p:cNvPr id="31" name="Oval 30">
            <a:extLst>
              <a:ext uri="{FF2B5EF4-FFF2-40B4-BE49-F238E27FC236}">
                <a16:creationId xmlns:a16="http://schemas.microsoft.com/office/drawing/2014/main" id="{72DE679F-F23B-491D-9C2C-DC11B405083A}"/>
              </a:ext>
            </a:extLst>
          </p:cNvPr>
          <p:cNvSpPr/>
          <p:nvPr/>
        </p:nvSpPr>
        <p:spPr>
          <a:xfrm>
            <a:off x="7387938" y="3569588"/>
            <a:ext cx="537827" cy="537827"/>
          </a:xfrm>
          <a:prstGeom prst="ellipse">
            <a:avLst/>
          </a:prstGeom>
          <a:solidFill>
            <a:srgbClr val="FFB5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white"/>
                </a:solidFill>
                <a:effectLst/>
                <a:uLnTx/>
                <a:uFillTx/>
                <a:latin typeface="Roboto"/>
                <a:ea typeface="+mn-ea"/>
                <a:cs typeface="+mn-cs"/>
              </a:rPr>
              <a:t>03</a:t>
            </a:r>
          </a:p>
        </p:txBody>
      </p:sp>
      <p:sp>
        <p:nvSpPr>
          <p:cNvPr id="32" name="Shape 132">
            <a:extLst>
              <a:ext uri="{FF2B5EF4-FFF2-40B4-BE49-F238E27FC236}">
                <a16:creationId xmlns:a16="http://schemas.microsoft.com/office/drawing/2014/main" id="{E822EE3E-9C16-4F9A-8094-CFECBA030763}"/>
              </a:ext>
            </a:extLst>
          </p:cNvPr>
          <p:cNvSpPr txBox="1">
            <a:spLocks/>
          </p:cNvSpPr>
          <p:nvPr/>
        </p:nvSpPr>
        <p:spPr>
          <a:xfrm rot="10800000">
            <a:off x="8244840" y="1624902"/>
            <a:ext cx="2816772"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a:lstStyle>
          <a:p>
            <a:r>
              <a:rPr lang="en-GB" sz="10000" dirty="0"/>
              <a:t>»</a:t>
            </a:r>
          </a:p>
        </p:txBody>
      </p:sp>
    </p:spTree>
    <p:extLst>
      <p:ext uri="{BB962C8B-B14F-4D97-AF65-F5344CB8AC3E}">
        <p14:creationId xmlns:p14="http://schemas.microsoft.com/office/powerpoint/2010/main" val="2403514962"/>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xfrm>
            <a:off x="838200" y="604800"/>
            <a:ext cx="10515600" cy="1325563"/>
          </a:xfrm>
          <a:prstGeom prst="rect">
            <a:avLst/>
          </a:prstGeom>
        </p:spPr>
        <p:txBody>
          <a:bodyPr/>
          <a:lstStyle/>
          <a:p>
            <a:r>
              <a:rPr lang="en-GB" dirty="0"/>
              <a:t>How they work</a:t>
            </a:r>
          </a:p>
        </p:txBody>
      </p:sp>
      <p:grpSp>
        <p:nvGrpSpPr>
          <p:cNvPr id="270" name="Group 269">
            <a:extLst>
              <a:ext uri="{FF2B5EF4-FFF2-40B4-BE49-F238E27FC236}">
                <a16:creationId xmlns:a16="http://schemas.microsoft.com/office/drawing/2014/main" id="{701E8CF2-FC8D-4504-9A70-F704D631CCC7}"/>
              </a:ext>
            </a:extLst>
          </p:cNvPr>
          <p:cNvGrpSpPr/>
          <p:nvPr/>
        </p:nvGrpSpPr>
        <p:grpSpPr>
          <a:xfrm flipH="1">
            <a:off x="642092" y="1522734"/>
            <a:ext cx="4174435" cy="4782169"/>
            <a:chOff x="1328187" y="2085582"/>
            <a:chExt cx="4165922" cy="4772417"/>
          </a:xfrm>
        </p:grpSpPr>
        <p:sp>
          <p:nvSpPr>
            <p:cNvPr id="271" name="Freeform 5">
              <a:extLst>
                <a:ext uri="{FF2B5EF4-FFF2-40B4-BE49-F238E27FC236}">
                  <a16:creationId xmlns:a16="http://schemas.microsoft.com/office/drawing/2014/main" id="{F3BFFBCF-DB2A-4D2D-B562-5A0C40D3698A}"/>
                </a:ext>
              </a:extLst>
            </p:cNvPr>
            <p:cNvSpPr>
              <a:spLocks/>
            </p:cNvSpPr>
            <p:nvPr/>
          </p:nvSpPr>
          <p:spPr bwMode="auto">
            <a:xfrm>
              <a:off x="2301450" y="3671969"/>
              <a:ext cx="2401675" cy="3170564"/>
            </a:xfrm>
            <a:custGeom>
              <a:avLst/>
              <a:gdLst>
                <a:gd name="T0" fmla="*/ 1536 w 1547"/>
                <a:gd name="T1" fmla="*/ 2045 h 2045"/>
                <a:gd name="T2" fmla="*/ 1322 w 1547"/>
                <a:gd name="T3" fmla="*/ 1733 h 2045"/>
                <a:gd name="T4" fmla="*/ 1174 w 1547"/>
                <a:gd name="T5" fmla="*/ 1340 h 2045"/>
                <a:gd name="T6" fmla="*/ 1242 w 1547"/>
                <a:gd name="T7" fmla="*/ 1000 h 2045"/>
                <a:gd name="T8" fmla="*/ 1415 w 1547"/>
                <a:gd name="T9" fmla="*/ 657 h 2045"/>
                <a:gd name="T10" fmla="*/ 1250 w 1547"/>
                <a:gd name="T11" fmla="*/ 219 h 2045"/>
                <a:gd name="T12" fmla="*/ 689 w 1547"/>
                <a:gd name="T13" fmla="*/ 1 h 2045"/>
                <a:gd name="T14" fmla="*/ 212 w 1547"/>
                <a:gd name="T15" fmla="*/ 191 h 2045"/>
                <a:gd name="T16" fmla="*/ 72 w 1547"/>
                <a:gd name="T17" fmla="*/ 612 h 2045"/>
                <a:gd name="T18" fmla="*/ 94 w 1547"/>
                <a:gd name="T19" fmla="*/ 790 h 2045"/>
                <a:gd name="T20" fmla="*/ 3 w 1547"/>
                <a:gd name="T21" fmla="*/ 983 h 2045"/>
                <a:gd name="T22" fmla="*/ 80 w 1547"/>
                <a:gd name="T23" fmla="*/ 1035 h 2045"/>
                <a:gd name="T24" fmla="*/ 93 w 1547"/>
                <a:gd name="T25" fmla="*/ 1080 h 2045"/>
                <a:gd name="T26" fmla="*/ 93 w 1547"/>
                <a:gd name="T27" fmla="*/ 1143 h 2045"/>
                <a:gd name="T28" fmla="*/ 129 w 1547"/>
                <a:gd name="T29" fmla="*/ 1173 h 2045"/>
                <a:gd name="T30" fmla="*/ 126 w 1547"/>
                <a:gd name="T31" fmla="*/ 1191 h 2045"/>
                <a:gd name="T32" fmla="*/ 139 w 1547"/>
                <a:gd name="T33" fmla="*/ 1255 h 2045"/>
                <a:gd name="T34" fmla="*/ 157 w 1547"/>
                <a:gd name="T35" fmla="*/ 1331 h 2045"/>
                <a:gd name="T36" fmla="*/ 174 w 1547"/>
                <a:gd name="T37" fmla="*/ 1428 h 2045"/>
                <a:gd name="T38" fmla="*/ 350 w 1547"/>
                <a:gd name="T39" fmla="*/ 1452 h 2045"/>
                <a:gd name="T40" fmla="*/ 544 w 1547"/>
                <a:gd name="T41" fmla="*/ 1490 h 2045"/>
                <a:gd name="T42" fmla="*/ 570 w 1547"/>
                <a:gd name="T43" fmla="*/ 1767 h 2045"/>
                <a:gd name="T44" fmla="*/ 441 w 1547"/>
                <a:gd name="T45" fmla="*/ 2045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7" h="2045">
                  <a:moveTo>
                    <a:pt x="1536" y="2045"/>
                  </a:moveTo>
                  <a:cubicBezTo>
                    <a:pt x="1547" y="1986"/>
                    <a:pt x="1415" y="1858"/>
                    <a:pt x="1322" y="1733"/>
                  </a:cubicBezTo>
                  <a:cubicBezTo>
                    <a:pt x="1230" y="1609"/>
                    <a:pt x="1174" y="1340"/>
                    <a:pt x="1174" y="1340"/>
                  </a:cubicBezTo>
                  <a:cubicBezTo>
                    <a:pt x="1174" y="1340"/>
                    <a:pt x="1109" y="1192"/>
                    <a:pt x="1242" y="1000"/>
                  </a:cubicBezTo>
                  <a:cubicBezTo>
                    <a:pt x="1242" y="1000"/>
                    <a:pt x="1410" y="779"/>
                    <a:pt x="1415" y="657"/>
                  </a:cubicBezTo>
                  <a:cubicBezTo>
                    <a:pt x="1415" y="657"/>
                    <a:pt x="1459" y="453"/>
                    <a:pt x="1250" y="219"/>
                  </a:cubicBezTo>
                  <a:cubicBezTo>
                    <a:pt x="1150" y="107"/>
                    <a:pt x="1017" y="3"/>
                    <a:pt x="689" y="1"/>
                  </a:cubicBezTo>
                  <a:cubicBezTo>
                    <a:pt x="560" y="0"/>
                    <a:pt x="365" y="30"/>
                    <a:pt x="212" y="191"/>
                  </a:cubicBezTo>
                  <a:cubicBezTo>
                    <a:pt x="120" y="288"/>
                    <a:pt x="52" y="411"/>
                    <a:pt x="72" y="612"/>
                  </a:cubicBezTo>
                  <a:cubicBezTo>
                    <a:pt x="76" y="656"/>
                    <a:pt x="138" y="706"/>
                    <a:pt x="94" y="790"/>
                  </a:cubicBezTo>
                  <a:cubicBezTo>
                    <a:pt x="94" y="790"/>
                    <a:pt x="0" y="955"/>
                    <a:pt x="3" y="983"/>
                  </a:cubicBezTo>
                  <a:cubicBezTo>
                    <a:pt x="3" y="983"/>
                    <a:pt x="2" y="1033"/>
                    <a:pt x="80" y="1035"/>
                  </a:cubicBezTo>
                  <a:cubicBezTo>
                    <a:pt x="80" y="1035"/>
                    <a:pt x="99" y="1038"/>
                    <a:pt x="93" y="1080"/>
                  </a:cubicBezTo>
                  <a:cubicBezTo>
                    <a:pt x="93" y="1143"/>
                    <a:pt x="93" y="1143"/>
                    <a:pt x="93" y="1143"/>
                  </a:cubicBezTo>
                  <a:cubicBezTo>
                    <a:pt x="93" y="1143"/>
                    <a:pt x="95" y="1161"/>
                    <a:pt x="129" y="1173"/>
                  </a:cubicBezTo>
                  <a:cubicBezTo>
                    <a:pt x="129" y="1173"/>
                    <a:pt x="136" y="1179"/>
                    <a:pt x="126" y="1191"/>
                  </a:cubicBezTo>
                  <a:cubicBezTo>
                    <a:pt x="126" y="1191"/>
                    <a:pt x="108" y="1211"/>
                    <a:pt x="139" y="1255"/>
                  </a:cubicBezTo>
                  <a:cubicBezTo>
                    <a:pt x="150" y="1270"/>
                    <a:pt x="169" y="1290"/>
                    <a:pt x="157" y="1331"/>
                  </a:cubicBezTo>
                  <a:cubicBezTo>
                    <a:pt x="157" y="1331"/>
                    <a:pt x="143" y="1409"/>
                    <a:pt x="174" y="1428"/>
                  </a:cubicBezTo>
                  <a:cubicBezTo>
                    <a:pt x="174" y="1428"/>
                    <a:pt x="209" y="1469"/>
                    <a:pt x="350" y="1452"/>
                  </a:cubicBezTo>
                  <a:cubicBezTo>
                    <a:pt x="399" y="1446"/>
                    <a:pt x="490" y="1422"/>
                    <a:pt x="544" y="1490"/>
                  </a:cubicBezTo>
                  <a:cubicBezTo>
                    <a:pt x="544" y="1490"/>
                    <a:pt x="598" y="1666"/>
                    <a:pt x="570" y="1767"/>
                  </a:cubicBezTo>
                  <a:cubicBezTo>
                    <a:pt x="441" y="2045"/>
                    <a:pt x="441" y="2045"/>
                    <a:pt x="441" y="2045"/>
                  </a:cubicBezTo>
                </a:path>
              </a:pathLst>
            </a:custGeom>
            <a:solidFill>
              <a:srgbClr val="F5F5F5">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72" name="Freeform 6">
              <a:extLst>
                <a:ext uri="{FF2B5EF4-FFF2-40B4-BE49-F238E27FC236}">
                  <a16:creationId xmlns:a16="http://schemas.microsoft.com/office/drawing/2014/main" id="{7DABF36C-55E7-4DA4-A446-E523BF41F7EB}"/>
                </a:ext>
              </a:extLst>
            </p:cNvPr>
            <p:cNvSpPr>
              <a:spLocks noEditPoints="1"/>
            </p:cNvSpPr>
            <p:nvPr/>
          </p:nvSpPr>
          <p:spPr bwMode="auto">
            <a:xfrm>
              <a:off x="2653858" y="2085582"/>
              <a:ext cx="988730" cy="988730"/>
            </a:xfrm>
            <a:custGeom>
              <a:avLst/>
              <a:gdLst>
                <a:gd name="T0" fmla="*/ 594 w 637"/>
                <a:gd name="T1" fmla="*/ 285 h 638"/>
                <a:gd name="T2" fmla="*/ 583 w 637"/>
                <a:gd name="T3" fmla="*/ 238 h 638"/>
                <a:gd name="T4" fmla="*/ 565 w 637"/>
                <a:gd name="T5" fmla="*/ 193 h 638"/>
                <a:gd name="T6" fmla="*/ 540 w 637"/>
                <a:gd name="T7" fmla="*/ 152 h 638"/>
                <a:gd name="T8" fmla="*/ 507 w 637"/>
                <a:gd name="T9" fmla="*/ 116 h 638"/>
                <a:gd name="T10" fmla="*/ 469 w 637"/>
                <a:gd name="T11" fmla="*/ 86 h 638"/>
                <a:gd name="T12" fmla="*/ 427 w 637"/>
                <a:gd name="T13" fmla="*/ 64 h 638"/>
                <a:gd name="T14" fmla="*/ 381 w 637"/>
                <a:gd name="T15" fmla="*/ 49 h 638"/>
                <a:gd name="T16" fmla="*/ 333 w 637"/>
                <a:gd name="T17" fmla="*/ 42 h 638"/>
                <a:gd name="T18" fmla="*/ 285 w 637"/>
                <a:gd name="T19" fmla="*/ 44 h 638"/>
                <a:gd name="T20" fmla="*/ 237 w 637"/>
                <a:gd name="T21" fmla="*/ 54 h 638"/>
                <a:gd name="T22" fmla="*/ 193 w 637"/>
                <a:gd name="T23" fmla="*/ 72 h 638"/>
                <a:gd name="T24" fmla="*/ 152 w 637"/>
                <a:gd name="T25" fmla="*/ 98 h 638"/>
                <a:gd name="T26" fmla="*/ 116 w 637"/>
                <a:gd name="T27" fmla="*/ 130 h 638"/>
                <a:gd name="T28" fmla="*/ 86 w 637"/>
                <a:gd name="T29" fmla="*/ 168 h 638"/>
                <a:gd name="T30" fmla="*/ 64 w 637"/>
                <a:gd name="T31" fmla="*/ 211 h 638"/>
                <a:gd name="T32" fmla="*/ 49 w 637"/>
                <a:gd name="T33" fmla="*/ 257 h 638"/>
                <a:gd name="T34" fmla="*/ 42 w 637"/>
                <a:gd name="T35" fmla="*/ 305 h 638"/>
                <a:gd name="T36" fmla="*/ 44 w 637"/>
                <a:gd name="T37" fmla="*/ 353 h 638"/>
                <a:gd name="T38" fmla="*/ 54 w 637"/>
                <a:gd name="T39" fmla="*/ 401 h 638"/>
                <a:gd name="T40" fmla="*/ 72 w 637"/>
                <a:gd name="T41" fmla="*/ 446 h 638"/>
                <a:gd name="T42" fmla="*/ 98 w 637"/>
                <a:gd name="T43" fmla="*/ 486 h 638"/>
                <a:gd name="T44" fmla="*/ 130 w 637"/>
                <a:gd name="T45" fmla="*/ 522 h 638"/>
                <a:gd name="T46" fmla="*/ 168 w 637"/>
                <a:gd name="T47" fmla="*/ 552 h 638"/>
                <a:gd name="T48" fmla="*/ 211 w 637"/>
                <a:gd name="T49" fmla="*/ 575 h 638"/>
                <a:gd name="T50" fmla="*/ 257 w 637"/>
                <a:gd name="T51" fmla="*/ 590 h 638"/>
                <a:gd name="T52" fmla="*/ 305 w 637"/>
                <a:gd name="T53" fmla="*/ 596 h 638"/>
                <a:gd name="T54" fmla="*/ 353 w 637"/>
                <a:gd name="T55" fmla="*/ 594 h 638"/>
                <a:gd name="T56" fmla="*/ 400 w 637"/>
                <a:gd name="T57" fmla="*/ 584 h 638"/>
                <a:gd name="T58" fmla="*/ 445 w 637"/>
                <a:gd name="T59" fmla="*/ 566 h 638"/>
                <a:gd name="T60" fmla="*/ 486 w 637"/>
                <a:gd name="T61" fmla="*/ 540 h 638"/>
                <a:gd name="T62" fmla="*/ 522 w 637"/>
                <a:gd name="T63" fmla="*/ 508 h 638"/>
                <a:gd name="T64" fmla="*/ 551 w 637"/>
                <a:gd name="T65" fmla="*/ 470 h 638"/>
                <a:gd name="T66" fmla="*/ 574 w 637"/>
                <a:gd name="T67" fmla="*/ 427 h 638"/>
                <a:gd name="T68" fmla="*/ 589 w 637"/>
                <a:gd name="T69" fmla="*/ 381 h 638"/>
                <a:gd name="T70" fmla="*/ 595 w 637"/>
                <a:gd name="T71" fmla="*/ 333 h 638"/>
                <a:gd name="T72" fmla="*/ 524 w 637"/>
                <a:gd name="T73" fmla="*/ 313 h 638"/>
                <a:gd name="T74" fmla="*/ 483 w 637"/>
                <a:gd name="T75" fmla="*/ 146 h 638"/>
                <a:gd name="T76" fmla="*/ 494 w 637"/>
                <a:gd name="T77" fmla="*/ 211 h 638"/>
                <a:gd name="T78" fmla="*/ 405 w 637"/>
                <a:gd name="T79" fmla="*/ 82 h 638"/>
                <a:gd name="T80" fmla="*/ 325 w 637"/>
                <a:gd name="T81" fmla="*/ 113 h 638"/>
                <a:gd name="T82" fmla="*/ 312 w 637"/>
                <a:gd name="T83" fmla="*/ 113 h 638"/>
                <a:gd name="T84" fmla="*/ 242 w 637"/>
                <a:gd name="T85" fmla="*/ 109 h 638"/>
                <a:gd name="T86" fmla="*/ 210 w 637"/>
                <a:gd name="T87" fmla="*/ 144 h 638"/>
                <a:gd name="T88" fmla="*/ 227 w 637"/>
                <a:gd name="T89" fmla="*/ 274 h 638"/>
                <a:gd name="T90" fmla="*/ 106 w 637"/>
                <a:gd name="T91" fmla="*/ 213 h 638"/>
                <a:gd name="T92" fmla="*/ 87 w 637"/>
                <a:gd name="T93" fmla="*/ 375 h 638"/>
                <a:gd name="T94" fmla="*/ 106 w 637"/>
                <a:gd name="T95" fmla="*/ 426 h 638"/>
                <a:gd name="T96" fmla="*/ 113 w 637"/>
                <a:gd name="T97" fmla="*/ 326 h 638"/>
                <a:gd name="T98" fmla="*/ 234 w 637"/>
                <a:gd name="T99" fmla="*/ 376 h 638"/>
                <a:gd name="T100" fmla="*/ 242 w 637"/>
                <a:gd name="T101" fmla="*/ 529 h 638"/>
                <a:gd name="T102" fmla="*/ 319 w 637"/>
                <a:gd name="T103" fmla="*/ 572 h 638"/>
                <a:gd name="T104" fmla="*/ 364 w 637"/>
                <a:gd name="T105" fmla="*/ 411 h 638"/>
                <a:gd name="T106" fmla="*/ 405 w 637"/>
                <a:gd name="T107" fmla="*/ 556 h 638"/>
                <a:gd name="T108" fmla="*/ 460 w 637"/>
                <a:gd name="T109" fmla="*/ 511 h 638"/>
                <a:gd name="T110" fmla="*/ 524 w 637"/>
                <a:gd name="T111" fmla="*/ 326 h 638"/>
                <a:gd name="T112" fmla="*/ 567 w 637"/>
                <a:gd name="T113" fmla="*/ 363 h 638"/>
                <a:gd name="T114" fmla="*/ 550 w 637"/>
                <a:gd name="T115" fmla="*/ 26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7" h="638">
                  <a:moveTo>
                    <a:pt x="628" y="330"/>
                  </a:moveTo>
                  <a:cubicBezTo>
                    <a:pt x="630" y="330"/>
                    <a:pt x="633" y="328"/>
                    <a:pt x="634" y="326"/>
                  </a:cubicBezTo>
                  <a:cubicBezTo>
                    <a:pt x="636" y="325"/>
                    <a:pt x="637" y="322"/>
                    <a:pt x="637" y="319"/>
                  </a:cubicBezTo>
                  <a:cubicBezTo>
                    <a:pt x="637" y="316"/>
                    <a:pt x="636" y="314"/>
                    <a:pt x="634" y="312"/>
                  </a:cubicBezTo>
                  <a:cubicBezTo>
                    <a:pt x="633" y="310"/>
                    <a:pt x="630" y="308"/>
                    <a:pt x="628" y="308"/>
                  </a:cubicBezTo>
                  <a:cubicBezTo>
                    <a:pt x="624" y="308"/>
                    <a:pt x="609" y="306"/>
                    <a:pt x="595" y="305"/>
                  </a:cubicBezTo>
                  <a:cubicBezTo>
                    <a:pt x="595" y="298"/>
                    <a:pt x="594" y="292"/>
                    <a:pt x="594" y="285"/>
                  </a:cubicBezTo>
                  <a:cubicBezTo>
                    <a:pt x="607" y="281"/>
                    <a:pt x="622" y="277"/>
                    <a:pt x="625" y="276"/>
                  </a:cubicBezTo>
                  <a:cubicBezTo>
                    <a:pt x="628" y="276"/>
                    <a:pt x="630" y="274"/>
                    <a:pt x="631" y="271"/>
                  </a:cubicBezTo>
                  <a:cubicBezTo>
                    <a:pt x="632" y="269"/>
                    <a:pt x="633" y="267"/>
                    <a:pt x="632" y="264"/>
                  </a:cubicBezTo>
                  <a:cubicBezTo>
                    <a:pt x="632" y="261"/>
                    <a:pt x="630" y="259"/>
                    <a:pt x="628" y="257"/>
                  </a:cubicBezTo>
                  <a:cubicBezTo>
                    <a:pt x="626" y="255"/>
                    <a:pt x="624" y="254"/>
                    <a:pt x="621" y="255"/>
                  </a:cubicBezTo>
                  <a:cubicBezTo>
                    <a:pt x="618" y="255"/>
                    <a:pt x="603" y="256"/>
                    <a:pt x="589" y="257"/>
                  </a:cubicBezTo>
                  <a:cubicBezTo>
                    <a:pt x="587" y="251"/>
                    <a:pt x="585" y="244"/>
                    <a:pt x="583" y="238"/>
                  </a:cubicBezTo>
                  <a:cubicBezTo>
                    <a:pt x="596" y="232"/>
                    <a:pt x="610" y="225"/>
                    <a:pt x="613" y="224"/>
                  </a:cubicBezTo>
                  <a:cubicBezTo>
                    <a:pt x="615" y="223"/>
                    <a:pt x="617" y="220"/>
                    <a:pt x="618" y="218"/>
                  </a:cubicBezTo>
                  <a:cubicBezTo>
                    <a:pt x="619" y="215"/>
                    <a:pt x="619" y="213"/>
                    <a:pt x="618" y="210"/>
                  </a:cubicBezTo>
                  <a:cubicBezTo>
                    <a:pt x="617" y="207"/>
                    <a:pt x="615" y="205"/>
                    <a:pt x="613" y="204"/>
                  </a:cubicBezTo>
                  <a:cubicBezTo>
                    <a:pt x="611" y="203"/>
                    <a:pt x="608" y="202"/>
                    <a:pt x="605" y="203"/>
                  </a:cubicBezTo>
                  <a:cubicBezTo>
                    <a:pt x="602" y="204"/>
                    <a:pt x="587" y="208"/>
                    <a:pt x="574" y="211"/>
                  </a:cubicBezTo>
                  <a:cubicBezTo>
                    <a:pt x="571" y="205"/>
                    <a:pt x="568" y="199"/>
                    <a:pt x="565" y="193"/>
                  </a:cubicBezTo>
                  <a:cubicBezTo>
                    <a:pt x="577" y="185"/>
                    <a:pt x="589" y="176"/>
                    <a:pt x="592" y="174"/>
                  </a:cubicBezTo>
                  <a:cubicBezTo>
                    <a:pt x="594" y="172"/>
                    <a:pt x="595" y="170"/>
                    <a:pt x="596" y="167"/>
                  </a:cubicBezTo>
                  <a:cubicBezTo>
                    <a:pt x="596" y="165"/>
                    <a:pt x="596" y="162"/>
                    <a:pt x="594" y="160"/>
                  </a:cubicBezTo>
                  <a:cubicBezTo>
                    <a:pt x="593" y="157"/>
                    <a:pt x="591" y="156"/>
                    <a:pt x="588" y="155"/>
                  </a:cubicBezTo>
                  <a:cubicBezTo>
                    <a:pt x="586" y="154"/>
                    <a:pt x="583" y="154"/>
                    <a:pt x="581" y="155"/>
                  </a:cubicBezTo>
                  <a:cubicBezTo>
                    <a:pt x="578" y="156"/>
                    <a:pt x="564" y="163"/>
                    <a:pt x="551" y="168"/>
                  </a:cubicBezTo>
                  <a:cubicBezTo>
                    <a:pt x="548" y="163"/>
                    <a:pt x="544" y="157"/>
                    <a:pt x="540" y="152"/>
                  </a:cubicBezTo>
                  <a:cubicBezTo>
                    <a:pt x="549" y="142"/>
                    <a:pt x="560" y="131"/>
                    <a:pt x="562" y="129"/>
                  </a:cubicBezTo>
                  <a:cubicBezTo>
                    <a:pt x="564" y="127"/>
                    <a:pt x="565" y="124"/>
                    <a:pt x="565" y="121"/>
                  </a:cubicBezTo>
                  <a:cubicBezTo>
                    <a:pt x="565" y="119"/>
                    <a:pt x="564" y="116"/>
                    <a:pt x="563" y="114"/>
                  </a:cubicBezTo>
                  <a:cubicBezTo>
                    <a:pt x="561" y="112"/>
                    <a:pt x="558" y="111"/>
                    <a:pt x="556" y="110"/>
                  </a:cubicBezTo>
                  <a:cubicBezTo>
                    <a:pt x="553" y="110"/>
                    <a:pt x="551" y="110"/>
                    <a:pt x="548" y="112"/>
                  </a:cubicBezTo>
                  <a:cubicBezTo>
                    <a:pt x="546" y="114"/>
                    <a:pt x="533" y="122"/>
                    <a:pt x="522" y="130"/>
                  </a:cubicBezTo>
                  <a:cubicBezTo>
                    <a:pt x="517" y="125"/>
                    <a:pt x="512" y="121"/>
                    <a:pt x="507" y="116"/>
                  </a:cubicBezTo>
                  <a:cubicBezTo>
                    <a:pt x="515" y="105"/>
                    <a:pt x="524" y="92"/>
                    <a:pt x="526" y="89"/>
                  </a:cubicBezTo>
                  <a:cubicBezTo>
                    <a:pt x="527" y="87"/>
                    <a:pt x="528" y="84"/>
                    <a:pt x="527" y="82"/>
                  </a:cubicBezTo>
                  <a:cubicBezTo>
                    <a:pt x="527" y="79"/>
                    <a:pt x="526" y="77"/>
                    <a:pt x="523" y="75"/>
                  </a:cubicBezTo>
                  <a:cubicBezTo>
                    <a:pt x="521" y="73"/>
                    <a:pt x="519" y="72"/>
                    <a:pt x="516" y="72"/>
                  </a:cubicBezTo>
                  <a:cubicBezTo>
                    <a:pt x="513" y="72"/>
                    <a:pt x="511" y="73"/>
                    <a:pt x="509" y="75"/>
                  </a:cubicBezTo>
                  <a:cubicBezTo>
                    <a:pt x="507" y="77"/>
                    <a:pt x="496" y="88"/>
                    <a:pt x="486" y="98"/>
                  </a:cubicBezTo>
                  <a:cubicBezTo>
                    <a:pt x="480" y="94"/>
                    <a:pt x="475" y="90"/>
                    <a:pt x="469" y="86"/>
                  </a:cubicBezTo>
                  <a:cubicBezTo>
                    <a:pt x="475" y="74"/>
                    <a:pt x="481" y="60"/>
                    <a:pt x="483" y="57"/>
                  </a:cubicBezTo>
                  <a:cubicBezTo>
                    <a:pt x="484" y="54"/>
                    <a:pt x="484" y="51"/>
                    <a:pt x="483" y="49"/>
                  </a:cubicBezTo>
                  <a:cubicBezTo>
                    <a:pt x="482" y="46"/>
                    <a:pt x="480" y="44"/>
                    <a:pt x="478" y="43"/>
                  </a:cubicBezTo>
                  <a:cubicBezTo>
                    <a:pt x="476" y="42"/>
                    <a:pt x="473" y="41"/>
                    <a:pt x="470" y="42"/>
                  </a:cubicBezTo>
                  <a:cubicBezTo>
                    <a:pt x="468" y="42"/>
                    <a:pt x="465" y="43"/>
                    <a:pt x="464" y="46"/>
                  </a:cubicBezTo>
                  <a:cubicBezTo>
                    <a:pt x="462" y="48"/>
                    <a:pt x="453" y="61"/>
                    <a:pt x="445" y="72"/>
                  </a:cubicBezTo>
                  <a:cubicBezTo>
                    <a:pt x="439" y="69"/>
                    <a:pt x="433" y="66"/>
                    <a:pt x="427" y="64"/>
                  </a:cubicBezTo>
                  <a:cubicBezTo>
                    <a:pt x="430" y="50"/>
                    <a:pt x="434" y="35"/>
                    <a:pt x="435" y="32"/>
                  </a:cubicBezTo>
                  <a:cubicBezTo>
                    <a:pt x="435" y="29"/>
                    <a:pt x="435" y="27"/>
                    <a:pt x="434" y="24"/>
                  </a:cubicBezTo>
                  <a:cubicBezTo>
                    <a:pt x="432" y="22"/>
                    <a:pt x="430" y="20"/>
                    <a:pt x="428" y="19"/>
                  </a:cubicBezTo>
                  <a:cubicBezTo>
                    <a:pt x="425" y="18"/>
                    <a:pt x="422" y="19"/>
                    <a:pt x="420" y="19"/>
                  </a:cubicBezTo>
                  <a:cubicBezTo>
                    <a:pt x="417" y="20"/>
                    <a:pt x="415" y="22"/>
                    <a:pt x="414" y="25"/>
                  </a:cubicBezTo>
                  <a:cubicBezTo>
                    <a:pt x="413" y="27"/>
                    <a:pt x="406" y="41"/>
                    <a:pt x="400" y="54"/>
                  </a:cubicBezTo>
                  <a:cubicBezTo>
                    <a:pt x="394" y="52"/>
                    <a:pt x="387" y="50"/>
                    <a:pt x="381" y="49"/>
                  </a:cubicBezTo>
                  <a:cubicBezTo>
                    <a:pt x="382" y="35"/>
                    <a:pt x="383" y="19"/>
                    <a:pt x="383" y="16"/>
                  </a:cubicBezTo>
                  <a:cubicBezTo>
                    <a:pt x="383" y="14"/>
                    <a:pt x="382" y="11"/>
                    <a:pt x="381" y="9"/>
                  </a:cubicBezTo>
                  <a:cubicBezTo>
                    <a:pt x="379" y="7"/>
                    <a:pt x="377" y="6"/>
                    <a:pt x="374" y="5"/>
                  </a:cubicBezTo>
                  <a:cubicBezTo>
                    <a:pt x="371" y="5"/>
                    <a:pt x="369" y="5"/>
                    <a:pt x="366" y="6"/>
                  </a:cubicBezTo>
                  <a:cubicBezTo>
                    <a:pt x="364" y="8"/>
                    <a:pt x="362" y="10"/>
                    <a:pt x="362" y="13"/>
                  </a:cubicBezTo>
                  <a:cubicBezTo>
                    <a:pt x="361" y="16"/>
                    <a:pt x="357" y="30"/>
                    <a:pt x="353" y="44"/>
                  </a:cubicBezTo>
                  <a:cubicBezTo>
                    <a:pt x="346" y="43"/>
                    <a:pt x="340" y="42"/>
                    <a:pt x="333" y="42"/>
                  </a:cubicBezTo>
                  <a:cubicBezTo>
                    <a:pt x="331" y="28"/>
                    <a:pt x="330" y="13"/>
                    <a:pt x="330" y="10"/>
                  </a:cubicBezTo>
                  <a:cubicBezTo>
                    <a:pt x="329" y="7"/>
                    <a:pt x="328" y="5"/>
                    <a:pt x="326" y="3"/>
                  </a:cubicBezTo>
                  <a:cubicBezTo>
                    <a:pt x="324" y="1"/>
                    <a:pt x="322" y="0"/>
                    <a:pt x="319" y="0"/>
                  </a:cubicBezTo>
                  <a:cubicBezTo>
                    <a:pt x="316" y="0"/>
                    <a:pt x="313" y="1"/>
                    <a:pt x="311" y="3"/>
                  </a:cubicBezTo>
                  <a:cubicBezTo>
                    <a:pt x="309" y="5"/>
                    <a:pt x="308" y="7"/>
                    <a:pt x="308" y="10"/>
                  </a:cubicBezTo>
                  <a:cubicBezTo>
                    <a:pt x="307" y="13"/>
                    <a:pt x="306" y="28"/>
                    <a:pt x="305" y="42"/>
                  </a:cubicBezTo>
                  <a:cubicBezTo>
                    <a:pt x="298" y="42"/>
                    <a:pt x="291" y="43"/>
                    <a:pt x="285" y="44"/>
                  </a:cubicBezTo>
                  <a:cubicBezTo>
                    <a:pt x="281" y="30"/>
                    <a:pt x="277" y="16"/>
                    <a:pt x="276" y="13"/>
                  </a:cubicBezTo>
                  <a:cubicBezTo>
                    <a:pt x="275" y="10"/>
                    <a:pt x="273" y="8"/>
                    <a:pt x="271" y="6"/>
                  </a:cubicBezTo>
                  <a:cubicBezTo>
                    <a:pt x="269" y="5"/>
                    <a:pt x="266" y="5"/>
                    <a:pt x="263" y="5"/>
                  </a:cubicBezTo>
                  <a:cubicBezTo>
                    <a:pt x="261" y="6"/>
                    <a:pt x="258" y="7"/>
                    <a:pt x="257" y="9"/>
                  </a:cubicBezTo>
                  <a:cubicBezTo>
                    <a:pt x="255" y="11"/>
                    <a:pt x="254" y="14"/>
                    <a:pt x="254" y="16"/>
                  </a:cubicBezTo>
                  <a:cubicBezTo>
                    <a:pt x="255" y="19"/>
                    <a:pt x="256" y="35"/>
                    <a:pt x="257" y="49"/>
                  </a:cubicBezTo>
                  <a:cubicBezTo>
                    <a:pt x="250" y="50"/>
                    <a:pt x="244" y="52"/>
                    <a:pt x="237" y="54"/>
                  </a:cubicBezTo>
                  <a:cubicBezTo>
                    <a:pt x="231" y="41"/>
                    <a:pt x="225" y="27"/>
                    <a:pt x="223" y="25"/>
                  </a:cubicBezTo>
                  <a:cubicBezTo>
                    <a:pt x="222" y="22"/>
                    <a:pt x="220" y="20"/>
                    <a:pt x="218" y="19"/>
                  </a:cubicBezTo>
                  <a:cubicBezTo>
                    <a:pt x="215" y="19"/>
                    <a:pt x="212" y="18"/>
                    <a:pt x="210" y="19"/>
                  </a:cubicBezTo>
                  <a:cubicBezTo>
                    <a:pt x="207" y="20"/>
                    <a:pt x="205" y="22"/>
                    <a:pt x="204" y="24"/>
                  </a:cubicBezTo>
                  <a:cubicBezTo>
                    <a:pt x="203" y="27"/>
                    <a:pt x="202" y="29"/>
                    <a:pt x="203" y="32"/>
                  </a:cubicBezTo>
                  <a:cubicBezTo>
                    <a:pt x="204" y="35"/>
                    <a:pt x="207" y="50"/>
                    <a:pt x="211" y="64"/>
                  </a:cubicBezTo>
                  <a:cubicBezTo>
                    <a:pt x="205" y="66"/>
                    <a:pt x="199" y="69"/>
                    <a:pt x="193" y="72"/>
                  </a:cubicBezTo>
                  <a:cubicBezTo>
                    <a:pt x="185" y="61"/>
                    <a:pt x="176" y="48"/>
                    <a:pt x="174" y="46"/>
                  </a:cubicBezTo>
                  <a:cubicBezTo>
                    <a:pt x="172" y="43"/>
                    <a:pt x="170" y="42"/>
                    <a:pt x="167" y="42"/>
                  </a:cubicBezTo>
                  <a:cubicBezTo>
                    <a:pt x="165" y="41"/>
                    <a:pt x="162" y="42"/>
                    <a:pt x="160" y="43"/>
                  </a:cubicBezTo>
                  <a:cubicBezTo>
                    <a:pt x="157" y="44"/>
                    <a:pt x="155" y="46"/>
                    <a:pt x="155" y="49"/>
                  </a:cubicBezTo>
                  <a:cubicBezTo>
                    <a:pt x="154" y="51"/>
                    <a:pt x="154" y="54"/>
                    <a:pt x="155" y="57"/>
                  </a:cubicBezTo>
                  <a:cubicBezTo>
                    <a:pt x="156" y="60"/>
                    <a:pt x="162" y="74"/>
                    <a:pt x="168" y="86"/>
                  </a:cubicBezTo>
                  <a:cubicBezTo>
                    <a:pt x="163" y="90"/>
                    <a:pt x="157" y="94"/>
                    <a:pt x="152" y="98"/>
                  </a:cubicBezTo>
                  <a:cubicBezTo>
                    <a:pt x="142" y="88"/>
                    <a:pt x="131" y="77"/>
                    <a:pt x="129" y="75"/>
                  </a:cubicBezTo>
                  <a:cubicBezTo>
                    <a:pt x="127" y="73"/>
                    <a:pt x="124" y="72"/>
                    <a:pt x="121" y="72"/>
                  </a:cubicBezTo>
                  <a:cubicBezTo>
                    <a:pt x="119" y="72"/>
                    <a:pt x="116" y="73"/>
                    <a:pt x="114" y="75"/>
                  </a:cubicBezTo>
                  <a:cubicBezTo>
                    <a:pt x="112" y="77"/>
                    <a:pt x="111" y="79"/>
                    <a:pt x="110" y="82"/>
                  </a:cubicBezTo>
                  <a:cubicBezTo>
                    <a:pt x="110" y="84"/>
                    <a:pt x="110" y="87"/>
                    <a:pt x="112" y="89"/>
                  </a:cubicBezTo>
                  <a:cubicBezTo>
                    <a:pt x="114" y="92"/>
                    <a:pt x="122" y="105"/>
                    <a:pt x="130" y="116"/>
                  </a:cubicBezTo>
                  <a:cubicBezTo>
                    <a:pt x="125" y="121"/>
                    <a:pt x="121" y="125"/>
                    <a:pt x="116" y="130"/>
                  </a:cubicBezTo>
                  <a:cubicBezTo>
                    <a:pt x="104" y="122"/>
                    <a:pt x="92" y="114"/>
                    <a:pt x="89" y="112"/>
                  </a:cubicBezTo>
                  <a:cubicBezTo>
                    <a:pt x="87" y="110"/>
                    <a:pt x="84" y="110"/>
                    <a:pt x="82" y="110"/>
                  </a:cubicBezTo>
                  <a:cubicBezTo>
                    <a:pt x="79" y="111"/>
                    <a:pt x="77" y="112"/>
                    <a:pt x="75" y="114"/>
                  </a:cubicBezTo>
                  <a:cubicBezTo>
                    <a:pt x="73" y="116"/>
                    <a:pt x="72" y="119"/>
                    <a:pt x="72" y="121"/>
                  </a:cubicBezTo>
                  <a:cubicBezTo>
                    <a:pt x="72" y="124"/>
                    <a:pt x="73" y="127"/>
                    <a:pt x="75" y="129"/>
                  </a:cubicBezTo>
                  <a:cubicBezTo>
                    <a:pt x="77" y="131"/>
                    <a:pt x="88" y="142"/>
                    <a:pt x="98" y="152"/>
                  </a:cubicBezTo>
                  <a:cubicBezTo>
                    <a:pt x="94" y="157"/>
                    <a:pt x="90" y="163"/>
                    <a:pt x="86" y="168"/>
                  </a:cubicBezTo>
                  <a:cubicBezTo>
                    <a:pt x="74" y="163"/>
                    <a:pt x="60" y="156"/>
                    <a:pt x="57" y="155"/>
                  </a:cubicBezTo>
                  <a:cubicBezTo>
                    <a:pt x="54" y="154"/>
                    <a:pt x="51" y="154"/>
                    <a:pt x="49" y="155"/>
                  </a:cubicBezTo>
                  <a:cubicBezTo>
                    <a:pt x="46" y="156"/>
                    <a:pt x="44" y="157"/>
                    <a:pt x="43" y="160"/>
                  </a:cubicBezTo>
                  <a:cubicBezTo>
                    <a:pt x="42" y="162"/>
                    <a:pt x="41" y="165"/>
                    <a:pt x="42" y="167"/>
                  </a:cubicBezTo>
                  <a:cubicBezTo>
                    <a:pt x="42" y="170"/>
                    <a:pt x="43" y="172"/>
                    <a:pt x="46" y="174"/>
                  </a:cubicBezTo>
                  <a:cubicBezTo>
                    <a:pt x="48" y="176"/>
                    <a:pt x="61" y="185"/>
                    <a:pt x="72" y="193"/>
                  </a:cubicBezTo>
                  <a:cubicBezTo>
                    <a:pt x="69" y="199"/>
                    <a:pt x="66" y="205"/>
                    <a:pt x="64" y="211"/>
                  </a:cubicBezTo>
                  <a:cubicBezTo>
                    <a:pt x="50" y="208"/>
                    <a:pt x="35" y="204"/>
                    <a:pt x="32" y="203"/>
                  </a:cubicBezTo>
                  <a:cubicBezTo>
                    <a:pt x="30" y="202"/>
                    <a:pt x="27" y="203"/>
                    <a:pt x="25" y="204"/>
                  </a:cubicBezTo>
                  <a:cubicBezTo>
                    <a:pt x="22" y="205"/>
                    <a:pt x="20" y="207"/>
                    <a:pt x="20" y="210"/>
                  </a:cubicBezTo>
                  <a:cubicBezTo>
                    <a:pt x="19" y="213"/>
                    <a:pt x="19" y="215"/>
                    <a:pt x="20" y="218"/>
                  </a:cubicBezTo>
                  <a:cubicBezTo>
                    <a:pt x="20" y="220"/>
                    <a:pt x="22" y="223"/>
                    <a:pt x="25" y="224"/>
                  </a:cubicBezTo>
                  <a:cubicBezTo>
                    <a:pt x="28" y="225"/>
                    <a:pt x="41" y="232"/>
                    <a:pt x="54" y="238"/>
                  </a:cubicBezTo>
                  <a:cubicBezTo>
                    <a:pt x="52" y="244"/>
                    <a:pt x="50" y="251"/>
                    <a:pt x="49" y="257"/>
                  </a:cubicBezTo>
                  <a:cubicBezTo>
                    <a:pt x="35" y="256"/>
                    <a:pt x="20" y="255"/>
                    <a:pt x="16" y="255"/>
                  </a:cubicBezTo>
                  <a:cubicBezTo>
                    <a:pt x="14" y="254"/>
                    <a:pt x="11" y="255"/>
                    <a:pt x="9" y="257"/>
                  </a:cubicBezTo>
                  <a:cubicBezTo>
                    <a:pt x="7" y="259"/>
                    <a:pt x="6" y="261"/>
                    <a:pt x="5" y="264"/>
                  </a:cubicBezTo>
                  <a:cubicBezTo>
                    <a:pt x="5" y="267"/>
                    <a:pt x="5" y="269"/>
                    <a:pt x="7" y="271"/>
                  </a:cubicBezTo>
                  <a:cubicBezTo>
                    <a:pt x="8" y="274"/>
                    <a:pt x="10" y="276"/>
                    <a:pt x="13" y="276"/>
                  </a:cubicBezTo>
                  <a:cubicBezTo>
                    <a:pt x="16" y="277"/>
                    <a:pt x="31" y="281"/>
                    <a:pt x="44" y="285"/>
                  </a:cubicBezTo>
                  <a:cubicBezTo>
                    <a:pt x="43" y="292"/>
                    <a:pt x="43" y="298"/>
                    <a:pt x="42" y="305"/>
                  </a:cubicBezTo>
                  <a:cubicBezTo>
                    <a:pt x="28" y="306"/>
                    <a:pt x="13" y="308"/>
                    <a:pt x="10" y="308"/>
                  </a:cubicBezTo>
                  <a:cubicBezTo>
                    <a:pt x="7" y="308"/>
                    <a:pt x="5" y="310"/>
                    <a:pt x="3" y="312"/>
                  </a:cubicBezTo>
                  <a:cubicBezTo>
                    <a:pt x="1" y="314"/>
                    <a:pt x="0" y="316"/>
                    <a:pt x="0" y="319"/>
                  </a:cubicBezTo>
                  <a:cubicBezTo>
                    <a:pt x="0" y="322"/>
                    <a:pt x="1" y="325"/>
                    <a:pt x="3" y="326"/>
                  </a:cubicBezTo>
                  <a:cubicBezTo>
                    <a:pt x="5" y="328"/>
                    <a:pt x="7" y="330"/>
                    <a:pt x="10" y="330"/>
                  </a:cubicBezTo>
                  <a:cubicBezTo>
                    <a:pt x="13" y="330"/>
                    <a:pt x="28" y="332"/>
                    <a:pt x="42" y="333"/>
                  </a:cubicBezTo>
                  <a:cubicBezTo>
                    <a:pt x="43" y="340"/>
                    <a:pt x="43" y="347"/>
                    <a:pt x="44" y="353"/>
                  </a:cubicBezTo>
                  <a:cubicBezTo>
                    <a:pt x="31" y="357"/>
                    <a:pt x="16" y="361"/>
                    <a:pt x="13" y="362"/>
                  </a:cubicBezTo>
                  <a:cubicBezTo>
                    <a:pt x="10" y="363"/>
                    <a:pt x="8" y="365"/>
                    <a:pt x="7" y="367"/>
                  </a:cubicBezTo>
                  <a:cubicBezTo>
                    <a:pt x="5" y="369"/>
                    <a:pt x="5" y="372"/>
                    <a:pt x="5" y="375"/>
                  </a:cubicBezTo>
                  <a:cubicBezTo>
                    <a:pt x="6" y="377"/>
                    <a:pt x="7" y="380"/>
                    <a:pt x="9" y="381"/>
                  </a:cubicBezTo>
                  <a:cubicBezTo>
                    <a:pt x="11" y="383"/>
                    <a:pt x="14" y="384"/>
                    <a:pt x="16" y="384"/>
                  </a:cubicBezTo>
                  <a:cubicBezTo>
                    <a:pt x="20" y="384"/>
                    <a:pt x="35" y="382"/>
                    <a:pt x="49" y="381"/>
                  </a:cubicBezTo>
                  <a:cubicBezTo>
                    <a:pt x="50" y="388"/>
                    <a:pt x="52" y="394"/>
                    <a:pt x="54" y="401"/>
                  </a:cubicBezTo>
                  <a:cubicBezTo>
                    <a:pt x="41" y="407"/>
                    <a:pt x="28" y="413"/>
                    <a:pt x="25" y="415"/>
                  </a:cubicBezTo>
                  <a:cubicBezTo>
                    <a:pt x="22" y="416"/>
                    <a:pt x="20" y="418"/>
                    <a:pt x="20" y="420"/>
                  </a:cubicBezTo>
                  <a:cubicBezTo>
                    <a:pt x="19" y="423"/>
                    <a:pt x="19" y="426"/>
                    <a:pt x="20" y="428"/>
                  </a:cubicBezTo>
                  <a:cubicBezTo>
                    <a:pt x="20" y="431"/>
                    <a:pt x="22" y="433"/>
                    <a:pt x="25" y="434"/>
                  </a:cubicBezTo>
                  <a:cubicBezTo>
                    <a:pt x="27" y="436"/>
                    <a:pt x="30" y="436"/>
                    <a:pt x="32" y="435"/>
                  </a:cubicBezTo>
                  <a:cubicBezTo>
                    <a:pt x="35" y="435"/>
                    <a:pt x="50" y="431"/>
                    <a:pt x="64" y="427"/>
                  </a:cubicBezTo>
                  <a:cubicBezTo>
                    <a:pt x="66" y="433"/>
                    <a:pt x="69" y="440"/>
                    <a:pt x="72" y="446"/>
                  </a:cubicBezTo>
                  <a:cubicBezTo>
                    <a:pt x="61" y="454"/>
                    <a:pt x="48" y="463"/>
                    <a:pt x="46" y="464"/>
                  </a:cubicBezTo>
                  <a:cubicBezTo>
                    <a:pt x="43" y="466"/>
                    <a:pt x="42" y="468"/>
                    <a:pt x="42" y="471"/>
                  </a:cubicBezTo>
                  <a:cubicBezTo>
                    <a:pt x="41" y="474"/>
                    <a:pt x="42" y="476"/>
                    <a:pt x="43" y="479"/>
                  </a:cubicBezTo>
                  <a:cubicBezTo>
                    <a:pt x="44" y="481"/>
                    <a:pt x="46" y="483"/>
                    <a:pt x="49" y="484"/>
                  </a:cubicBezTo>
                  <a:cubicBezTo>
                    <a:pt x="51" y="485"/>
                    <a:pt x="54" y="485"/>
                    <a:pt x="57" y="483"/>
                  </a:cubicBezTo>
                  <a:cubicBezTo>
                    <a:pt x="60" y="482"/>
                    <a:pt x="74" y="476"/>
                    <a:pt x="86" y="470"/>
                  </a:cubicBezTo>
                  <a:cubicBezTo>
                    <a:pt x="90" y="476"/>
                    <a:pt x="94" y="481"/>
                    <a:pt x="98" y="486"/>
                  </a:cubicBezTo>
                  <a:cubicBezTo>
                    <a:pt x="88" y="496"/>
                    <a:pt x="77" y="507"/>
                    <a:pt x="75" y="510"/>
                  </a:cubicBezTo>
                  <a:cubicBezTo>
                    <a:pt x="73" y="512"/>
                    <a:pt x="72" y="514"/>
                    <a:pt x="72" y="517"/>
                  </a:cubicBezTo>
                  <a:cubicBezTo>
                    <a:pt x="72" y="519"/>
                    <a:pt x="73" y="522"/>
                    <a:pt x="75" y="524"/>
                  </a:cubicBezTo>
                  <a:cubicBezTo>
                    <a:pt x="77" y="526"/>
                    <a:pt x="79" y="528"/>
                    <a:pt x="82" y="528"/>
                  </a:cubicBezTo>
                  <a:cubicBezTo>
                    <a:pt x="84" y="529"/>
                    <a:pt x="87" y="528"/>
                    <a:pt x="89" y="527"/>
                  </a:cubicBezTo>
                  <a:cubicBezTo>
                    <a:pt x="92" y="525"/>
                    <a:pt x="104" y="516"/>
                    <a:pt x="116" y="508"/>
                  </a:cubicBezTo>
                  <a:cubicBezTo>
                    <a:pt x="121" y="513"/>
                    <a:pt x="125" y="518"/>
                    <a:pt x="130" y="522"/>
                  </a:cubicBezTo>
                  <a:cubicBezTo>
                    <a:pt x="122" y="534"/>
                    <a:pt x="114" y="547"/>
                    <a:pt x="112" y="549"/>
                  </a:cubicBezTo>
                  <a:cubicBezTo>
                    <a:pt x="110" y="551"/>
                    <a:pt x="110" y="554"/>
                    <a:pt x="110" y="557"/>
                  </a:cubicBezTo>
                  <a:cubicBezTo>
                    <a:pt x="111" y="559"/>
                    <a:pt x="112" y="562"/>
                    <a:pt x="114" y="564"/>
                  </a:cubicBezTo>
                  <a:cubicBezTo>
                    <a:pt x="116" y="565"/>
                    <a:pt x="119" y="566"/>
                    <a:pt x="121" y="566"/>
                  </a:cubicBezTo>
                  <a:cubicBezTo>
                    <a:pt x="124" y="566"/>
                    <a:pt x="127" y="565"/>
                    <a:pt x="129" y="563"/>
                  </a:cubicBezTo>
                  <a:cubicBezTo>
                    <a:pt x="131" y="561"/>
                    <a:pt x="142" y="550"/>
                    <a:pt x="152" y="540"/>
                  </a:cubicBezTo>
                  <a:cubicBezTo>
                    <a:pt x="157" y="544"/>
                    <a:pt x="163" y="548"/>
                    <a:pt x="168" y="552"/>
                  </a:cubicBezTo>
                  <a:cubicBezTo>
                    <a:pt x="162" y="565"/>
                    <a:pt x="156" y="579"/>
                    <a:pt x="155" y="582"/>
                  </a:cubicBezTo>
                  <a:cubicBezTo>
                    <a:pt x="154" y="584"/>
                    <a:pt x="154" y="587"/>
                    <a:pt x="155" y="589"/>
                  </a:cubicBezTo>
                  <a:cubicBezTo>
                    <a:pt x="155" y="592"/>
                    <a:pt x="157" y="594"/>
                    <a:pt x="160" y="595"/>
                  </a:cubicBezTo>
                  <a:cubicBezTo>
                    <a:pt x="162" y="597"/>
                    <a:pt x="165" y="597"/>
                    <a:pt x="167" y="597"/>
                  </a:cubicBezTo>
                  <a:cubicBezTo>
                    <a:pt x="170" y="596"/>
                    <a:pt x="172" y="595"/>
                    <a:pt x="174" y="593"/>
                  </a:cubicBezTo>
                  <a:cubicBezTo>
                    <a:pt x="176" y="590"/>
                    <a:pt x="185" y="578"/>
                    <a:pt x="193" y="566"/>
                  </a:cubicBezTo>
                  <a:cubicBezTo>
                    <a:pt x="199" y="569"/>
                    <a:pt x="205" y="572"/>
                    <a:pt x="211" y="575"/>
                  </a:cubicBezTo>
                  <a:cubicBezTo>
                    <a:pt x="207" y="588"/>
                    <a:pt x="204" y="603"/>
                    <a:pt x="203" y="606"/>
                  </a:cubicBezTo>
                  <a:cubicBezTo>
                    <a:pt x="202" y="609"/>
                    <a:pt x="203" y="612"/>
                    <a:pt x="204" y="614"/>
                  </a:cubicBezTo>
                  <a:cubicBezTo>
                    <a:pt x="205" y="616"/>
                    <a:pt x="207" y="618"/>
                    <a:pt x="210" y="619"/>
                  </a:cubicBezTo>
                  <a:cubicBezTo>
                    <a:pt x="212" y="620"/>
                    <a:pt x="215" y="620"/>
                    <a:pt x="218" y="619"/>
                  </a:cubicBezTo>
                  <a:cubicBezTo>
                    <a:pt x="220" y="618"/>
                    <a:pt x="222" y="616"/>
                    <a:pt x="223" y="614"/>
                  </a:cubicBezTo>
                  <a:cubicBezTo>
                    <a:pt x="225" y="611"/>
                    <a:pt x="231" y="597"/>
                    <a:pt x="237" y="584"/>
                  </a:cubicBezTo>
                  <a:cubicBezTo>
                    <a:pt x="244" y="586"/>
                    <a:pt x="250" y="588"/>
                    <a:pt x="257" y="590"/>
                  </a:cubicBezTo>
                  <a:cubicBezTo>
                    <a:pt x="256" y="603"/>
                    <a:pt x="254" y="619"/>
                    <a:pt x="254" y="622"/>
                  </a:cubicBezTo>
                  <a:cubicBezTo>
                    <a:pt x="254" y="625"/>
                    <a:pt x="255" y="627"/>
                    <a:pt x="257" y="629"/>
                  </a:cubicBezTo>
                  <a:cubicBezTo>
                    <a:pt x="258" y="631"/>
                    <a:pt x="261" y="633"/>
                    <a:pt x="263" y="633"/>
                  </a:cubicBezTo>
                  <a:cubicBezTo>
                    <a:pt x="266" y="634"/>
                    <a:pt x="269" y="633"/>
                    <a:pt x="271" y="632"/>
                  </a:cubicBezTo>
                  <a:cubicBezTo>
                    <a:pt x="273" y="631"/>
                    <a:pt x="275" y="628"/>
                    <a:pt x="276" y="626"/>
                  </a:cubicBezTo>
                  <a:cubicBezTo>
                    <a:pt x="277" y="623"/>
                    <a:pt x="281" y="608"/>
                    <a:pt x="285" y="594"/>
                  </a:cubicBezTo>
                  <a:cubicBezTo>
                    <a:pt x="291" y="595"/>
                    <a:pt x="298" y="596"/>
                    <a:pt x="305" y="596"/>
                  </a:cubicBezTo>
                  <a:cubicBezTo>
                    <a:pt x="306" y="610"/>
                    <a:pt x="307" y="625"/>
                    <a:pt x="308" y="629"/>
                  </a:cubicBezTo>
                  <a:cubicBezTo>
                    <a:pt x="308" y="631"/>
                    <a:pt x="309" y="634"/>
                    <a:pt x="311" y="635"/>
                  </a:cubicBezTo>
                  <a:cubicBezTo>
                    <a:pt x="313" y="637"/>
                    <a:pt x="316" y="638"/>
                    <a:pt x="319" y="638"/>
                  </a:cubicBezTo>
                  <a:cubicBezTo>
                    <a:pt x="322" y="638"/>
                    <a:pt x="324" y="637"/>
                    <a:pt x="326" y="635"/>
                  </a:cubicBezTo>
                  <a:cubicBezTo>
                    <a:pt x="328" y="634"/>
                    <a:pt x="329" y="631"/>
                    <a:pt x="330" y="629"/>
                  </a:cubicBezTo>
                  <a:cubicBezTo>
                    <a:pt x="330" y="625"/>
                    <a:pt x="331" y="610"/>
                    <a:pt x="333" y="596"/>
                  </a:cubicBezTo>
                  <a:cubicBezTo>
                    <a:pt x="340" y="596"/>
                    <a:pt x="346" y="595"/>
                    <a:pt x="353" y="594"/>
                  </a:cubicBezTo>
                  <a:cubicBezTo>
                    <a:pt x="357" y="608"/>
                    <a:pt x="361" y="623"/>
                    <a:pt x="362" y="626"/>
                  </a:cubicBezTo>
                  <a:cubicBezTo>
                    <a:pt x="362" y="628"/>
                    <a:pt x="364" y="631"/>
                    <a:pt x="366" y="632"/>
                  </a:cubicBezTo>
                  <a:cubicBezTo>
                    <a:pt x="369" y="633"/>
                    <a:pt x="371" y="634"/>
                    <a:pt x="374" y="633"/>
                  </a:cubicBezTo>
                  <a:cubicBezTo>
                    <a:pt x="377" y="633"/>
                    <a:pt x="379" y="631"/>
                    <a:pt x="381" y="629"/>
                  </a:cubicBezTo>
                  <a:cubicBezTo>
                    <a:pt x="382" y="627"/>
                    <a:pt x="383" y="625"/>
                    <a:pt x="383" y="622"/>
                  </a:cubicBezTo>
                  <a:cubicBezTo>
                    <a:pt x="383" y="619"/>
                    <a:pt x="382" y="603"/>
                    <a:pt x="381" y="590"/>
                  </a:cubicBezTo>
                  <a:cubicBezTo>
                    <a:pt x="387" y="588"/>
                    <a:pt x="394" y="586"/>
                    <a:pt x="400" y="584"/>
                  </a:cubicBezTo>
                  <a:cubicBezTo>
                    <a:pt x="406" y="597"/>
                    <a:pt x="413" y="611"/>
                    <a:pt x="414" y="614"/>
                  </a:cubicBezTo>
                  <a:cubicBezTo>
                    <a:pt x="415" y="616"/>
                    <a:pt x="417" y="618"/>
                    <a:pt x="420" y="619"/>
                  </a:cubicBezTo>
                  <a:cubicBezTo>
                    <a:pt x="422" y="620"/>
                    <a:pt x="425" y="620"/>
                    <a:pt x="428" y="619"/>
                  </a:cubicBezTo>
                  <a:cubicBezTo>
                    <a:pt x="430" y="618"/>
                    <a:pt x="432" y="616"/>
                    <a:pt x="434" y="614"/>
                  </a:cubicBezTo>
                  <a:cubicBezTo>
                    <a:pt x="435" y="612"/>
                    <a:pt x="435" y="609"/>
                    <a:pt x="435" y="606"/>
                  </a:cubicBezTo>
                  <a:cubicBezTo>
                    <a:pt x="434" y="603"/>
                    <a:pt x="430" y="588"/>
                    <a:pt x="427" y="575"/>
                  </a:cubicBezTo>
                  <a:cubicBezTo>
                    <a:pt x="433" y="572"/>
                    <a:pt x="439" y="569"/>
                    <a:pt x="445" y="566"/>
                  </a:cubicBezTo>
                  <a:cubicBezTo>
                    <a:pt x="453" y="578"/>
                    <a:pt x="462" y="590"/>
                    <a:pt x="464" y="593"/>
                  </a:cubicBezTo>
                  <a:cubicBezTo>
                    <a:pt x="465" y="595"/>
                    <a:pt x="468" y="596"/>
                    <a:pt x="470" y="597"/>
                  </a:cubicBezTo>
                  <a:cubicBezTo>
                    <a:pt x="473" y="597"/>
                    <a:pt x="476" y="597"/>
                    <a:pt x="478" y="595"/>
                  </a:cubicBezTo>
                  <a:cubicBezTo>
                    <a:pt x="480" y="594"/>
                    <a:pt x="482" y="592"/>
                    <a:pt x="483" y="589"/>
                  </a:cubicBezTo>
                  <a:cubicBezTo>
                    <a:pt x="484" y="587"/>
                    <a:pt x="484" y="584"/>
                    <a:pt x="483" y="582"/>
                  </a:cubicBezTo>
                  <a:cubicBezTo>
                    <a:pt x="481" y="579"/>
                    <a:pt x="475" y="565"/>
                    <a:pt x="469" y="552"/>
                  </a:cubicBezTo>
                  <a:cubicBezTo>
                    <a:pt x="475" y="548"/>
                    <a:pt x="480" y="544"/>
                    <a:pt x="486" y="540"/>
                  </a:cubicBezTo>
                  <a:cubicBezTo>
                    <a:pt x="496" y="550"/>
                    <a:pt x="507" y="561"/>
                    <a:pt x="509" y="563"/>
                  </a:cubicBezTo>
                  <a:cubicBezTo>
                    <a:pt x="511" y="565"/>
                    <a:pt x="513" y="566"/>
                    <a:pt x="516" y="566"/>
                  </a:cubicBezTo>
                  <a:cubicBezTo>
                    <a:pt x="519" y="566"/>
                    <a:pt x="521" y="565"/>
                    <a:pt x="523" y="564"/>
                  </a:cubicBezTo>
                  <a:cubicBezTo>
                    <a:pt x="526" y="562"/>
                    <a:pt x="527" y="559"/>
                    <a:pt x="527" y="557"/>
                  </a:cubicBezTo>
                  <a:cubicBezTo>
                    <a:pt x="528" y="554"/>
                    <a:pt x="527" y="551"/>
                    <a:pt x="526" y="549"/>
                  </a:cubicBezTo>
                  <a:cubicBezTo>
                    <a:pt x="524" y="547"/>
                    <a:pt x="515" y="534"/>
                    <a:pt x="507" y="522"/>
                  </a:cubicBezTo>
                  <a:cubicBezTo>
                    <a:pt x="512" y="518"/>
                    <a:pt x="517" y="513"/>
                    <a:pt x="522" y="508"/>
                  </a:cubicBezTo>
                  <a:cubicBezTo>
                    <a:pt x="533" y="516"/>
                    <a:pt x="546" y="525"/>
                    <a:pt x="548" y="527"/>
                  </a:cubicBezTo>
                  <a:cubicBezTo>
                    <a:pt x="551" y="528"/>
                    <a:pt x="553" y="529"/>
                    <a:pt x="556" y="528"/>
                  </a:cubicBezTo>
                  <a:cubicBezTo>
                    <a:pt x="558" y="528"/>
                    <a:pt x="561" y="526"/>
                    <a:pt x="563" y="524"/>
                  </a:cubicBezTo>
                  <a:cubicBezTo>
                    <a:pt x="564" y="522"/>
                    <a:pt x="565" y="519"/>
                    <a:pt x="565" y="517"/>
                  </a:cubicBezTo>
                  <a:cubicBezTo>
                    <a:pt x="565" y="514"/>
                    <a:pt x="564" y="512"/>
                    <a:pt x="562" y="510"/>
                  </a:cubicBezTo>
                  <a:cubicBezTo>
                    <a:pt x="560" y="507"/>
                    <a:pt x="549" y="496"/>
                    <a:pt x="540" y="486"/>
                  </a:cubicBezTo>
                  <a:cubicBezTo>
                    <a:pt x="544" y="481"/>
                    <a:pt x="548" y="476"/>
                    <a:pt x="551" y="470"/>
                  </a:cubicBezTo>
                  <a:cubicBezTo>
                    <a:pt x="564" y="476"/>
                    <a:pt x="578" y="482"/>
                    <a:pt x="581" y="483"/>
                  </a:cubicBezTo>
                  <a:cubicBezTo>
                    <a:pt x="583" y="485"/>
                    <a:pt x="586" y="485"/>
                    <a:pt x="588" y="484"/>
                  </a:cubicBezTo>
                  <a:cubicBezTo>
                    <a:pt x="591" y="483"/>
                    <a:pt x="593" y="481"/>
                    <a:pt x="594" y="479"/>
                  </a:cubicBezTo>
                  <a:cubicBezTo>
                    <a:pt x="596" y="476"/>
                    <a:pt x="596" y="474"/>
                    <a:pt x="596" y="471"/>
                  </a:cubicBezTo>
                  <a:cubicBezTo>
                    <a:pt x="595" y="468"/>
                    <a:pt x="594" y="466"/>
                    <a:pt x="592" y="464"/>
                  </a:cubicBezTo>
                  <a:cubicBezTo>
                    <a:pt x="589" y="463"/>
                    <a:pt x="577" y="454"/>
                    <a:pt x="565" y="446"/>
                  </a:cubicBezTo>
                  <a:cubicBezTo>
                    <a:pt x="568" y="440"/>
                    <a:pt x="571" y="433"/>
                    <a:pt x="574" y="427"/>
                  </a:cubicBezTo>
                  <a:cubicBezTo>
                    <a:pt x="587" y="431"/>
                    <a:pt x="602" y="435"/>
                    <a:pt x="605" y="435"/>
                  </a:cubicBezTo>
                  <a:cubicBezTo>
                    <a:pt x="608" y="436"/>
                    <a:pt x="611" y="436"/>
                    <a:pt x="613" y="434"/>
                  </a:cubicBezTo>
                  <a:cubicBezTo>
                    <a:pt x="615" y="433"/>
                    <a:pt x="617" y="431"/>
                    <a:pt x="618" y="428"/>
                  </a:cubicBezTo>
                  <a:cubicBezTo>
                    <a:pt x="619" y="426"/>
                    <a:pt x="619" y="423"/>
                    <a:pt x="618" y="420"/>
                  </a:cubicBezTo>
                  <a:cubicBezTo>
                    <a:pt x="617" y="418"/>
                    <a:pt x="615" y="416"/>
                    <a:pt x="613" y="415"/>
                  </a:cubicBezTo>
                  <a:cubicBezTo>
                    <a:pt x="610" y="413"/>
                    <a:pt x="596" y="407"/>
                    <a:pt x="583" y="401"/>
                  </a:cubicBezTo>
                  <a:cubicBezTo>
                    <a:pt x="585" y="394"/>
                    <a:pt x="587" y="388"/>
                    <a:pt x="589" y="381"/>
                  </a:cubicBezTo>
                  <a:cubicBezTo>
                    <a:pt x="603" y="382"/>
                    <a:pt x="618" y="384"/>
                    <a:pt x="621" y="384"/>
                  </a:cubicBezTo>
                  <a:cubicBezTo>
                    <a:pt x="624" y="384"/>
                    <a:pt x="626" y="383"/>
                    <a:pt x="628" y="381"/>
                  </a:cubicBezTo>
                  <a:cubicBezTo>
                    <a:pt x="630" y="380"/>
                    <a:pt x="632" y="377"/>
                    <a:pt x="632" y="375"/>
                  </a:cubicBezTo>
                  <a:cubicBezTo>
                    <a:pt x="633" y="372"/>
                    <a:pt x="632" y="369"/>
                    <a:pt x="631" y="367"/>
                  </a:cubicBezTo>
                  <a:cubicBezTo>
                    <a:pt x="630" y="365"/>
                    <a:pt x="628" y="363"/>
                    <a:pt x="625" y="362"/>
                  </a:cubicBezTo>
                  <a:cubicBezTo>
                    <a:pt x="622" y="361"/>
                    <a:pt x="607" y="357"/>
                    <a:pt x="594" y="353"/>
                  </a:cubicBezTo>
                  <a:cubicBezTo>
                    <a:pt x="594" y="347"/>
                    <a:pt x="595" y="340"/>
                    <a:pt x="595" y="333"/>
                  </a:cubicBezTo>
                  <a:cubicBezTo>
                    <a:pt x="609" y="332"/>
                    <a:pt x="624" y="330"/>
                    <a:pt x="628" y="330"/>
                  </a:cubicBezTo>
                  <a:close/>
                  <a:moveTo>
                    <a:pt x="517" y="188"/>
                  </a:moveTo>
                  <a:cubicBezTo>
                    <a:pt x="524" y="184"/>
                    <a:pt x="533" y="186"/>
                    <a:pt x="537" y="193"/>
                  </a:cubicBezTo>
                  <a:cubicBezTo>
                    <a:pt x="541" y="200"/>
                    <a:pt x="539" y="209"/>
                    <a:pt x="532" y="213"/>
                  </a:cubicBezTo>
                  <a:cubicBezTo>
                    <a:pt x="525" y="217"/>
                    <a:pt x="516" y="214"/>
                    <a:pt x="512" y="207"/>
                  </a:cubicBezTo>
                  <a:cubicBezTo>
                    <a:pt x="508" y="200"/>
                    <a:pt x="510" y="192"/>
                    <a:pt x="517" y="188"/>
                  </a:cubicBezTo>
                  <a:close/>
                  <a:moveTo>
                    <a:pt x="524" y="313"/>
                  </a:moveTo>
                  <a:cubicBezTo>
                    <a:pt x="421" y="313"/>
                    <a:pt x="421" y="313"/>
                    <a:pt x="421" y="313"/>
                  </a:cubicBezTo>
                  <a:cubicBezTo>
                    <a:pt x="420" y="299"/>
                    <a:pt x="416" y="286"/>
                    <a:pt x="410" y="274"/>
                  </a:cubicBezTo>
                  <a:cubicBezTo>
                    <a:pt x="500" y="222"/>
                    <a:pt x="500" y="222"/>
                    <a:pt x="500" y="222"/>
                  </a:cubicBezTo>
                  <a:cubicBezTo>
                    <a:pt x="515" y="249"/>
                    <a:pt x="523" y="280"/>
                    <a:pt x="524" y="313"/>
                  </a:cubicBezTo>
                  <a:close/>
                  <a:moveTo>
                    <a:pt x="460" y="127"/>
                  </a:moveTo>
                  <a:cubicBezTo>
                    <a:pt x="466" y="121"/>
                    <a:pt x="475" y="121"/>
                    <a:pt x="481" y="126"/>
                  </a:cubicBezTo>
                  <a:cubicBezTo>
                    <a:pt x="487" y="131"/>
                    <a:pt x="488" y="140"/>
                    <a:pt x="483" y="146"/>
                  </a:cubicBezTo>
                  <a:cubicBezTo>
                    <a:pt x="477" y="152"/>
                    <a:pt x="468" y="153"/>
                    <a:pt x="462" y="148"/>
                  </a:cubicBezTo>
                  <a:cubicBezTo>
                    <a:pt x="456" y="143"/>
                    <a:pt x="455" y="134"/>
                    <a:pt x="460" y="127"/>
                  </a:cubicBezTo>
                  <a:close/>
                  <a:moveTo>
                    <a:pt x="494" y="211"/>
                  </a:moveTo>
                  <a:cubicBezTo>
                    <a:pt x="404" y="263"/>
                    <a:pt x="404" y="263"/>
                    <a:pt x="404" y="263"/>
                  </a:cubicBezTo>
                  <a:cubicBezTo>
                    <a:pt x="396" y="251"/>
                    <a:pt x="387" y="241"/>
                    <a:pt x="375" y="234"/>
                  </a:cubicBezTo>
                  <a:cubicBezTo>
                    <a:pt x="427" y="144"/>
                    <a:pt x="427" y="144"/>
                    <a:pt x="427" y="144"/>
                  </a:cubicBezTo>
                  <a:cubicBezTo>
                    <a:pt x="454" y="161"/>
                    <a:pt x="477" y="184"/>
                    <a:pt x="494" y="211"/>
                  </a:cubicBezTo>
                  <a:close/>
                  <a:moveTo>
                    <a:pt x="319" y="384"/>
                  </a:moveTo>
                  <a:cubicBezTo>
                    <a:pt x="283" y="384"/>
                    <a:pt x="254" y="355"/>
                    <a:pt x="254" y="319"/>
                  </a:cubicBezTo>
                  <a:cubicBezTo>
                    <a:pt x="254" y="283"/>
                    <a:pt x="283" y="254"/>
                    <a:pt x="319" y="254"/>
                  </a:cubicBezTo>
                  <a:cubicBezTo>
                    <a:pt x="354" y="254"/>
                    <a:pt x="383" y="283"/>
                    <a:pt x="383" y="319"/>
                  </a:cubicBezTo>
                  <a:cubicBezTo>
                    <a:pt x="383" y="355"/>
                    <a:pt x="354" y="384"/>
                    <a:pt x="319" y="384"/>
                  </a:cubicBezTo>
                  <a:close/>
                  <a:moveTo>
                    <a:pt x="386" y="91"/>
                  </a:moveTo>
                  <a:cubicBezTo>
                    <a:pt x="389" y="83"/>
                    <a:pt x="397" y="79"/>
                    <a:pt x="405" y="82"/>
                  </a:cubicBezTo>
                  <a:cubicBezTo>
                    <a:pt x="412" y="85"/>
                    <a:pt x="416" y="93"/>
                    <a:pt x="414" y="100"/>
                  </a:cubicBezTo>
                  <a:cubicBezTo>
                    <a:pt x="411" y="108"/>
                    <a:pt x="403" y="112"/>
                    <a:pt x="395" y="109"/>
                  </a:cubicBezTo>
                  <a:cubicBezTo>
                    <a:pt x="388" y="106"/>
                    <a:pt x="384" y="98"/>
                    <a:pt x="386" y="91"/>
                  </a:cubicBezTo>
                  <a:close/>
                  <a:moveTo>
                    <a:pt x="416" y="138"/>
                  </a:moveTo>
                  <a:cubicBezTo>
                    <a:pt x="364" y="227"/>
                    <a:pt x="364" y="227"/>
                    <a:pt x="364" y="227"/>
                  </a:cubicBezTo>
                  <a:cubicBezTo>
                    <a:pt x="352" y="222"/>
                    <a:pt x="339" y="218"/>
                    <a:pt x="325" y="217"/>
                  </a:cubicBezTo>
                  <a:cubicBezTo>
                    <a:pt x="325" y="113"/>
                    <a:pt x="325" y="113"/>
                    <a:pt x="325" y="113"/>
                  </a:cubicBezTo>
                  <a:cubicBezTo>
                    <a:pt x="358" y="114"/>
                    <a:pt x="389" y="123"/>
                    <a:pt x="416" y="138"/>
                  </a:cubicBezTo>
                  <a:close/>
                  <a:moveTo>
                    <a:pt x="319" y="67"/>
                  </a:moveTo>
                  <a:cubicBezTo>
                    <a:pt x="327" y="67"/>
                    <a:pt x="333" y="73"/>
                    <a:pt x="333" y="81"/>
                  </a:cubicBezTo>
                  <a:cubicBezTo>
                    <a:pt x="333" y="89"/>
                    <a:pt x="327" y="96"/>
                    <a:pt x="319" y="96"/>
                  </a:cubicBezTo>
                  <a:cubicBezTo>
                    <a:pt x="311" y="96"/>
                    <a:pt x="304" y="89"/>
                    <a:pt x="304" y="81"/>
                  </a:cubicBezTo>
                  <a:cubicBezTo>
                    <a:pt x="304" y="73"/>
                    <a:pt x="311" y="67"/>
                    <a:pt x="319" y="67"/>
                  </a:cubicBezTo>
                  <a:close/>
                  <a:moveTo>
                    <a:pt x="312" y="113"/>
                  </a:moveTo>
                  <a:cubicBezTo>
                    <a:pt x="312" y="217"/>
                    <a:pt x="312" y="217"/>
                    <a:pt x="312" y="217"/>
                  </a:cubicBezTo>
                  <a:cubicBezTo>
                    <a:pt x="298" y="218"/>
                    <a:pt x="285" y="222"/>
                    <a:pt x="273" y="227"/>
                  </a:cubicBezTo>
                  <a:cubicBezTo>
                    <a:pt x="221" y="138"/>
                    <a:pt x="221" y="138"/>
                    <a:pt x="221" y="138"/>
                  </a:cubicBezTo>
                  <a:cubicBezTo>
                    <a:pt x="249" y="123"/>
                    <a:pt x="280" y="114"/>
                    <a:pt x="312" y="113"/>
                  </a:cubicBezTo>
                  <a:close/>
                  <a:moveTo>
                    <a:pt x="232" y="82"/>
                  </a:moveTo>
                  <a:cubicBezTo>
                    <a:pt x="240" y="79"/>
                    <a:pt x="248" y="83"/>
                    <a:pt x="251" y="91"/>
                  </a:cubicBezTo>
                  <a:cubicBezTo>
                    <a:pt x="254" y="98"/>
                    <a:pt x="250" y="106"/>
                    <a:pt x="242" y="109"/>
                  </a:cubicBezTo>
                  <a:cubicBezTo>
                    <a:pt x="235" y="112"/>
                    <a:pt x="227" y="108"/>
                    <a:pt x="224" y="100"/>
                  </a:cubicBezTo>
                  <a:cubicBezTo>
                    <a:pt x="221" y="93"/>
                    <a:pt x="225" y="85"/>
                    <a:pt x="232" y="82"/>
                  </a:cubicBezTo>
                  <a:close/>
                  <a:moveTo>
                    <a:pt x="210" y="144"/>
                  </a:moveTo>
                  <a:cubicBezTo>
                    <a:pt x="262" y="234"/>
                    <a:pt x="262" y="234"/>
                    <a:pt x="262" y="234"/>
                  </a:cubicBezTo>
                  <a:cubicBezTo>
                    <a:pt x="251" y="241"/>
                    <a:pt x="241" y="251"/>
                    <a:pt x="234" y="263"/>
                  </a:cubicBezTo>
                  <a:cubicBezTo>
                    <a:pt x="144" y="211"/>
                    <a:pt x="144" y="211"/>
                    <a:pt x="144" y="211"/>
                  </a:cubicBezTo>
                  <a:cubicBezTo>
                    <a:pt x="161" y="184"/>
                    <a:pt x="183" y="161"/>
                    <a:pt x="210" y="144"/>
                  </a:cubicBezTo>
                  <a:close/>
                  <a:moveTo>
                    <a:pt x="157" y="126"/>
                  </a:moveTo>
                  <a:cubicBezTo>
                    <a:pt x="163" y="121"/>
                    <a:pt x="172" y="121"/>
                    <a:pt x="177" y="127"/>
                  </a:cubicBezTo>
                  <a:cubicBezTo>
                    <a:pt x="182" y="134"/>
                    <a:pt x="181" y="143"/>
                    <a:pt x="175" y="148"/>
                  </a:cubicBezTo>
                  <a:cubicBezTo>
                    <a:pt x="169" y="153"/>
                    <a:pt x="160" y="152"/>
                    <a:pt x="155" y="146"/>
                  </a:cubicBezTo>
                  <a:cubicBezTo>
                    <a:pt x="150" y="140"/>
                    <a:pt x="151" y="131"/>
                    <a:pt x="157" y="126"/>
                  </a:cubicBezTo>
                  <a:close/>
                  <a:moveTo>
                    <a:pt x="137" y="222"/>
                  </a:moveTo>
                  <a:cubicBezTo>
                    <a:pt x="227" y="274"/>
                    <a:pt x="227" y="274"/>
                    <a:pt x="227" y="274"/>
                  </a:cubicBezTo>
                  <a:cubicBezTo>
                    <a:pt x="221" y="286"/>
                    <a:pt x="218" y="299"/>
                    <a:pt x="217" y="313"/>
                  </a:cubicBezTo>
                  <a:cubicBezTo>
                    <a:pt x="113" y="313"/>
                    <a:pt x="113" y="313"/>
                    <a:pt x="113" y="313"/>
                  </a:cubicBezTo>
                  <a:cubicBezTo>
                    <a:pt x="114" y="280"/>
                    <a:pt x="123" y="249"/>
                    <a:pt x="137" y="222"/>
                  </a:cubicBezTo>
                  <a:close/>
                  <a:moveTo>
                    <a:pt x="100" y="193"/>
                  </a:moveTo>
                  <a:cubicBezTo>
                    <a:pt x="104" y="186"/>
                    <a:pt x="113" y="184"/>
                    <a:pt x="120" y="188"/>
                  </a:cubicBezTo>
                  <a:cubicBezTo>
                    <a:pt x="127" y="192"/>
                    <a:pt x="129" y="200"/>
                    <a:pt x="125" y="207"/>
                  </a:cubicBezTo>
                  <a:cubicBezTo>
                    <a:pt x="121" y="214"/>
                    <a:pt x="113" y="217"/>
                    <a:pt x="106" y="213"/>
                  </a:cubicBezTo>
                  <a:cubicBezTo>
                    <a:pt x="99" y="209"/>
                    <a:pt x="96" y="200"/>
                    <a:pt x="100" y="193"/>
                  </a:cubicBezTo>
                  <a:close/>
                  <a:moveTo>
                    <a:pt x="70" y="275"/>
                  </a:moveTo>
                  <a:cubicBezTo>
                    <a:pt x="72" y="267"/>
                    <a:pt x="79" y="262"/>
                    <a:pt x="87" y="264"/>
                  </a:cubicBezTo>
                  <a:cubicBezTo>
                    <a:pt x="95" y="265"/>
                    <a:pt x="100" y="272"/>
                    <a:pt x="99" y="280"/>
                  </a:cubicBezTo>
                  <a:cubicBezTo>
                    <a:pt x="98" y="288"/>
                    <a:pt x="90" y="293"/>
                    <a:pt x="82" y="292"/>
                  </a:cubicBezTo>
                  <a:cubicBezTo>
                    <a:pt x="74" y="291"/>
                    <a:pt x="69" y="283"/>
                    <a:pt x="70" y="275"/>
                  </a:cubicBezTo>
                  <a:close/>
                  <a:moveTo>
                    <a:pt x="87" y="375"/>
                  </a:moveTo>
                  <a:cubicBezTo>
                    <a:pt x="79" y="376"/>
                    <a:pt x="72" y="371"/>
                    <a:pt x="70" y="363"/>
                  </a:cubicBezTo>
                  <a:cubicBezTo>
                    <a:pt x="69" y="355"/>
                    <a:pt x="74" y="348"/>
                    <a:pt x="82" y="346"/>
                  </a:cubicBezTo>
                  <a:cubicBezTo>
                    <a:pt x="90" y="345"/>
                    <a:pt x="98" y="350"/>
                    <a:pt x="99" y="358"/>
                  </a:cubicBezTo>
                  <a:cubicBezTo>
                    <a:pt x="100" y="366"/>
                    <a:pt x="95" y="373"/>
                    <a:pt x="87" y="375"/>
                  </a:cubicBezTo>
                  <a:close/>
                  <a:moveTo>
                    <a:pt x="120" y="451"/>
                  </a:moveTo>
                  <a:cubicBezTo>
                    <a:pt x="113" y="455"/>
                    <a:pt x="104" y="452"/>
                    <a:pt x="100" y="445"/>
                  </a:cubicBezTo>
                  <a:cubicBezTo>
                    <a:pt x="96" y="439"/>
                    <a:pt x="99" y="430"/>
                    <a:pt x="106" y="426"/>
                  </a:cubicBezTo>
                  <a:cubicBezTo>
                    <a:pt x="113" y="422"/>
                    <a:pt x="121" y="424"/>
                    <a:pt x="125" y="431"/>
                  </a:cubicBezTo>
                  <a:cubicBezTo>
                    <a:pt x="129" y="438"/>
                    <a:pt x="127" y="447"/>
                    <a:pt x="120" y="451"/>
                  </a:cubicBezTo>
                  <a:close/>
                  <a:moveTo>
                    <a:pt x="113" y="326"/>
                  </a:moveTo>
                  <a:cubicBezTo>
                    <a:pt x="217" y="326"/>
                    <a:pt x="217" y="326"/>
                    <a:pt x="217" y="326"/>
                  </a:cubicBezTo>
                  <a:cubicBezTo>
                    <a:pt x="218" y="340"/>
                    <a:pt x="221" y="353"/>
                    <a:pt x="227" y="365"/>
                  </a:cubicBezTo>
                  <a:cubicBezTo>
                    <a:pt x="137" y="417"/>
                    <a:pt x="137" y="417"/>
                    <a:pt x="137" y="417"/>
                  </a:cubicBezTo>
                  <a:cubicBezTo>
                    <a:pt x="123" y="389"/>
                    <a:pt x="114" y="358"/>
                    <a:pt x="113" y="326"/>
                  </a:cubicBezTo>
                  <a:close/>
                  <a:moveTo>
                    <a:pt x="177" y="511"/>
                  </a:moveTo>
                  <a:cubicBezTo>
                    <a:pt x="172" y="517"/>
                    <a:pt x="163" y="518"/>
                    <a:pt x="157" y="513"/>
                  </a:cubicBezTo>
                  <a:cubicBezTo>
                    <a:pt x="151" y="507"/>
                    <a:pt x="150" y="498"/>
                    <a:pt x="155" y="492"/>
                  </a:cubicBezTo>
                  <a:cubicBezTo>
                    <a:pt x="160" y="486"/>
                    <a:pt x="169" y="485"/>
                    <a:pt x="175" y="490"/>
                  </a:cubicBezTo>
                  <a:cubicBezTo>
                    <a:pt x="181" y="496"/>
                    <a:pt x="182" y="505"/>
                    <a:pt x="177" y="511"/>
                  </a:cubicBezTo>
                  <a:close/>
                  <a:moveTo>
                    <a:pt x="144" y="428"/>
                  </a:moveTo>
                  <a:cubicBezTo>
                    <a:pt x="234" y="376"/>
                    <a:pt x="234" y="376"/>
                    <a:pt x="234" y="376"/>
                  </a:cubicBezTo>
                  <a:cubicBezTo>
                    <a:pt x="241" y="387"/>
                    <a:pt x="251" y="397"/>
                    <a:pt x="262" y="404"/>
                  </a:cubicBezTo>
                  <a:cubicBezTo>
                    <a:pt x="210" y="494"/>
                    <a:pt x="210" y="494"/>
                    <a:pt x="210" y="494"/>
                  </a:cubicBezTo>
                  <a:cubicBezTo>
                    <a:pt x="183" y="478"/>
                    <a:pt x="161" y="455"/>
                    <a:pt x="144" y="428"/>
                  </a:cubicBezTo>
                  <a:close/>
                  <a:moveTo>
                    <a:pt x="251" y="548"/>
                  </a:moveTo>
                  <a:cubicBezTo>
                    <a:pt x="248" y="555"/>
                    <a:pt x="240" y="559"/>
                    <a:pt x="232" y="556"/>
                  </a:cubicBezTo>
                  <a:cubicBezTo>
                    <a:pt x="225" y="554"/>
                    <a:pt x="221" y="545"/>
                    <a:pt x="224" y="538"/>
                  </a:cubicBezTo>
                  <a:cubicBezTo>
                    <a:pt x="227" y="530"/>
                    <a:pt x="235" y="527"/>
                    <a:pt x="242" y="529"/>
                  </a:cubicBezTo>
                  <a:cubicBezTo>
                    <a:pt x="250" y="532"/>
                    <a:pt x="254" y="540"/>
                    <a:pt x="251" y="548"/>
                  </a:cubicBezTo>
                  <a:close/>
                  <a:moveTo>
                    <a:pt x="221" y="501"/>
                  </a:moveTo>
                  <a:cubicBezTo>
                    <a:pt x="273" y="411"/>
                    <a:pt x="273" y="411"/>
                    <a:pt x="273" y="411"/>
                  </a:cubicBezTo>
                  <a:cubicBezTo>
                    <a:pt x="285" y="417"/>
                    <a:pt x="298" y="420"/>
                    <a:pt x="312" y="421"/>
                  </a:cubicBezTo>
                  <a:cubicBezTo>
                    <a:pt x="312" y="525"/>
                    <a:pt x="312" y="525"/>
                    <a:pt x="312" y="525"/>
                  </a:cubicBezTo>
                  <a:cubicBezTo>
                    <a:pt x="280" y="524"/>
                    <a:pt x="249" y="515"/>
                    <a:pt x="221" y="501"/>
                  </a:cubicBezTo>
                  <a:close/>
                  <a:moveTo>
                    <a:pt x="319" y="572"/>
                  </a:moveTo>
                  <a:cubicBezTo>
                    <a:pt x="311" y="572"/>
                    <a:pt x="304" y="565"/>
                    <a:pt x="304" y="557"/>
                  </a:cubicBezTo>
                  <a:cubicBezTo>
                    <a:pt x="304" y="549"/>
                    <a:pt x="311" y="543"/>
                    <a:pt x="319" y="543"/>
                  </a:cubicBezTo>
                  <a:cubicBezTo>
                    <a:pt x="327" y="543"/>
                    <a:pt x="333" y="549"/>
                    <a:pt x="333" y="557"/>
                  </a:cubicBezTo>
                  <a:cubicBezTo>
                    <a:pt x="333" y="565"/>
                    <a:pt x="327" y="572"/>
                    <a:pt x="319" y="572"/>
                  </a:cubicBezTo>
                  <a:close/>
                  <a:moveTo>
                    <a:pt x="325" y="525"/>
                  </a:moveTo>
                  <a:cubicBezTo>
                    <a:pt x="325" y="421"/>
                    <a:pt x="325" y="421"/>
                    <a:pt x="325" y="421"/>
                  </a:cubicBezTo>
                  <a:cubicBezTo>
                    <a:pt x="339" y="420"/>
                    <a:pt x="352" y="417"/>
                    <a:pt x="364" y="411"/>
                  </a:cubicBezTo>
                  <a:cubicBezTo>
                    <a:pt x="416" y="501"/>
                    <a:pt x="416" y="501"/>
                    <a:pt x="416" y="501"/>
                  </a:cubicBezTo>
                  <a:cubicBezTo>
                    <a:pt x="389" y="515"/>
                    <a:pt x="358" y="524"/>
                    <a:pt x="325" y="525"/>
                  </a:cubicBezTo>
                  <a:close/>
                  <a:moveTo>
                    <a:pt x="405" y="556"/>
                  </a:moveTo>
                  <a:cubicBezTo>
                    <a:pt x="397" y="559"/>
                    <a:pt x="389" y="555"/>
                    <a:pt x="386" y="548"/>
                  </a:cubicBezTo>
                  <a:cubicBezTo>
                    <a:pt x="384" y="540"/>
                    <a:pt x="388" y="532"/>
                    <a:pt x="395" y="529"/>
                  </a:cubicBezTo>
                  <a:cubicBezTo>
                    <a:pt x="403" y="527"/>
                    <a:pt x="411" y="530"/>
                    <a:pt x="414" y="538"/>
                  </a:cubicBezTo>
                  <a:cubicBezTo>
                    <a:pt x="416" y="545"/>
                    <a:pt x="412" y="554"/>
                    <a:pt x="405" y="556"/>
                  </a:cubicBezTo>
                  <a:close/>
                  <a:moveTo>
                    <a:pt x="427" y="494"/>
                  </a:moveTo>
                  <a:cubicBezTo>
                    <a:pt x="375" y="404"/>
                    <a:pt x="375" y="404"/>
                    <a:pt x="375" y="404"/>
                  </a:cubicBezTo>
                  <a:cubicBezTo>
                    <a:pt x="387" y="397"/>
                    <a:pt x="396" y="387"/>
                    <a:pt x="404" y="376"/>
                  </a:cubicBezTo>
                  <a:cubicBezTo>
                    <a:pt x="494" y="428"/>
                    <a:pt x="494" y="428"/>
                    <a:pt x="494" y="428"/>
                  </a:cubicBezTo>
                  <a:cubicBezTo>
                    <a:pt x="477" y="455"/>
                    <a:pt x="454" y="478"/>
                    <a:pt x="427" y="494"/>
                  </a:cubicBezTo>
                  <a:close/>
                  <a:moveTo>
                    <a:pt x="481" y="513"/>
                  </a:moveTo>
                  <a:cubicBezTo>
                    <a:pt x="475" y="518"/>
                    <a:pt x="466" y="517"/>
                    <a:pt x="460" y="511"/>
                  </a:cubicBezTo>
                  <a:cubicBezTo>
                    <a:pt x="455" y="505"/>
                    <a:pt x="456" y="496"/>
                    <a:pt x="462" y="490"/>
                  </a:cubicBezTo>
                  <a:cubicBezTo>
                    <a:pt x="468" y="485"/>
                    <a:pt x="477" y="486"/>
                    <a:pt x="483" y="492"/>
                  </a:cubicBezTo>
                  <a:cubicBezTo>
                    <a:pt x="488" y="498"/>
                    <a:pt x="487" y="507"/>
                    <a:pt x="481" y="513"/>
                  </a:cubicBezTo>
                  <a:close/>
                  <a:moveTo>
                    <a:pt x="500" y="417"/>
                  </a:moveTo>
                  <a:cubicBezTo>
                    <a:pt x="410" y="365"/>
                    <a:pt x="410" y="365"/>
                    <a:pt x="410" y="365"/>
                  </a:cubicBezTo>
                  <a:cubicBezTo>
                    <a:pt x="416" y="353"/>
                    <a:pt x="420" y="340"/>
                    <a:pt x="421" y="326"/>
                  </a:cubicBezTo>
                  <a:cubicBezTo>
                    <a:pt x="524" y="326"/>
                    <a:pt x="524" y="326"/>
                    <a:pt x="524" y="326"/>
                  </a:cubicBezTo>
                  <a:cubicBezTo>
                    <a:pt x="523" y="358"/>
                    <a:pt x="515" y="389"/>
                    <a:pt x="500" y="417"/>
                  </a:cubicBezTo>
                  <a:close/>
                  <a:moveTo>
                    <a:pt x="537" y="445"/>
                  </a:moveTo>
                  <a:cubicBezTo>
                    <a:pt x="533" y="452"/>
                    <a:pt x="524" y="455"/>
                    <a:pt x="517" y="451"/>
                  </a:cubicBezTo>
                  <a:cubicBezTo>
                    <a:pt x="510" y="447"/>
                    <a:pt x="508" y="438"/>
                    <a:pt x="512" y="431"/>
                  </a:cubicBezTo>
                  <a:cubicBezTo>
                    <a:pt x="516" y="424"/>
                    <a:pt x="525" y="422"/>
                    <a:pt x="532" y="426"/>
                  </a:cubicBezTo>
                  <a:cubicBezTo>
                    <a:pt x="539" y="430"/>
                    <a:pt x="541" y="439"/>
                    <a:pt x="537" y="445"/>
                  </a:cubicBezTo>
                  <a:close/>
                  <a:moveTo>
                    <a:pt x="567" y="363"/>
                  </a:moveTo>
                  <a:cubicBezTo>
                    <a:pt x="566" y="371"/>
                    <a:pt x="558" y="376"/>
                    <a:pt x="550" y="375"/>
                  </a:cubicBezTo>
                  <a:cubicBezTo>
                    <a:pt x="542" y="373"/>
                    <a:pt x="537" y="366"/>
                    <a:pt x="539" y="358"/>
                  </a:cubicBezTo>
                  <a:cubicBezTo>
                    <a:pt x="540" y="350"/>
                    <a:pt x="547" y="345"/>
                    <a:pt x="555" y="346"/>
                  </a:cubicBezTo>
                  <a:cubicBezTo>
                    <a:pt x="563" y="348"/>
                    <a:pt x="568" y="355"/>
                    <a:pt x="567" y="363"/>
                  </a:cubicBezTo>
                  <a:close/>
                  <a:moveTo>
                    <a:pt x="555" y="292"/>
                  </a:moveTo>
                  <a:cubicBezTo>
                    <a:pt x="547" y="293"/>
                    <a:pt x="540" y="288"/>
                    <a:pt x="539" y="280"/>
                  </a:cubicBezTo>
                  <a:cubicBezTo>
                    <a:pt x="537" y="272"/>
                    <a:pt x="542" y="265"/>
                    <a:pt x="550" y="264"/>
                  </a:cubicBezTo>
                  <a:cubicBezTo>
                    <a:pt x="558" y="262"/>
                    <a:pt x="566" y="267"/>
                    <a:pt x="567" y="275"/>
                  </a:cubicBezTo>
                  <a:cubicBezTo>
                    <a:pt x="568" y="283"/>
                    <a:pt x="563" y="291"/>
                    <a:pt x="555" y="292"/>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73" name="Freeform 7">
              <a:extLst>
                <a:ext uri="{FF2B5EF4-FFF2-40B4-BE49-F238E27FC236}">
                  <a16:creationId xmlns:a16="http://schemas.microsoft.com/office/drawing/2014/main" id="{6F463AC6-2A3D-4939-A4B6-E464CD78E5F2}"/>
                </a:ext>
              </a:extLst>
            </p:cNvPr>
            <p:cNvSpPr>
              <a:spLocks noEditPoints="1"/>
            </p:cNvSpPr>
            <p:nvPr/>
          </p:nvSpPr>
          <p:spPr bwMode="auto">
            <a:xfrm>
              <a:off x="2633973" y="3124025"/>
              <a:ext cx="482766" cy="483870"/>
            </a:xfrm>
            <a:custGeom>
              <a:avLst/>
              <a:gdLst>
                <a:gd name="T0" fmla="*/ 156 w 311"/>
                <a:gd name="T1" fmla="*/ 0 h 312"/>
                <a:gd name="T2" fmla="*/ 0 w 311"/>
                <a:gd name="T3" fmla="*/ 156 h 312"/>
                <a:gd name="T4" fmla="*/ 156 w 311"/>
                <a:gd name="T5" fmla="*/ 312 h 312"/>
                <a:gd name="T6" fmla="*/ 311 w 311"/>
                <a:gd name="T7" fmla="*/ 156 h 312"/>
                <a:gd name="T8" fmla="*/ 156 w 311"/>
                <a:gd name="T9" fmla="*/ 0 h 312"/>
                <a:gd name="T10" fmla="*/ 156 w 311"/>
                <a:gd name="T11" fmla="*/ 219 h 312"/>
                <a:gd name="T12" fmla="*/ 92 w 311"/>
                <a:gd name="T13" fmla="*/ 156 h 312"/>
                <a:gd name="T14" fmla="*/ 156 w 311"/>
                <a:gd name="T15" fmla="*/ 93 h 312"/>
                <a:gd name="T16" fmla="*/ 219 w 311"/>
                <a:gd name="T17" fmla="*/ 156 h 312"/>
                <a:gd name="T18" fmla="*/ 156 w 311"/>
                <a:gd name="T19" fmla="*/ 2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2">
                  <a:moveTo>
                    <a:pt x="156" y="0"/>
                  </a:moveTo>
                  <a:cubicBezTo>
                    <a:pt x="70" y="0"/>
                    <a:pt x="0" y="70"/>
                    <a:pt x="0" y="156"/>
                  </a:cubicBezTo>
                  <a:cubicBezTo>
                    <a:pt x="0" y="242"/>
                    <a:pt x="70" y="312"/>
                    <a:pt x="156" y="312"/>
                  </a:cubicBezTo>
                  <a:cubicBezTo>
                    <a:pt x="241" y="312"/>
                    <a:pt x="311" y="242"/>
                    <a:pt x="311" y="156"/>
                  </a:cubicBezTo>
                  <a:cubicBezTo>
                    <a:pt x="311" y="70"/>
                    <a:pt x="241" y="0"/>
                    <a:pt x="156" y="0"/>
                  </a:cubicBezTo>
                  <a:close/>
                  <a:moveTo>
                    <a:pt x="156" y="219"/>
                  </a:moveTo>
                  <a:cubicBezTo>
                    <a:pt x="121" y="219"/>
                    <a:pt x="92" y="191"/>
                    <a:pt x="92" y="156"/>
                  </a:cubicBezTo>
                  <a:cubicBezTo>
                    <a:pt x="92" y="121"/>
                    <a:pt x="121" y="93"/>
                    <a:pt x="156" y="93"/>
                  </a:cubicBezTo>
                  <a:cubicBezTo>
                    <a:pt x="190" y="93"/>
                    <a:pt x="219" y="121"/>
                    <a:pt x="219" y="156"/>
                  </a:cubicBezTo>
                  <a:cubicBezTo>
                    <a:pt x="219" y="191"/>
                    <a:pt x="190" y="219"/>
                    <a:pt x="156" y="219"/>
                  </a:cubicBez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74" name="Freeform 8">
              <a:extLst>
                <a:ext uri="{FF2B5EF4-FFF2-40B4-BE49-F238E27FC236}">
                  <a16:creationId xmlns:a16="http://schemas.microsoft.com/office/drawing/2014/main" id="{8DB516D9-B974-44E0-BD76-3F24F824E7EC}"/>
                </a:ext>
              </a:extLst>
            </p:cNvPr>
            <p:cNvSpPr>
              <a:spLocks noEditPoints="1"/>
            </p:cNvSpPr>
            <p:nvPr/>
          </p:nvSpPr>
          <p:spPr bwMode="auto">
            <a:xfrm>
              <a:off x="2757703" y="3248859"/>
              <a:ext cx="234202" cy="235307"/>
            </a:xfrm>
            <a:custGeom>
              <a:avLst/>
              <a:gdLst>
                <a:gd name="T0" fmla="*/ 76 w 151"/>
                <a:gd name="T1" fmla="*/ 0 h 152"/>
                <a:gd name="T2" fmla="*/ 0 w 151"/>
                <a:gd name="T3" fmla="*/ 76 h 152"/>
                <a:gd name="T4" fmla="*/ 76 w 151"/>
                <a:gd name="T5" fmla="*/ 152 h 152"/>
                <a:gd name="T6" fmla="*/ 151 w 151"/>
                <a:gd name="T7" fmla="*/ 76 h 152"/>
                <a:gd name="T8" fmla="*/ 76 w 151"/>
                <a:gd name="T9" fmla="*/ 0 h 152"/>
                <a:gd name="T10" fmla="*/ 76 w 151"/>
                <a:gd name="T11" fmla="*/ 117 h 152"/>
                <a:gd name="T12" fmla="*/ 35 w 151"/>
                <a:gd name="T13" fmla="*/ 76 h 152"/>
                <a:gd name="T14" fmla="*/ 76 w 151"/>
                <a:gd name="T15" fmla="*/ 35 h 152"/>
                <a:gd name="T16" fmla="*/ 117 w 151"/>
                <a:gd name="T17" fmla="*/ 76 h 152"/>
                <a:gd name="T18" fmla="*/ 76 w 151"/>
                <a:gd name="T19"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52">
                  <a:moveTo>
                    <a:pt x="76" y="0"/>
                  </a:moveTo>
                  <a:cubicBezTo>
                    <a:pt x="34" y="0"/>
                    <a:pt x="0" y="34"/>
                    <a:pt x="0" y="76"/>
                  </a:cubicBezTo>
                  <a:cubicBezTo>
                    <a:pt x="0" y="118"/>
                    <a:pt x="34" y="152"/>
                    <a:pt x="76" y="152"/>
                  </a:cubicBezTo>
                  <a:cubicBezTo>
                    <a:pt x="117" y="152"/>
                    <a:pt x="151" y="118"/>
                    <a:pt x="151" y="76"/>
                  </a:cubicBezTo>
                  <a:cubicBezTo>
                    <a:pt x="151" y="34"/>
                    <a:pt x="117" y="0"/>
                    <a:pt x="76" y="0"/>
                  </a:cubicBezTo>
                  <a:close/>
                  <a:moveTo>
                    <a:pt x="76" y="117"/>
                  </a:moveTo>
                  <a:cubicBezTo>
                    <a:pt x="53" y="117"/>
                    <a:pt x="35" y="99"/>
                    <a:pt x="35" y="76"/>
                  </a:cubicBezTo>
                  <a:cubicBezTo>
                    <a:pt x="35" y="53"/>
                    <a:pt x="53" y="35"/>
                    <a:pt x="76" y="35"/>
                  </a:cubicBezTo>
                  <a:cubicBezTo>
                    <a:pt x="98" y="35"/>
                    <a:pt x="117" y="53"/>
                    <a:pt x="117" y="76"/>
                  </a:cubicBezTo>
                  <a:cubicBezTo>
                    <a:pt x="117" y="99"/>
                    <a:pt x="98" y="117"/>
                    <a:pt x="76" y="117"/>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75" name="Freeform 9">
              <a:extLst>
                <a:ext uri="{FF2B5EF4-FFF2-40B4-BE49-F238E27FC236}">
                  <a16:creationId xmlns:a16="http://schemas.microsoft.com/office/drawing/2014/main" id="{76D38B85-6968-4F3B-861E-34FEE1B4740A}"/>
                </a:ext>
              </a:extLst>
            </p:cNvPr>
            <p:cNvSpPr>
              <a:spLocks noEditPoints="1"/>
            </p:cNvSpPr>
            <p:nvPr/>
          </p:nvSpPr>
          <p:spPr bwMode="auto">
            <a:xfrm>
              <a:off x="2822881" y="3315143"/>
              <a:ext cx="103844" cy="102740"/>
            </a:xfrm>
            <a:custGeom>
              <a:avLst/>
              <a:gdLst>
                <a:gd name="T0" fmla="*/ 66 w 67"/>
                <a:gd name="T1" fmla="*/ 30 h 66"/>
                <a:gd name="T2" fmla="*/ 64 w 67"/>
                <a:gd name="T3" fmla="*/ 29 h 66"/>
                <a:gd name="T4" fmla="*/ 55 w 67"/>
                <a:gd name="T5" fmla="*/ 28 h 66"/>
                <a:gd name="T6" fmla="*/ 52 w 67"/>
                <a:gd name="T7" fmla="*/ 22 h 66"/>
                <a:gd name="T8" fmla="*/ 58 w 67"/>
                <a:gd name="T9" fmla="*/ 15 h 66"/>
                <a:gd name="T10" fmla="*/ 58 w 67"/>
                <a:gd name="T11" fmla="*/ 12 h 66"/>
                <a:gd name="T12" fmla="*/ 57 w 67"/>
                <a:gd name="T13" fmla="*/ 9 h 66"/>
                <a:gd name="T14" fmla="*/ 55 w 67"/>
                <a:gd name="T15" fmla="*/ 8 h 66"/>
                <a:gd name="T16" fmla="*/ 52 w 67"/>
                <a:gd name="T17" fmla="*/ 9 h 66"/>
                <a:gd name="T18" fmla="*/ 45 w 67"/>
                <a:gd name="T19" fmla="*/ 15 h 66"/>
                <a:gd name="T20" fmla="*/ 38 w 67"/>
                <a:gd name="T21" fmla="*/ 12 h 66"/>
                <a:gd name="T22" fmla="*/ 37 w 67"/>
                <a:gd name="T23" fmla="*/ 3 h 66"/>
                <a:gd name="T24" fmla="*/ 36 w 67"/>
                <a:gd name="T25" fmla="*/ 1 h 66"/>
                <a:gd name="T26" fmla="*/ 34 w 67"/>
                <a:gd name="T27" fmla="*/ 0 h 66"/>
                <a:gd name="T28" fmla="*/ 31 w 67"/>
                <a:gd name="T29" fmla="*/ 1 h 66"/>
                <a:gd name="T30" fmla="*/ 30 w 67"/>
                <a:gd name="T31" fmla="*/ 3 h 66"/>
                <a:gd name="T32" fmla="*/ 29 w 67"/>
                <a:gd name="T33" fmla="*/ 12 h 66"/>
                <a:gd name="T34" fmla="*/ 22 w 67"/>
                <a:gd name="T35" fmla="*/ 15 h 66"/>
                <a:gd name="T36" fmla="*/ 15 w 67"/>
                <a:gd name="T37" fmla="*/ 9 h 66"/>
                <a:gd name="T38" fmla="*/ 13 w 67"/>
                <a:gd name="T39" fmla="*/ 8 h 66"/>
                <a:gd name="T40" fmla="*/ 10 w 67"/>
                <a:gd name="T41" fmla="*/ 9 h 66"/>
                <a:gd name="T42" fmla="*/ 9 w 67"/>
                <a:gd name="T43" fmla="*/ 12 h 66"/>
                <a:gd name="T44" fmla="*/ 10 w 67"/>
                <a:gd name="T45" fmla="*/ 15 h 66"/>
                <a:gd name="T46" fmla="*/ 15 w 67"/>
                <a:gd name="T47" fmla="*/ 22 h 66"/>
                <a:gd name="T48" fmla="*/ 13 w 67"/>
                <a:gd name="T49" fmla="*/ 28 h 66"/>
                <a:gd name="T50" fmla="*/ 4 w 67"/>
                <a:gd name="T51" fmla="*/ 29 h 66"/>
                <a:gd name="T52" fmla="*/ 1 w 67"/>
                <a:gd name="T53" fmla="*/ 30 h 66"/>
                <a:gd name="T54" fmla="*/ 0 w 67"/>
                <a:gd name="T55" fmla="*/ 33 h 66"/>
                <a:gd name="T56" fmla="*/ 1 w 67"/>
                <a:gd name="T57" fmla="*/ 36 h 66"/>
                <a:gd name="T58" fmla="*/ 4 w 67"/>
                <a:gd name="T59" fmla="*/ 37 h 66"/>
                <a:gd name="T60" fmla="*/ 13 w 67"/>
                <a:gd name="T61" fmla="*/ 38 h 66"/>
                <a:gd name="T62" fmla="*/ 15 w 67"/>
                <a:gd name="T63" fmla="*/ 44 h 66"/>
                <a:gd name="T64" fmla="*/ 10 w 67"/>
                <a:gd name="T65" fmla="*/ 51 h 66"/>
                <a:gd name="T66" fmla="*/ 9 w 67"/>
                <a:gd name="T67" fmla="*/ 54 h 66"/>
                <a:gd name="T68" fmla="*/ 10 w 67"/>
                <a:gd name="T69" fmla="*/ 57 h 66"/>
                <a:gd name="T70" fmla="*/ 13 w 67"/>
                <a:gd name="T71" fmla="*/ 58 h 66"/>
                <a:gd name="T72" fmla="*/ 15 w 67"/>
                <a:gd name="T73" fmla="*/ 57 h 66"/>
                <a:gd name="T74" fmla="*/ 22 w 67"/>
                <a:gd name="T75" fmla="*/ 51 h 66"/>
                <a:gd name="T76" fmla="*/ 29 w 67"/>
                <a:gd name="T77" fmla="*/ 54 h 66"/>
                <a:gd name="T78" fmla="*/ 30 w 67"/>
                <a:gd name="T79" fmla="*/ 63 h 66"/>
                <a:gd name="T80" fmla="*/ 31 w 67"/>
                <a:gd name="T81" fmla="*/ 65 h 66"/>
                <a:gd name="T82" fmla="*/ 34 w 67"/>
                <a:gd name="T83" fmla="*/ 66 h 66"/>
                <a:gd name="T84" fmla="*/ 36 w 67"/>
                <a:gd name="T85" fmla="*/ 65 h 66"/>
                <a:gd name="T86" fmla="*/ 37 w 67"/>
                <a:gd name="T87" fmla="*/ 63 h 66"/>
                <a:gd name="T88" fmla="*/ 38 w 67"/>
                <a:gd name="T89" fmla="*/ 54 h 66"/>
                <a:gd name="T90" fmla="*/ 45 w 67"/>
                <a:gd name="T91" fmla="*/ 51 h 66"/>
                <a:gd name="T92" fmla="*/ 52 w 67"/>
                <a:gd name="T93" fmla="*/ 57 h 66"/>
                <a:gd name="T94" fmla="*/ 55 w 67"/>
                <a:gd name="T95" fmla="*/ 58 h 66"/>
                <a:gd name="T96" fmla="*/ 57 w 67"/>
                <a:gd name="T97" fmla="*/ 57 h 66"/>
                <a:gd name="T98" fmla="*/ 58 w 67"/>
                <a:gd name="T99" fmla="*/ 54 h 66"/>
                <a:gd name="T100" fmla="*/ 58 w 67"/>
                <a:gd name="T101" fmla="*/ 51 h 66"/>
                <a:gd name="T102" fmla="*/ 52 w 67"/>
                <a:gd name="T103" fmla="*/ 44 h 66"/>
                <a:gd name="T104" fmla="*/ 55 w 67"/>
                <a:gd name="T105" fmla="*/ 38 h 66"/>
                <a:gd name="T106" fmla="*/ 64 w 67"/>
                <a:gd name="T107" fmla="*/ 37 h 66"/>
                <a:gd name="T108" fmla="*/ 66 w 67"/>
                <a:gd name="T109" fmla="*/ 36 h 66"/>
                <a:gd name="T110" fmla="*/ 67 w 67"/>
                <a:gd name="T111" fmla="*/ 33 h 66"/>
                <a:gd name="T112" fmla="*/ 66 w 67"/>
                <a:gd name="T113" fmla="*/ 30 h 66"/>
                <a:gd name="T114" fmla="*/ 46 w 67"/>
                <a:gd name="T115" fmla="*/ 33 h 66"/>
                <a:gd name="T116" fmla="*/ 34 w 67"/>
                <a:gd name="T117" fmla="*/ 46 h 66"/>
                <a:gd name="T118" fmla="*/ 21 w 67"/>
                <a:gd name="T119" fmla="*/ 33 h 66"/>
                <a:gd name="T120" fmla="*/ 34 w 67"/>
                <a:gd name="T121" fmla="*/ 20 h 66"/>
                <a:gd name="T122" fmla="*/ 46 w 67"/>
                <a:gd name="T123"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6">
                  <a:moveTo>
                    <a:pt x="66" y="30"/>
                  </a:moveTo>
                  <a:cubicBezTo>
                    <a:pt x="65" y="30"/>
                    <a:pt x="64" y="29"/>
                    <a:pt x="64" y="29"/>
                  </a:cubicBezTo>
                  <a:cubicBezTo>
                    <a:pt x="63" y="29"/>
                    <a:pt x="59" y="29"/>
                    <a:pt x="55" y="28"/>
                  </a:cubicBezTo>
                  <a:cubicBezTo>
                    <a:pt x="54" y="26"/>
                    <a:pt x="53" y="24"/>
                    <a:pt x="52" y="22"/>
                  </a:cubicBezTo>
                  <a:cubicBezTo>
                    <a:pt x="54" y="18"/>
                    <a:pt x="57" y="15"/>
                    <a:pt x="58" y="15"/>
                  </a:cubicBezTo>
                  <a:cubicBezTo>
                    <a:pt x="58" y="14"/>
                    <a:pt x="58" y="13"/>
                    <a:pt x="58" y="12"/>
                  </a:cubicBezTo>
                  <a:cubicBezTo>
                    <a:pt x="58" y="11"/>
                    <a:pt x="58" y="10"/>
                    <a:pt x="57" y="9"/>
                  </a:cubicBezTo>
                  <a:cubicBezTo>
                    <a:pt x="56" y="9"/>
                    <a:pt x="56" y="8"/>
                    <a:pt x="55" y="8"/>
                  </a:cubicBezTo>
                  <a:cubicBezTo>
                    <a:pt x="54" y="8"/>
                    <a:pt x="53" y="8"/>
                    <a:pt x="52" y="9"/>
                  </a:cubicBezTo>
                  <a:cubicBezTo>
                    <a:pt x="51" y="10"/>
                    <a:pt x="48" y="12"/>
                    <a:pt x="45" y="15"/>
                  </a:cubicBezTo>
                  <a:cubicBezTo>
                    <a:pt x="43" y="14"/>
                    <a:pt x="41" y="13"/>
                    <a:pt x="38" y="12"/>
                  </a:cubicBezTo>
                  <a:cubicBezTo>
                    <a:pt x="38" y="8"/>
                    <a:pt x="38" y="4"/>
                    <a:pt x="37" y="3"/>
                  </a:cubicBezTo>
                  <a:cubicBezTo>
                    <a:pt x="37" y="2"/>
                    <a:pt x="37" y="1"/>
                    <a:pt x="36" y="1"/>
                  </a:cubicBezTo>
                  <a:cubicBezTo>
                    <a:pt x="35" y="0"/>
                    <a:pt x="35" y="0"/>
                    <a:pt x="34" y="0"/>
                  </a:cubicBezTo>
                  <a:cubicBezTo>
                    <a:pt x="33" y="0"/>
                    <a:pt x="32" y="0"/>
                    <a:pt x="31" y="1"/>
                  </a:cubicBezTo>
                  <a:cubicBezTo>
                    <a:pt x="30" y="1"/>
                    <a:pt x="30" y="2"/>
                    <a:pt x="30" y="3"/>
                  </a:cubicBezTo>
                  <a:cubicBezTo>
                    <a:pt x="30" y="4"/>
                    <a:pt x="29" y="8"/>
                    <a:pt x="29" y="12"/>
                  </a:cubicBezTo>
                  <a:cubicBezTo>
                    <a:pt x="26" y="13"/>
                    <a:pt x="24" y="14"/>
                    <a:pt x="22" y="15"/>
                  </a:cubicBezTo>
                  <a:cubicBezTo>
                    <a:pt x="19" y="12"/>
                    <a:pt x="16" y="10"/>
                    <a:pt x="15" y="9"/>
                  </a:cubicBezTo>
                  <a:cubicBezTo>
                    <a:pt x="14" y="8"/>
                    <a:pt x="13" y="8"/>
                    <a:pt x="13" y="8"/>
                  </a:cubicBezTo>
                  <a:cubicBezTo>
                    <a:pt x="12" y="8"/>
                    <a:pt x="11" y="9"/>
                    <a:pt x="10" y="9"/>
                  </a:cubicBezTo>
                  <a:cubicBezTo>
                    <a:pt x="9" y="10"/>
                    <a:pt x="9" y="11"/>
                    <a:pt x="9" y="12"/>
                  </a:cubicBezTo>
                  <a:cubicBezTo>
                    <a:pt x="9" y="13"/>
                    <a:pt x="9" y="14"/>
                    <a:pt x="10" y="15"/>
                  </a:cubicBezTo>
                  <a:cubicBezTo>
                    <a:pt x="10" y="15"/>
                    <a:pt x="13" y="18"/>
                    <a:pt x="15" y="22"/>
                  </a:cubicBezTo>
                  <a:cubicBezTo>
                    <a:pt x="14" y="24"/>
                    <a:pt x="13" y="26"/>
                    <a:pt x="13" y="28"/>
                  </a:cubicBezTo>
                  <a:cubicBezTo>
                    <a:pt x="9" y="29"/>
                    <a:pt x="5" y="29"/>
                    <a:pt x="4" y="29"/>
                  </a:cubicBezTo>
                  <a:cubicBezTo>
                    <a:pt x="3" y="29"/>
                    <a:pt x="2" y="30"/>
                    <a:pt x="1" y="30"/>
                  </a:cubicBezTo>
                  <a:cubicBezTo>
                    <a:pt x="1" y="31"/>
                    <a:pt x="0" y="32"/>
                    <a:pt x="0" y="33"/>
                  </a:cubicBezTo>
                  <a:cubicBezTo>
                    <a:pt x="0" y="34"/>
                    <a:pt x="1" y="35"/>
                    <a:pt x="1" y="36"/>
                  </a:cubicBezTo>
                  <a:cubicBezTo>
                    <a:pt x="2" y="36"/>
                    <a:pt x="3" y="37"/>
                    <a:pt x="4" y="37"/>
                  </a:cubicBezTo>
                  <a:cubicBezTo>
                    <a:pt x="5" y="37"/>
                    <a:pt x="9" y="37"/>
                    <a:pt x="13" y="38"/>
                  </a:cubicBezTo>
                  <a:cubicBezTo>
                    <a:pt x="13" y="40"/>
                    <a:pt x="14" y="42"/>
                    <a:pt x="15" y="44"/>
                  </a:cubicBezTo>
                  <a:cubicBezTo>
                    <a:pt x="13" y="48"/>
                    <a:pt x="10" y="51"/>
                    <a:pt x="10" y="51"/>
                  </a:cubicBezTo>
                  <a:cubicBezTo>
                    <a:pt x="9" y="52"/>
                    <a:pt x="9" y="53"/>
                    <a:pt x="9" y="54"/>
                  </a:cubicBezTo>
                  <a:cubicBezTo>
                    <a:pt x="9" y="55"/>
                    <a:pt x="9" y="56"/>
                    <a:pt x="10" y="57"/>
                  </a:cubicBezTo>
                  <a:cubicBezTo>
                    <a:pt x="11" y="57"/>
                    <a:pt x="12" y="58"/>
                    <a:pt x="13" y="58"/>
                  </a:cubicBezTo>
                  <a:cubicBezTo>
                    <a:pt x="13" y="58"/>
                    <a:pt x="14" y="58"/>
                    <a:pt x="15" y="57"/>
                  </a:cubicBezTo>
                  <a:cubicBezTo>
                    <a:pt x="16" y="56"/>
                    <a:pt x="19" y="54"/>
                    <a:pt x="22" y="51"/>
                  </a:cubicBezTo>
                  <a:cubicBezTo>
                    <a:pt x="24" y="53"/>
                    <a:pt x="26" y="53"/>
                    <a:pt x="29" y="54"/>
                  </a:cubicBezTo>
                  <a:cubicBezTo>
                    <a:pt x="29" y="58"/>
                    <a:pt x="30" y="62"/>
                    <a:pt x="30" y="63"/>
                  </a:cubicBezTo>
                  <a:cubicBezTo>
                    <a:pt x="30" y="64"/>
                    <a:pt x="30" y="65"/>
                    <a:pt x="31" y="65"/>
                  </a:cubicBezTo>
                  <a:cubicBezTo>
                    <a:pt x="32" y="66"/>
                    <a:pt x="33" y="66"/>
                    <a:pt x="34" y="66"/>
                  </a:cubicBezTo>
                  <a:cubicBezTo>
                    <a:pt x="35" y="66"/>
                    <a:pt x="35" y="66"/>
                    <a:pt x="36" y="65"/>
                  </a:cubicBezTo>
                  <a:cubicBezTo>
                    <a:pt x="37" y="65"/>
                    <a:pt x="37" y="64"/>
                    <a:pt x="37" y="63"/>
                  </a:cubicBezTo>
                  <a:cubicBezTo>
                    <a:pt x="38" y="62"/>
                    <a:pt x="38" y="58"/>
                    <a:pt x="38" y="54"/>
                  </a:cubicBezTo>
                  <a:cubicBezTo>
                    <a:pt x="41" y="53"/>
                    <a:pt x="43" y="53"/>
                    <a:pt x="45" y="51"/>
                  </a:cubicBezTo>
                  <a:cubicBezTo>
                    <a:pt x="48" y="54"/>
                    <a:pt x="51" y="56"/>
                    <a:pt x="52" y="57"/>
                  </a:cubicBezTo>
                  <a:cubicBezTo>
                    <a:pt x="53" y="58"/>
                    <a:pt x="54" y="58"/>
                    <a:pt x="55" y="58"/>
                  </a:cubicBezTo>
                  <a:cubicBezTo>
                    <a:pt x="56" y="58"/>
                    <a:pt x="56" y="57"/>
                    <a:pt x="57" y="57"/>
                  </a:cubicBezTo>
                  <a:cubicBezTo>
                    <a:pt x="58" y="56"/>
                    <a:pt x="58" y="55"/>
                    <a:pt x="58" y="54"/>
                  </a:cubicBezTo>
                  <a:cubicBezTo>
                    <a:pt x="58" y="53"/>
                    <a:pt x="58" y="52"/>
                    <a:pt x="58" y="51"/>
                  </a:cubicBezTo>
                  <a:cubicBezTo>
                    <a:pt x="57" y="51"/>
                    <a:pt x="54" y="48"/>
                    <a:pt x="52" y="44"/>
                  </a:cubicBezTo>
                  <a:cubicBezTo>
                    <a:pt x="53" y="42"/>
                    <a:pt x="54" y="40"/>
                    <a:pt x="55" y="38"/>
                  </a:cubicBezTo>
                  <a:cubicBezTo>
                    <a:pt x="59" y="37"/>
                    <a:pt x="63" y="37"/>
                    <a:pt x="64" y="37"/>
                  </a:cubicBezTo>
                  <a:cubicBezTo>
                    <a:pt x="64" y="37"/>
                    <a:pt x="65" y="36"/>
                    <a:pt x="66" y="36"/>
                  </a:cubicBezTo>
                  <a:cubicBezTo>
                    <a:pt x="67" y="35"/>
                    <a:pt x="67" y="34"/>
                    <a:pt x="67" y="33"/>
                  </a:cubicBezTo>
                  <a:cubicBezTo>
                    <a:pt x="67" y="32"/>
                    <a:pt x="67" y="31"/>
                    <a:pt x="66" y="30"/>
                  </a:cubicBezTo>
                  <a:close/>
                  <a:moveTo>
                    <a:pt x="46" y="33"/>
                  </a:moveTo>
                  <a:cubicBezTo>
                    <a:pt x="46" y="40"/>
                    <a:pt x="41" y="46"/>
                    <a:pt x="34" y="46"/>
                  </a:cubicBezTo>
                  <a:cubicBezTo>
                    <a:pt x="27" y="46"/>
                    <a:pt x="21" y="40"/>
                    <a:pt x="21" y="33"/>
                  </a:cubicBezTo>
                  <a:cubicBezTo>
                    <a:pt x="21" y="26"/>
                    <a:pt x="27" y="20"/>
                    <a:pt x="34" y="20"/>
                  </a:cubicBezTo>
                  <a:cubicBezTo>
                    <a:pt x="41" y="20"/>
                    <a:pt x="46" y="26"/>
                    <a:pt x="46" y="33"/>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76" name="Freeform 10">
              <a:extLst>
                <a:ext uri="{FF2B5EF4-FFF2-40B4-BE49-F238E27FC236}">
                  <a16:creationId xmlns:a16="http://schemas.microsoft.com/office/drawing/2014/main" id="{8C8C1B5F-F428-4189-8E0D-C996AFB0E8A1}"/>
                </a:ext>
              </a:extLst>
            </p:cNvPr>
            <p:cNvSpPr>
              <a:spLocks noEditPoints="1"/>
            </p:cNvSpPr>
            <p:nvPr/>
          </p:nvSpPr>
          <p:spPr bwMode="auto">
            <a:xfrm>
              <a:off x="2562166" y="3053322"/>
              <a:ext cx="626380" cy="626380"/>
            </a:xfrm>
            <a:custGeom>
              <a:avLst/>
              <a:gdLst>
                <a:gd name="T0" fmla="*/ 397 w 403"/>
                <a:gd name="T1" fmla="*/ 195 h 404"/>
                <a:gd name="T2" fmla="*/ 400 w 403"/>
                <a:gd name="T3" fmla="*/ 167 h 404"/>
                <a:gd name="T4" fmla="*/ 388 w 403"/>
                <a:gd name="T5" fmla="*/ 141 h 404"/>
                <a:gd name="T6" fmla="*/ 363 w 403"/>
                <a:gd name="T7" fmla="*/ 133 h 404"/>
                <a:gd name="T8" fmla="*/ 373 w 403"/>
                <a:gd name="T9" fmla="*/ 98 h 404"/>
                <a:gd name="T10" fmla="*/ 358 w 403"/>
                <a:gd name="T11" fmla="*/ 77 h 404"/>
                <a:gd name="T12" fmla="*/ 321 w 403"/>
                <a:gd name="T13" fmla="*/ 73 h 404"/>
                <a:gd name="T14" fmla="*/ 322 w 403"/>
                <a:gd name="T15" fmla="*/ 47 h 404"/>
                <a:gd name="T16" fmla="*/ 302 w 403"/>
                <a:gd name="T17" fmla="*/ 27 h 404"/>
                <a:gd name="T18" fmla="*/ 275 w 403"/>
                <a:gd name="T19" fmla="*/ 20 h 404"/>
                <a:gd name="T20" fmla="*/ 253 w 403"/>
                <a:gd name="T21" fmla="*/ 34 h 404"/>
                <a:gd name="T22" fmla="*/ 232 w 403"/>
                <a:gd name="T23" fmla="*/ 4 h 404"/>
                <a:gd name="T24" fmla="*/ 206 w 403"/>
                <a:gd name="T25" fmla="*/ 1 h 404"/>
                <a:gd name="T26" fmla="*/ 180 w 403"/>
                <a:gd name="T27" fmla="*/ 27 h 404"/>
                <a:gd name="T28" fmla="*/ 161 w 403"/>
                <a:gd name="T29" fmla="*/ 10 h 404"/>
                <a:gd name="T30" fmla="*/ 132 w 403"/>
                <a:gd name="T31" fmla="*/ 12 h 404"/>
                <a:gd name="T32" fmla="*/ 110 w 403"/>
                <a:gd name="T33" fmla="*/ 29 h 404"/>
                <a:gd name="T34" fmla="*/ 106 w 403"/>
                <a:gd name="T35" fmla="*/ 54 h 404"/>
                <a:gd name="T36" fmla="*/ 69 w 403"/>
                <a:gd name="T37" fmla="*/ 51 h 404"/>
                <a:gd name="T38" fmla="*/ 51 w 403"/>
                <a:gd name="T39" fmla="*/ 69 h 404"/>
                <a:gd name="T40" fmla="*/ 54 w 403"/>
                <a:gd name="T41" fmla="*/ 106 h 404"/>
                <a:gd name="T42" fmla="*/ 28 w 403"/>
                <a:gd name="T43" fmla="*/ 110 h 404"/>
                <a:gd name="T44" fmla="*/ 12 w 403"/>
                <a:gd name="T45" fmla="*/ 133 h 404"/>
                <a:gd name="T46" fmla="*/ 10 w 403"/>
                <a:gd name="T47" fmla="*/ 161 h 404"/>
                <a:gd name="T48" fmla="*/ 27 w 403"/>
                <a:gd name="T49" fmla="*/ 180 h 404"/>
                <a:gd name="T50" fmla="*/ 1 w 403"/>
                <a:gd name="T51" fmla="*/ 207 h 404"/>
                <a:gd name="T52" fmla="*/ 4 w 403"/>
                <a:gd name="T53" fmla="*/ 232 h 404"/>
                <a:gd name="T54" fmla="*/ 34 w 403"/>
                <a:gd name="T55" fmla="*/ 254 h 404"/>
                <a:gd name="T56" fmla="*/ 20 w 403"/>
                <a:gd name="T57" fmla="*/ 276 h 404"/>
                <a:gd name="T58" fmla="*/ 27 w 403"/>
                <a:gd name="T59" fmla="*/ 303 h 404"/>
                <a:gd name="T60" fmla="*/ 47 w 403"/>
                <a:gd name="T61" fmla="*/ 323 h 404"/>
                <a:gd name="T62" fmla="*/ 73 w 403"/>
                <a:gd name="T63" fmla="*/ 322 h 404"/>
                <a:gd name="T64" fmla="*/ 76 w 403"/>
                <a:gd name="T65" fmla="*/ 359 h 404"/>
                <a:gd name="T66" fmla="*/ 97 w 403"/>
                <a:gd name="T67" fmla="*/ 373 h 404"/>
                <a:gd name="T68" fmla="*/ 133 w 403"/>
                <a:gd name="T69" fmla="*/ 364 h 404"/>
                <a:gd name="T70" fmla="*/ 141 w 403"/>
                <a:gd name="T71" fmla="*/ 389 h 404"/>
                <a:gd name="T72" fmla="*/ 166 w 403"/>
                <a:gd name="T73" fmla="*/ 401 h 404"/>
                <a:gd name="T74" fmla="*/ 195 w 403"/>
                <a:gd name="T75" fmla="*/ 398 h 404"/>
                <a:gd name="T76" fmla="*/ 210 w 403"/>
                <a:gd name="T77" fmla="*/ 378 h 404"/>
                <a:gd name="T78" fmla="*/ 241 w 403"/>
                <a:gd name="T79" fmla="*/ 399 h 404"/>
                <a:gd name="T80" fmla="*/ 266 w 403"/>
                <a:gd name="T81" fmla="*/ 392 h 404"/>
                <a:gd name="T82" fmla="*/ 282 w 403"/>
                <a:gd name="T83" fmla="*/ 359 h 404"/>
                <a:gd name="T84" fmla="*/ 306 w 403"/>
                <a:gd name="T85" fmla="*/ 368 h 404"/>
                <a:gd name="T86" fmla="*/ 331 w 403"/>
                <a:gd name="T87" fmla="*/ 357 h 404"/>
                <a:gd name="T88" fmla="*/ 347 w 403"/>
                <a:gd name="T89" fmla="*/ 333 h 404"/>
                <a:gd name="T90" fmla="*/ 342 w 403"/>
                <a:gd name="T91" fmla="*/ 308 h 404"/>
                <a:gd name="T92" fmla="*/ 377 w 403"/>
                <a:gd name="T93" fmla="*/ 298 h 404"/>
                <a:gd name="T94" fmla="*/ 388 w 403"/>
                <a:gd name="T95" fmla="*/ 275 h 404"/>
                <a:gd name="T96" fmla="*/ 373 w 403"/>
                <a:gd name="T97" fmla="*/ 241 h 404"/>
                <a:gd name="T98" fmla="*/ 396 w 403"/>
                <a:gd name="T99" fmla="*/ 229 h 404"/>
                <a:gd name="T100" fmla="*/ 60 w 403"/>
                <a:gd name="T101" fmla="*/ 20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04">
                  <a:moveTo>
                    <a:pt x="397" y="209"/>
                  </a:moveTo>
                  <a:cubicBezTo>
                    <a:pt x="399" y="209"/>
                    <a:pt x="401" y="208"/>
                    <a:pt x="402" y="207"/>
                  </a:cubicBezTo>
                  <a:cubicBezTo>
                    <a:pt x="403" y="205"/>
                    <a:pt x="403" y="204"/>
                    <a:pt x="403" y="202"/>
                  </a:cubicBezTo>
                  <a:cubicBezTo>
                    <a:pt x="403" y="200"/>
                    <a:pt x="403" y="199"/>
                    <a:pt x="402" y="197"/>
                  </a:cubicBezTo>
                  <a:cubicBezTo>
                    <a:pt x="401" y="196"/>
                    <a:pt x="399" y="195"/>
                    <a:pt x="397" y="195"/>
                  </a:cubicBezTo>
                  <a:cubicBezTo>
                    <a:pt x="395" y="195"/>
                    <a:pt x="386" y="194"/>
                    <a:pt x="377" y="193"/>
                  </a:cubicBezTo>
                  <a:cubicBezTo>
                    <a:pt x="377" y="189"/>
                    <a:pt x="376" y="184"/>
                    <a:pt x="376" y="180"/>
                  </a:cubicBezTo>
                  <a:cubicBezTo>
                    <a:pt x="384" y="178"/>
                    <a:pt x="394" y="175"/>
                    <a:pt x="396" y="175"/>
                  </a:cubicBezTo>
                  <a:cubicBezTo>
                    <a:pt x="397" y="174"/>
                    <a:pt x="399" y="173"/>
                    <a:pt x="400" y="172"/>
                  </a:cubicBezTo>
                  <a:cubicBezTo>
                    <a:pt x="400" y="170"/>
                    <a:pt x="401" y="169"/>
                    <a:pt x="400" y="167"/>
                  </a:cubicBezTo>
                  <a:cubicBezTo>
                    <a:pt x="400" y="165"/>
                    <a:pt x="399" y="164"/>
                    <a:pt x="398" y="163"/>
                  </a:cubicBezTo>
                  <a:cubicBezTo>
                    <a:pt x="397" y="162"/>
                    <a:pt x="395" y="161"/>
                    <a:pt x="393" y="161"/>
                  </a:cubicBezTo>
                  <a:cubicBezTo>
                    <a:pt x="391" y="161"/>
                    <a:pt x="381" y="162"/>
                    <a:pt x="373" y="163"/>
                  </a:cubicBezTo>
                  <a:cubicBezTo>
                    <a:pt x="372" y="158"/>
                    <a:pt x="371" y="154"/>
                    <a:pt x="369" y="150"/>
                  </a:cubicBezTo>
                  <a:cubicBezTo>
                    <a:pt x="377" y="146"/>
                    <a:pt x="386" y="142"/>
                    <a:pt x="388" y="141"/>
                  </a:cubicBezTo>
                  <a:cubicBezTo>
                    <a:pt x="390" y="141"/>
                    <a:pt x="391" y="139"/>
                    <a:pt x="391" y="138"/>
                  </a:cubicBezTo>
                  <a:cubicBezTo>
                    <a:pt x="392" y="136"/>
                    <a:pt x="392" y="134"/>
                    <a:pt x="391" y="133"/>
                  </a:cubicBezTo>
                  <a:cubicBezTo>
                    <a:pt x="391" y="131"/>
                    <a:pt x="390" y="130"/>
                    <a:pt x="388" y="129"/>
                  </a:cubicBezTo>
                  <a:cubicBezTo>
                    <a:pt x="387" y="128"/>
                    <a:pt x="385" y="128"/>
                    <a:pt x="383" y="128"/>
                  </a:cubicBezTo>
                  <a:cubicBezTo>
                    <a:pt x="381" y="129"/>
                    <a:pt x="372" y="131"/>
                    <a:pt x="363" y="133"/>
                  </a:cubicBezTo>
                  <a:cubicBezTo>
                    <a:pt x="362" y="130"/>
                    <a:pt x="360" y="126"/>
                    <a:pt x="358" y="122"/>
                  </a:cubicBezTo>
                  <a:cubicBezTo>
                    <a:pt x="365" y="117"/>
                    <a:pt x="373" y="111"/>
                    <a:pt x="375" y="110"/>
                  </a:cubicBezTo>
                  <a:cubicBezTo>
                    <a:pt x="376" y="109"/>
                    <a:pt x="377" y="107"/>
                    <a:pt x="377" y="106"/>
                  </a:cubicBezTo>
                  <a:cubicBezTo>
                    <a:pt x="378" y="104"/>
                    <a:pt x="377" y="102"/>
                    <a:pt x="376" y="101"/>
                  </a:cubicBezTo>
                  <a:cubicBezTo>
                    <a:pt x="376" y="99"/>
                    <a:pt x="374" y="98"/>
                    <a:pt x="373" y="98"/>
                  </a:cubicBezTo>
                  <a:cubicBezTo>
                    <a:pt x="371" y="97"/>
                    <a:pt x="369" y="97"/>
                    <a:pt x="368" y="98"/>
                  </a:cubicBezTo>
                  <a:cubicBezTo>
                    <a:pt x="366" y="99"/>
                    <a:pt x="357" y="103"/>
                    <a:pt x="349" y="106"/>
                  </a:cubicBezTo>
                  <a:cubicBezTo>
                    <a:pt x="347" y="103"/>
                    <a:pt x="344" y="99"/>
                    <a:pt x="342" y="96"/>
                  </a:cubicBezTo>
                  <a:cubicBezTo>
                    <a:pt x="348" y="90"/>
                    <a:pt x="355" y="83"/>
                    <a:pt x="356" y="81"/>
                  </a:cubicBezTo>
                  <a:cubicBezTo>
                    <a:pt x="357" y="80"/>
                    <a:pt x="358" y="78"/>
                    <a:pt x="358" y="77"/>
                  </a:cubicBezTo>
                  <a:cubicBezTo>
                    <a:pt x="358" y="75"/>
                    <a:pt x="357" y="73"/>
                    <a:pt x="356" y="72"/>
                  </a:cubicBezTo>
                  <a:cubicBezTo>
                    <a:pt x="355" y="71"/>
                    <a:pt x="354" y="70"/>
                    <a:pt x="352" y="69"/>
                  </a:cubicBezTo>
                  <a:cubicBezTo>
                    <a:pt x="350" y="69"/>
                    <a:pt x="349" y="69"/>
                    <a:pt x="347" y="70"/>
                  </a:cubicBezTo>
                  <a:cubicBezTo>
                    <a:pt x="345" y="72"/>
                    <a:pt x="337" y="77"/>
                    <a:pt x="330" y="82"/>
                  </a:cubicBezTo>
                  <a:cubicBezTo>
                    <a:pt x="327" y="79"/>
                    <a:pt x="324" y="76"/>
                    <a:pt x="321" y="73"/>
                  </a:cubicBezTo>
                  <a:cubicBezTo>
                    <a:pt x="326" y="66"/>
                    <a:pt x="332" y="58"/>
                    <a:pt x="333" y="56"/>
                  </a:cubicBezTo>
                  <a:cubicBezTo>
                    <a:pt x="334" y="55"/>
                    <a:pt x="334" y="53"/>
                    <a:pt x="334" y="51"/>
                  </a:cubicBezTo>
                  <a:cubicBezTo>
                    <a:pt x="333" y="50"/>
                    <a:pt x="333" y="48"/>
                    <a:pt x="331" y="47"/>
                  </a:cubicBezTo>
                  <a:cubicBezTo>
                    <a:pt x="330" y="46"/>
                    <a:pt x="328" y="45"/>
                    <a:pt x="327" y="45"/>
                  </a:cubicBezTo>
                  <a:cubicBezTo>
                    <a:pt x="325" y="45"/>
                    <a:pt x="323" y="46"/>
                    <a:pt x="322" y="47"/>
                  </a:cubicBezTo>
                  <a:cubicBezTo>
                    <a:pt x="321" y="49"/>
                    <a:pt x="314" y="55"/>
                    <a:pt x="307" y="62"/>
                  </a:cubicBezTo>
                  <a:cubicBezTo>
                    <a:pt x="304" y="59"/>
                    <a:pt x="301" y="57"/>
                    <a:pt x="297" y="54"/>
                  </a:cubicBezTo>
                  <a:cubicBezTo>
                    <a:pt x="301" y="46"/>
                    <a:pt x="305" y="37"/>
                    <a:pt x="306" y="36"/>
                  </a:cubicBezTo>
                  <a:cubicBezTo>
                    <a:pt x="306" y="34"/>
                    <a:pt x="306" y="32"/>
                    <a:pt x="306" y="31"/>
                  </a:cubicBezTo>
                  <a:cubicBezTo>
                    <a:pt x="305" y="29"/>
                    <a:pt x="304" y="28"/>
                    <a:pt x="302" y="27"/>
                  </a:cubicBezTo>
                  <a:cubicBezTo>
                    <a:pt x="301" y="26"/>
                    <a:pt x="299" y="26"/>
                    <a:pt x="298" y="26"/>
                  </a:cubicBezTo>
                  <a:cubicBezTo>
                    <a:pt x="296" y="26"/>
                    <a:pt x="294" y="27"/>
                    <a:pt x="293" y="29"/>
                  </a:cubicBezTo>
                  <a:cubicBezTo>
                    <a:pt x="292" y="30"/>
                    <a:pt x="287" y="38"/>
                    <a:pt x="282" y="45"/>
                  </a:cubicBezTo>
                  <a:cubicBezTo>
                    <a:pt x="278" y="43"/>
                    <a:pt x="274" y="42"/>
                    <a:pt x="270" y="40"/>
                  </a:cubicBezTo>
                  <a:cubicBezTo>
                    <a:pt x="272" y="31"/>
                    <a:pt x="275" y="22"/>
                    <a:pt x="275" y="20"/>
                  </a:cubicBezTo>
                  <a:cubicBezTo>
                    <a:pt x="276" y="18"/>
                    <a:pt x="275" y="17"/>
                    <a:pt x="274" y="15"/>
                  </a:cubicBezTo>
                  <a:cubicBezTo>
                    <a:pt x="274" y="14"/>
                    <a:pt x="272" y="12"/>
                    <a:pt x="271" y="12"/>
                  </a:cubicBezTo>
                  <a:cubicBezTo>
                    <a:pt x="269" y="11"/>
                    <a:pt x="267" y="11"/>
                    <a:pt x="266" y="12"/>
                  </a:cubicBezTo>
                  <a:cubicBezTo>
                    <a:pt x="264" y="12"/>
                    <a:pt x="263" y="14"/>
                    <a:pt x="262" y="15"/>
                  </a:cubicBezTo>
                  <a:cubicBezTo>
                    <a:pt x="261" y="17"/>
                    <a:pt x="257" y="26"/>
                    <a:pt x="253" y="34"/>
                  </a:cubicBezTo>
                  <a:cubicBezTo>
                    <a:pt x="249" y="33"/>
                    <a:pt x="245" y="31"/>
                    <a:pt x="241" y="30"/>
                  </a:cubicBezTo>
                  <a:cubicBezTo>
                    <a:pt x="241" y="22"/>
                    <a:pt x="242" y="12"/>
                    <a:pt x="242" y="10"/>
                  </a:cubicBezTo>
                  <a:cubicBezTo>
                    <a:pt x="243" y="8"/>
                    <a:pt x="242" y="7"/>
                    <a:pt x="241" y="5"/>
                  </a:cubicBezTo>
                  <a:cubicBezTo>
                    <a:pt x="240" y="4"/>
                    <a:pt x="238" y="3"/>
                    <a:pt x="237" y="3"/>
                  </a:cubicBezTo>
                  <a:cubicBezTo>
                    <a:pt x="235" y="2"/>
                    <a:pt x="233" y="3"/>
                    <a:pt x="232" y="4"/>
                  </a:cubicBezTo>
                  <a:cubicBezTo>
                    <a:pt x="230" y="4"/>
                    <a:pt x="229" y="6"/>
                    <a:pt x="229" y="8"/>
                  </a:cubicBezTo>
                  <a:cubicBezTo>
                    <a:pt x="228" y="9"/>
                    <a:pt x="226" y="19"/>
                    <a:pt x="223" y="27"/>
                  </a:cubicBezTo>
                  <a:cubicBezTo>
                    <a:pt x="219" y="27"/>
                    <a:pt x="215" y="27"/>
                    <a:pt x="210" y="26"/>
                  </a:cubicBezTo>
                  <a:cubicBezTo>
                    <a:pt x="210" y="17"/>
                    <a:pt x="209" y="8"/>
                    <a:pt x="209" y="6"/>
                  </a:cubicBezTo>
                  <a:cubicBezTo>
                    <a:pt x="208" y="4"/>
                    <a:pt x="207" y="2"/>
                    <a:pt x="206" y="1"/>
                  </a:cubicBezTo>
                  <a:cubicBezTo>
                    <a:pt x="205" y="0"/>
                    <a:pt x="203" y="0"/>
                    <a:pt x="202" y="0"/>
                  </a:cubicBezTo>
                  <a:cubicBezTo>
                    <a:pt x="200" y="0"/>
                    <a:pt x="198" y="0"/>
                    <a:pt x="197" y="1"/>
                  </a:cubicBezTo>
                  <a:cubicBezTo>
                    <a:pt x="196" y="2"/>
                    <a:pt x="195" y="4"/>
                    <a:pt x="195" y="6"/>
                  </a:cubicBezTo>
                  <a:cubicBezTo>
                    <a:pt x="194" y="8"/>
                    <a:pt x="193" y="17"/>
                    <a:pt x="193" y="26"/>
                  </a:cubicBezTo>
                  <a:cubicBezTo>
                    <a:pt x="188" y="27"/>
                    <a:pt x="184" y="27"/>
                    <a:pt x="180" y="27"/>
                  </a:cubicBezTo>
                  <a:cubicBezTo>
                    <a:pt x="178" y="19"/>
                    <a:pt x="175" y="9"/>
                    <a:pt x="174" y="8"/>
                  </a:cubicBezTo>
                  <a:cubicBezTo>
                    <a:pt x="174" y="6"/>
                    <a:pt x="173" y="4"/>
                    <a:pt x="171" y="4"/>
                  </a:cubicBezTo>
                  <a:cubicBezTo>
                    <a:pt x="170" y="3"/>
                    <a:pt x="168" y="2"/>
                    <a:pt x="166" y="3"/>
                  </a:cubicBezTo>
                  <a:cubicBezTo>
                    <a:pt x="165" y="3"/>
                    <a:pt x="163" y="4"/>
                    <a:pt x="162" y="5"/>
                  </a:cubicBezTo>
                  <a:cubicBezTo>
                    <a:pt x="161" y="7"/>
                    <a:pt x="160" y="8"/>
                    <a:pt x="161" y="10"/>
                  </a:cubicBezTo>
                  <a:cubicBezTo>
                    <a:pt x="161" y="12"/>
                    <a:pt x="162" y="22"/>
                    <a:pt x="162" y="30"/>
                  </a:cubicBezTo>
                  <a:cubicBezTo>
                    <a:pt x="158" y="31"/>
                    <a:pt x="154" y="33"/>
                    <a:pt x="150" y="34"/>
                  </a:cubicBezTo>
                  <a:cubicBezTo>
                    <a:pt x="146" y="26"/>
                    <a:pt x="142" y="17"/>
                    <a:pt x="141" y="15"/>
                  </a:cubicBezTo>
                  <a:cubicBezTo>
                    <a:pt x="140" y="14"/>
                    <a:pt x="139" y="12"/>
                    <a:pt x="137" y="12"/>
                  </a:cubicBezTo>
                  <a:cubicBezTo>
                    <a:pt x="136" y="11"/>
                    <a:pt x="134" y="11"/>
                    <a:pt x="132" y="12"/>
                  </a:cubicBezTo>
                  <a:cubicBezTo>
                    <a:pt x="131" y="12"/>
                    <a:pt x="130" y="14"/>
                    <a:pt x="129" y="15"/>
                  </a:cubicBezTo>
                  <a:cubicBezTo>
                    <a:pt x="128" y="17"/>
                    <a:pt x="128" y="18"/>
                    <a:pt x="128" y="20"/>
                  </a:cubicBezTo>
                  <a:cubicBezTo>
                    <a:pt x="128" y="22"/>
                    <a:pt x="131" y="31"/>
                    <a:pt x="133" y="40"/>
                  </a:cubicBezTo>
                  <a:cubicBezTo>
                    <a:pt x="129" y="42"/>
                    <a:pt x="125" y="43"/>
                    <a:pt x="122" y="45"/>
                  </a:cubicBezTo>
                  <a:cubicBezTo>
                    <a:pt x="116" y="38"/>
                    <a:pt x="111" y="30"/>
                    <a:pt x="110" y="29"/>
                  </a:cubicBezTo>
                  <a:cubicBezTo>
                    <a:pt x="109" y="27"/>
                    <a:pt x="107" y="26"/>
                    <a:pt x="105" y="26"/>
                  </a:cubicBezTo>
                  <a:cubicBezTo>
                    <a:pt x="104" y="26"/>
                    <a:pt x="102" y="26"/>
                    <a:pt x="101" y="27"/>
                  </a:cubicBezTo>
                  <a:cubicBezTo>
                    <a:pt x="99" y="28"/>
                    <a:pt x="98" y="29"/>
                    <a:pt x="97" y="31"/>
                  </a:cubicBezTo>
                  <a:cubicBezTo>
                    <a:pt x="97" y="32"/>
                    <a:pt x="97" y="34"/>
                    <a:pt x="98" y="36"/>
                  </a:cubicBezTo>
                  <a:cubicBezTo>
                    <a:pt x="98" y="37"/>
                    <a:pt x="102" y="46"/>
                    <a:pt x="106" y="54"/>
                  </a:cubicBezTo>
                  <a:cubicBezTo>
                    <a:pt x="103" y="57"/>
                    <a:pt x="99" y="59"/>
                    <a:pt x="96" y="62"/>
                  </a:cubicBezTo>
                  <a:cubicBezTo>
                    <a:pt x="89" y="55"/>
                    <a:pt x="82" y="49"/>
                    <a:pt x="81" y="47"/>
                  </a:cubicBezTo>
                  <a:cubicBezTo>
                    <a:pt x="80" y="46"/>
                    <a:pt x="78" y="45"/>
                    <a:pt x="76" y="45"/>
                  </a:cubicBezTo>
                  <a:cubicBezTo>
                    <a:pt x="75" y="45"/>
                    <a:pt x="73" y="46"/>
                    <a:pt x="72" y="47"/>
                  </a:cubicBezTo>
                  <a:cubicBezTo>
                    <a:pt x="70" y="48"/>
                    <a:pt x="70" y="50"/>
                    <a:pt x="69" y="51"/>
                  </a:cubicBezTo>
                  <a:cubicBezTo>
                    <a:pt x="69" y="53"/>
                    <a:pt x="69" y="55"/>
                    <a:pt x="70" y="56"/>
                  </a:cubicBezTo>
                  <a:cubicBezTo>
                    <a:pt x="71" y="58"/>
                    <a:pt x="77" y="66"/>
                    <a:pt x="82" y="73"/>
                  </a:cubicBezTo>
                  <a:cubicBezTo>
                    <a:pt x="79" y="76"/>
                    <a:pt x="76" y="79"/>
                    <a:pt x="73" y="82"/>
                  </a:cubicBezTo>
                  <a:cubicBezTo>
                    <a:pt x="66" y="77"/>
                    <a:pt x="58" y="72"/>
                    <a:pt x="56" y="70"/>
                  </a:cubicBezTo>
                  <a:cubicBezTo>
                    <a:pt x="55" y="69"/>
                    <a:pt x="53" y="69"/>
                    <a:pt x="51" y="69"/>
                  </a:cubicBezTo>
                  <a:cubicBezTo>
                    <a:pt x="49" y="70"/>
                    <a:pt x="48" y="71"/>
                    <a:pt x="47" y="72"/>
                  </a:cubicBezTo>
                  <a:cubicBezTo>
                    <a:pt x="46" y="73"/>
                    <a:pt x="45" y="75"/>
                    <a:pt x="45" y="77"/>
                  </a:cubicBezTo>
                  <a:cubicBezTo>
                    <a:pt x="45" y="78"/>
                    <a:pt x="46" y="80"/>
                    <a:pt x="47" y="81"/>
                  </a:cubicBezTo>
                  <a:cubicBezTo>
                    <a:pt x="48" y="83"/>
                    <a:pt x="55" y="90"/>
                    <a:pt x="61" y="96"/>
                  </a:cubicBezTo>
                  <a:cubicBezTo>
                    <a:pt x="59" y="99"/>
                    <a:pt x="56" y="103"/>
                    <a:pt x="54" y="106"/>
                  </a:cubicBezTo>
                  <a:cubicBezTo>
                    <a:pt x="46" y="103"/>
                    <a:pt x="37" y="99"/>
                    <a:pt x="35" y="98"/>
                  </a:cubicBezTo>
                  <a:cubicBezTo>
                    <a:pt x="34" y="97"/>
                    <a:pt x="32" y="97"/>
                    <a:pt x="30" y="98"/>
                  </a:cubicBezTo>
                  <a:cubicBezTo>
                    <a:pt x="29" y="98"/>
                    <a:pt x="28" y="99"/>
                    <a:pt x="27" y="101"/>
                  </a:cubicBezTo>
                  <a:cubicBezTo>
                    <a:pt x="26" y="102"/>
                    <a:pt x="26" y="104"/>
                    <a:pt x="26" y="106"/>
                  </a:cubicBezTo>
                  <a:cubicBezTo>
                    <a:pt x="26" y="107"/>
                    <a:pt x="27" y="109"/>
                    <a:pt x="28" y="110"/>
                  </a:cubicBezTo>
                  <a:cubicBezTo>
                    <a:pt x="30" y="111"/>
                    <a:pt x="38" y="117"/>
                    <a:pt x="45" y="122"/>
                  </a:cubicBezTo>
                  <a:cubicBezTo>
                    <a:pt x="43" y="126"/>
                    <a:pt x="41" y="130"/>
                    <a:pt x="40" y="133"/>
                  </a:cubicBezTo>
                  <a:cubicBezTo>
                    <a:pt x="31" y="131"/>
                    <a:pt x="22" y="129"/>
                    <a:pt x="20" y="128"/>
                  </a:cubicBezTo>
                  <a:cubicBezTo>
                    <a:pt x="18" y="128"/>
                    <a:pt x="16" y="128"/>
                    <a:pt x="15" y="129"/>
                  </a:cubicBezTo>
                  <a:cubicBezTo>
                    <a:pt x="14" y="130"/>
                    <a:pt x="12" y="131"/>
                    <a:pt x="12" y="133"/>
                  </a:cubicBezTo>
                  <a:cubicBezTo>
                    <a:pt x="11" y="134"/>
                    <a:pt x="11" y="136"/>
                    <a:pt x="12" y="138"/>
                  </a:cubicBezTo>
                  <a:cubicBezTo>
                    <a:pt x="12" y="139"/>
                    <a:pt x="13" y="141"/>
                    <a:pt x="15" y="141"/>
                  </a:cubicBezTo>
                  <a:cubicBezTo>
                    <a:pt x="17" y="142"/>
                    <a:pt x="26" y="146"/>
                    <a:pt x="34" y="150"/>
                  </a:cubicBezTo>
                  <a:cubicBezTo>
                    <a:pt x="32" y="154"/>
                    <a:pt x="31" y="158"/>
                    <a:pt x="30" y="163"/>
                  </a:cubicBezTo>
                  <a:cubicBezTo>
                    <a:pt x="22" y="162"/>
                    <a:pt x="12" y="161"/>
                    <a:pt x="10" y="161"/>
                  </a:cubicBezTo>
                  <a:cubicBezTo>
                    <a:pt x="8" y="161"/>
                    <a:pt x="6" y="162"/>
                    <a:pt x="5" y="163"/>
                  </a:cubicBezTo>
                  <a:cubicBezTo>
                    <a:pt x="4" y="164"/>
                    <a:pt x="3" y="165"/>
                    <a:pt x="3" y="167"/>
                  </a:cubicBezTo>
                  <a:cubicBezTo>
                    <a:pt x="2" y="169"/>
                    <a:pt x="3" y="170"/>
                    <a:pt x="4" y="172"/>
                  </a:cubicBezTo>
                  <a:cubicBezTo>
                    <a:pt x="4" y="173"/>
                    <a:pt x="6" y="174"/>
                    <a:pt x="7" y="175"/>
                  </a:cubicBezTo>
                  <a:cubicBezTo>
                    <a:pt x="9" y="175"/>
                    <a:pt x="19" y="178"/>
                    <a:pt x="27" y="180"/>
                  </a:cubicBezTo>
                  <a:cubicBezTo>
                    <a:pt x="27" y="184"/>
                    <a:pt x="26" y="189"/>
                    <a:pt x="26" y="193"/>
                  </a:cubicBezTo>
                  <a:cubicBezTo>
                    <a:pt x="17" y="194"/>
                    <a:pt x="8" y="195"/>
                    <a:pt x="6" y="195"/>
                  </a:cubicBezTo>
                  <a:cubicBezTo>
                    <a:pt x="4" y="195"/>
                    <a:pt x="2" y="196"/>
                    <a:pt x="1" y="197"/>
                  </a:cubicBezTo>
                  <a:cubicBezTo>
                    <a:pt x="0" y="199"/>
                    <a:pt x="0" y="200"/>
                    <a:pt x="0" y="202"/>
                  </a:cubicBezTo>
                  <a:cubicBezTo>
                    <a:pt x="0" y="204"/>
                    <a:pt x="0" y="205"/>
                    <a:pt x="1" y="207"/>
                  </a:cubicBezTo>
                  <a:cubicBezTo>
                    <a:pt x="2" y="208"/>
                    <a:pt x="4" y="209"/>
                    <a:pt x="6" y="209"/>
                  </a:cubicBezTo>
                  <a:cubicBezTo>
                    <a:pt x="8" y="209"/>
                    <a:pt x="17" y="210"/>
                    <a:pt x="26" y="211"/>
                  </a:cubicBezTo>
                  <a:cubicBezTo>
                    <a:pt x="26" y="215"/>
                    <a:pt x="27" y="219"/>
                    <a:pt x="27" y="224"/>
                  </a:cubicBezTo>
                  <a:cubicBezTo>
                    <a:pt x="19" y="226"/>
                    <a:pt x="9" y="229"/>
                    <a:pt x="7" y="229"/>
                  </a:cubicBezTo>
                  <a:cubicBezTo>
                    <a:pt x="6" y="230"/>
                    <a:pt x="4" y="231"/>
                    <a:pt x="4" y="232"/>
                  </a:cubicBezTo>
                  <a:cubicBezTo>
                    <a:pt x="3" y="234"/>
                    <a:pt x="2" y="235"/>
                    <a:pt x="3" y="237"/>
                  </a:cubicBezTo>
                  <a:cubicBezTo>
                    <a:pt x="3" y="239"/>
                    <a:pt x="4" y="240"/>
                    <a:pt x="5" y="241"/>
                  </a:cubicBezTo>
                  <a:cubicBezTo>
                    <a:pt x="6" y="242"/>
                    <a:pt x="8" y="243"/>
                    <a:pt x="10" y="243"/>
                  </a:cubicBezTo>
                  <a:cubicBezTo>
                    <a:pt x="12" y="243"/>
                    <a:pt x="22" y="242"/>
                    <a:pt x="30" y="241"/>
                  </a:cubicBezTo>
                  <a:cubicBezTo>
                    <a:pt x="31" y="245"/>
                    <a:pt x="32" y="250"/>
                    <a:pt x="34" y="254"/>
                  </a:cubicBezTo>
                  <a:cubicBezTo>
                    <a:pt x="26" y="257"/>
                    <a:pt x="17" y="262"/>
                    <a:pt x="15" y="263"/>
                  </a:cubicBezTo>
                  <a:cubicBezTo>
                    <a:pt x="13" y="263"/>
                    <a:pt x="12" y="265"/>
                    <a:pt x="12" y="266"/>
                  </a:cubicBezTo>
                  <a:cubicBezTo>
                    <a:pt x="11" y="268"/>
                    <a:pt x="11" y="269"/>
                    <a:pt x="12" y="271"/>
                  </a:cubicBezTo>
                  <a:cubicBezTo>
                    <a:pt x="12" y="273"/>
                    <a:pt x="14" y="274"/>
                    <a:pt x="15" y="275"/>
                  </a:cubicBezTo>
                  <a:cubicBezTo>
                    <a:pt x="16" y="276"/>
                    <a:pt x="18" y="276"/>
                    <a:pt x="20" y="276"/>
                  </a:cubicBezTo>
                  <a:cubicBezTo>
                    <a:pt x="22" y="275"/>
                    <a:pt x="31" y="273"/>
                    <a:pt x="40" y="270"/>
                  </a:cubicBezTo>
                  <a:cubicBezTo>
                    <a:pt x="41" y="274"/>
                    <a:pt x="43" y="278"/>
                    <a:pt x="45" y="282"/>
                  </a:cubicBezTo>
                  <a:cubicBezTo>
                    <a:pt x="38" y="287"/>
                    <a:pt x="30" y="293"/>
                    <a:pt x="28" y="294"/>
                  </a:cubicBezTo>
                  <a:cubicBezTo>
                    <a:pt x="27" y="295"/>
                    <a:pt x="26" y="297"/>
                    <a:pt x="26" y="298"/>
                  </a:cubicBezTo>
                  <a:cubicBezTo>
                    <a:pt x="26" y="300"/>
                    <a:pt x="26" y="302"/>
                    <a:pt x="27" y="303"/>
                  </a:cubicBezTo>
                  <a:cubicBezTo>
                    <a:pt x="28" y="305"/>
                    <a:pt x="29" y="306"/>
                    <a:pt x="30" y="306"/>
                  </a:cubicBezTo>
                  <a:cubicBezTo>
                    <a:pt x="32" y="307"/>
                    <a:pt x="34" y="307"/>
                    <a:pt x="35" y="306"/>
                  </a:cubicBezTo>
                  <a:cubicBezTo>
                    <a:pt x="37" y="305"/>
                    <a:pt x="46" y="301"/>
                    <a:pt x="54" y="298"/>
                  </a:cubicBezTo>
                  <a:cubicBezTo>
                    <a:pt x="56" y="301"/>
                    <a:pt x="59" y="305"/>
                    <a:pt x="61" y="308"/>
                  </a:cubicBezTo>
                  <a:cubicBezTo>
                    <a:pt x="55" y="314"/>
                    <a:pt x="48" y="321"/>
                    <a:pt x="47" y="323"/>
                  </a:cubicBezTo>
                  <a:cubicBezTo>
                    <a:pt x="46" y="324"/>
                    <a:pt x="45" y="326"/>
                    <a:pt x="45" y="327"/>
                  </a:cubicBezTo>
                  <a:cubicBezTo>
                    <a:pt x="45" y="329"/>
                    <a:pt x="46" y="331"/>
                    <a:pt x="47" y="332"/>
                  </a:cubicBezTo>
                  <a:cubicBezTo>
                    <a:pt x="48" y="333"/>
                    <a:pt x="49" y="334"/>
                    <a:pt x="51" y="334"/>
                  </a:cubicBezTo>
                  <a:cubicBezTo>
                    <a:pt x="53" y="335"/>
                    <a:pt x="55" y="334"/>
                    <a:pt x="56" y="333"/>
                  </a:cubicBezTo>
                  <a:cubicBezTo>
                    <a:pt x="58" y="332"/>
                    <a:pt x="66" y="327"/>
                    <a:pt x="73" y="322"/>
                  </a:cubicBezTo>
                  <a:cubicBezTo>
                    <a:pt x="76" y="325"/>
                    <a:pt x="79" y="328"/>
                    <a:pt x="82" y="331"/>
                  </a:cubicBezTo>
                  <a:cubicBezTo>
                    <a:pt x="77" y="338"/>
                    <a:pt x="71" y="346"/>
                    <a:pt x="70" y="348"/>
                  </a:cubicBezTo>
                  <a:cubicBezTo>
                    <a:pt x="69" y="349"/>
                    <a:pt x="69" y="351"/>
                    <a:pt x="69" y="353"/>
                  </a:cubicBezTo>
                  <a:cubicBezTo>
                    <a:pt x="70" y="354"/>
                    <a:pt x="70" y="356"/>
                    <a:pt x="72" y="357"/>
                  </a:cubicBezTo>
                  <a:cubicBezTo>
                    <a:pt x="73" y="358"/>
                    <a:pt x="75" y="359"/>
                    <a:pt x="76" y="359"/>
                  </a:cubicBezTo>
                  <a:cubicBezTo>
                    <a:pt x="78" y="359"/>
                    <a:pt x="80" y="358"/>
                    <a:pt x="81" y="357"/>
                  </a:cubicBezTo>
                  <a:cubicBezTo>
                    <a:pt x="82" y="355"/>
                    <a:pt x="89" y="348"/>
                    <a:pt x="96" y="342"/>
                  </a:cubicBezTo>
                  <a:cubicBezTo>
                    <a:pt x="99" y="345"/>
                    <a:pt x="103" y="347"/>
                    <a:pt x="106" y="350"/>
                  </a:cubicBezTo>
                  <a:cubicBezTo>
                    <a:pt x="102" y="358"/>
                    <a:pt x="98" y="367"/>
                    <a:pt x="98" y="368"/>
                  </a:cubicBezTo>
                  <a:cubicBezTo>
                    <a:pt x="97" y="370"/>
                    <a:pt x="97" y="372"/>
                    <a:pt x="97" y="373"/>
                  </a:cubicBezTo>
                  <a:cubicBezTo>
                    <a:pt x="98" y="375"/>
                    <a:pt x="99" y="376"/>
                    <a:pt x="101" y="377"/>
                  </a:cubicBezTo>
                  <a:cubicBezTo>
                    <a:pt x="102" y="378"/>
                    <a:pt x="104" y="378"/>
                    <a:pt x="105" y="378"/>
                  </a:cubicBezTo>
                  <a:cubicBezTo>
                    <a:pt x="107" y="378"/>
                    <a:pt x="109" y="377"/>
                    <a:pt x="110" y="375"/>
                  </a:cubicBezTo>
                  <a:cubicBezTo>
                    <a:pt x="111" y="374"/>
                    <a:pt x="116" y="366"/>
                    <a:pt x="122" y="359"/>
                  </a:cubicBezTo>
                  <a:cubicBezTo>
                    <a:pt x="125" y="361"/>
                    <a:pt x="129" y="362"/>
                    <a:pt x="133" y="364"/>
                  </a:cubicBezTo>
                  <a:cubicBezTo>
                    <a:pt x="131" y="373"/>
                    <a:pt x="128" y="382"/>
                    <a:pt x="128" y="384"/>
                  </a:cubicBezTo>
                  <a:cubicBezTo>
                    <a:pt x="128" y="386"/>
                    <a:pt x="128" y="387"/>
                    <a:pt x="129" y="389"/>
                  </a:cubicBezTo>
                  <a:cubicBezTo>
                    <a:pt x="130" y="390"/>
                    <a:pt x="131" y="391"/>
                    <a:pt x="132" y="392"/>
                  </a:cubicBezTo>
                  <a:cubicBezTo>
                    <a:pt x="134" y="393"/>
                    <a:pt x="136" y="393"/>
                    <a:pt x="137" y="392"/>
                  </a:cubicBezTo>
                  <a:cubicBezTo>
                    <a:pt x="139" y="391"/>
                    <a:pt x="140" y="390"/>
                    <a:pt x="141" y="389"/>
                  </a:cubicBezTo>
                  <a:cubicBezTo>
                    <a:pt x="142" y="387"/>
                    <a:pt x="146" y="378"/>
                    <a:pt x="150" y="370"/>
                  </a:cubicBezTo>
                  <a:cubicBezTo>
                    <a:pt x="154" y="371"/>
                    <a:pt x="158" y="373"/>
                    <a:pt x="162" y="373"/>
                  </a:cubicBezTo>
                  <a:cubicBezTo>
                    <a:pt x="162" y="382"/>
                    <a:pt x="161" y="392"/>
                    <a:pt x="161" y="394"/>
                  </a:cubicBezTo>
                  <a:cubicBezTo>
                    <a:pt x="160" y="396"/>
                    <a:pt x="161" y="397"/>
                    <a:pt x="162" y="399"/>
                  </a:cubicBezTo>
                  <a:cubicBezTo>
                    <a:pt x="163" y="400"/>
                    <a:pt x="165" y="401"/>
                    <a:pt x="166" y="401"/>
                  </a:cubicBezTo>
                  <a:cubicBezTo>
                    <a:pt x="168" y="401"/>
                    <a:pt x="170" y="401"/>
                    <a:pt x="171" y="400"/>
                  </a:cubicBezTo>
                  <a:cubicBezTo>
                    <a:pt x="173" y="399"/>
                    <a:pt x="174" y="398"/>
                    <a:pt x="174" y="396"/>
                  </a:cubicBezTo>
                  <a:cubicBezTo>
                    <a:pt x="175" y="395"/>
                    <a:pt x="178" y="385"/>
                    <a:pt x="180" y="377"/>
                  </a:cubicBezTo>
                  <a:cubicBezTo>
                    <a:pt x="184" y="377"/>
                    <a:pt x="188" y="377"/>
                    <a:pt x="193" y="378"/>
                  </a:cubicBezTo>
                  <a:cubicBezTo>
                    <a:pt x="193" y="386"/>
                    <a:pt x="194" y="396"/>
                    <a:pt x="195" y="398"/>
                  </a:cubicBezTo>
                  <a:cubicBezTo>
                    <a:pt x="195" y="400"/>
                    <a:pt x="196" y="401"/>
                    <a:pt x="197" y="403"/>
                  </a:cubicBezTo>
                  <a:cubicBezTo>
                    <a:pt x="198" y="404"/>
                    <a:pt x="200" y="404"/>
                    <a:pt x="202" y="404"/>
                  </a:cubicBezTo>
                  <a:cubicBezTo>
                    <a:pt x="203" y="404"/>
                    <a:pt x="205" y="404"/>
                    <a:pt x="206" y="403"/>
                  </a:cubicBezTo>
                  <a:cubicBezTo>
                    <a:pt x="207" y="401"/>
                    <a:pt x="208" y="400"/>
                    <a:pt x="209" y="398"/>
                  </a:cubicBezTo>
                  <a:cubicBezTo>
                    <a:pt x="209" y="396"/>
                    <a:pt x="210" y="386"/>
                    <a:pt x="210" y="378"/>
                  </a:cubicBezTo>
                  <a:cubicBezTo>
                    <a:pt x="215" y="377"/>
                    <a:pt x="219" y="377"/>
                    <a:pt x="223" y="377"/>
                  </a:cubicBezTo>
                  <a:cubicBezTo>
                    <a:pt x="226" y="385"/>
                    <a:pt x="228" y="395"/>
                    <a:pt x="229" y="396"/>
                  </a:cubicBezTo>
                  <a:cubicBezTo>
                    <a:pt x="229" y="398"/>
                    <a:pt x="230" y="399"/>
                    <a:pt x="232" y="400"/>
                  </a:cubicBezTo>
                  <a:cubicBezTo>
                    <a:pt x="233" y="401"/>
                    <a:pt x="235" y="401"/>
                    <a:pt x="237" y="401"/>
                  </a:cubicBezTo>
                  <a:cubicBezTo>
                    <a:pt x="238" y="401"/>
                    <a:pt x="240" y="400"/>
                    <a:pt x="241" y="399"/>
                  </a:cubicBezTo>
                  <a:cubicBezTo>
                    <a:pt x="242" y="397"/>
                    <a:pt x="243" y="396"/>
                    <a:pt x="242" y="394"/>
                  </a:cubicBezTo>
                  <a:cubicBezTo>
                    <a:pt x="242" y="392"/>
                    <a:pt x="241" y="382"/>
                    <a:pt x="241" y="373"/>
                  </a:cubicBezTo>
                  <a:cubicBezTo>
                    <a:pt x="245" y="373"/>
                    <a:pt x="249" y="371"/>
                    <a:pt x="253" y="370"/>
                  </a:cubicBezTo>
                  <a:cubicBezTo>
                    <a:pt x="257" y="378"/>
                    <a:pt x="261" y="387"/>
                    <a:pt x="262" y="389"/>
                  </a:cubicBezTo>
                  <a:cubicBezTo>
                    <a:pt x="263" y="390"/>
                    <a:pt x="264" y="391"/>
                    <a:pt x="266" y="392"/>
                  </a:cubicBezTo>
                  <a:cubicBezTo>
                    <a:pt x="267" y="393"/>
                    <a:pt x="269" y="393"/>
                    <a:pt x="271" y="392"/>
                  </a:cubicBezTo>
                  <a:cubicBezTo>
                    <a:pt x="272" y="391"/>
                    <a:pt x="274" y="390"/>
                    <a:pt x="274" y="389"/>
                  </a:cubicBezTo>
                  <a:cubicBezTo>
                    <a:pt x="275" y="387"/>
                    <a:pt x="276" y="386"/>
                    <a:pt x="275" y="384"/>
                  </a:cubicBezTo>
                  <a:cubicBezTo>
                    <a:pt x="275" y="382"/>
                    <a:pt x="272" y="373"/>
                    <a:pt x="270" y="364"/>
                  </a:cubicBezTo>
                  <a:cubicBezTo>
                    <a:pt x="274" y="362"/>
                    <a:pt x="278" y="361"/>
                    <a:pt x="282" y="359"/>
                  </a:cubicBezTo>
                  <a:cubicBezTo>
                    <a:pt x="287" y="366"/>
                    <a:pt x="292" y="374"/>
                    <a:pt x="293" y="375"/>
                  </a:cubicBezTo>
                  <a:cubicBezTo>
                    <a:pt x="294" y="377"/>
                    <a:pt x="296" y="378"/>
                    <a:pt x="298" y="378"/>
                  </a:cubicBezTo>
                  <a:cubicBezTo>
                    <a:pt x="299" y="378"/>
                    <a:pt x="301" y="378"/>
                    <a:pt x="302" y="377"/>
                  </a:cubicBezTo>
                  <a:cubicBezTo>
                    <a:pt x="304" y="376"/>
                    <a:pt x="305" y="375"/>
                    <a:pt x="306" y="373"/>
                  </a:cubicBezTo>
                  <a:cubicBezTo>
                    <a:pt x="306" y="372"/>
                    <a:pt x="306" y="370"/>
                    <a:pt x="306" y="368"/>
                  </a:cubicBezTo>
                  <a:cubicBezTo>
                    <a:pt x="305" y="367"/>
                    <a:pt x="301" y="358"/>
                    <a:pt x="297" y="350"/>
                  </a:cubicBezTo>
                  <a:cubicBezTo>
                    <a:pt x="301" y="347"/>
                    <a:pt x="304" y="345"/>
                    <a:pt x="307" y="342"/>
                  </a:cubicBezTo>
                  <a:cubicBezTo>
                    <a:pt x="314" y="348"/>
                    <a:pt x="321" y="355"/>
                    <a:pt x="322" y="357"/>
                  </a:cubicBezTo>
                  <a:cubicBezTo>
                    <a:pt x="323" y="358"/>
                    <a:pt x="325" y="359"/>
                    <a:pt x="327" y="359"/>
                  </a:cubicBezTo>
                  <a:cubicBezTo>
                    <a:pt x="328" y="359"/>
                    <a:pt x="330" y="358"/>
                    <a:pt x="331" y="357"/>
                  </a:cubicBezTo>
                  <a:cubicBezTo>
                    <a:pt x="333" y="356"/>
                    <a:pt x="333" y="354"/>
                    <a:pt x="334" y="353"/>
                  </a:cubicBezTo>
                  <a:cubicBezTo>
                    <a:pt x="334" y="351"/>
                    <a:pt x="334" y="349"/>
                    <a:pt x="333" y="348"/>
                  </a:cubicBezTo>
                  <a:cubicBezTo>
                    <a:pt x="332" y="346"/>
                    <a:pt x="326" y="338"/>
                    <a:pt x="321" y="331"/>
                  </a:cubicBezTo>
                  <a:cubicBezTo>
                    <a:pt x="324" y="328"/>
                    <a:pt x="327" y="325"/>
                    <a:pt x="330" y="322"/>
                  </a:cubicBezTo>
                  <a:cubicBezTo>
                    <a:pt x="337" y="327"/>
                    <a:pt x="345" y="332"/>
                    <a:pt x="347" y="333"/>
                  </a:cubicBezTo>
                  <a:cubicBezTo>
                    <a:pt x="349" y="334"/>
                    <a:pt x="350" y="335"/>
                    <a:pt x="352" y="334"/>
                  </a:cubicBezTo>
                  <a:cubicBezTo>
                    <a:pt x="354" y="334"/>
                    <a:pt x="355" y="333"/>
                    <a:pt x="356" y="332"/>
                  </a:cubicBezTo>
                  <a:cubicBezTo>
                    <a:pt x="357" y="331"/>
                    <a:pt x="358" y="329"/>
                    <a:pt x="358" y="327"/>
                  </a:cubicBezTo>
                  <a:cubicBezTo>
                    <a:pt x="358" y="326"/>
                    <a:pt x="357" y="324"/>
                    <a:pt x="356" y="323"/>
                  </a:cubicBezTo>
                  <a:cubicBezTo>
                    <a:pt x="355" y="321"/>
                    <a:pt x="348" y="314"/>
                    <a:pt x="342" y="308"/>
                  </a:cubicBezTo>
                  <a:cubicBezTo>
                    <a:pt x="344" y="305"/>
                    <a:pt x="347" y="301"/>
                    <a:pt x="349" y="298"/>
                  </a:cubicBezTo>
                  <a:cubicBezTo>
                    <a:pt x="357" y="301"/>
                    <a:pt x="366" y="305"/>
                    <a:pt x="368" y="306"/>
                  </a:cubicBezTo>
                  <a:cubicBezTo>
                    <a:pt x="369" y="307"/>
                    <a:pt x="371" y="307"/>
                    <a:pt x="373" y="306"/>
                  </a:cubicBezTo>
                  <a:cubicBezTo>
                    <a:pt x="374" y="306"/>
                    <a:pt x="376" y="305"/>
                    <a:pt x="376" y="303"/>
                  </a:cubicBezTo>
                  <a:cubicBezTo>
                    <a:pt x="377" y="302"/>
                    <a:pt x="378" y="300"/>
                    <a:pt x="377" y="298"/>
                  </a:cubicBezTo>
                  <a:cubicBezTo>
                    <a:pt x="377" y="297"/>
                    <a:pt x="376" y="295"/>
                    <a:pt x="375" y="294"/>
                  </a:cubicBezTo>
                  <a:cubicBezTo>
                    <a:pt x="373" y="293"/>
                    <a:pt x="365" y="287"/>
                    <a:pt x="358" y="282"/>
                  </a:cubicBezTo>
                  <a:cubicBezTo>
                    <a:pt x="360" y="278"/>
                    <a:pt x="362" y="274"/>
                    <a:pt x="363" y="270"/>
                  </a:cubicBezTo>
                  <a:cubicBezTo>
                    <a:pt x="372" y="273"/>
                    <a:pt x="381" y="275"/>
                    <a:pt x="383" y="276"/>
                  </a:cubicBezTo>
                  <a:cubicBezTo>
                    <a:pt x="385" y="276"/>
                    <a:pt x="387" y="276"/>
                    <a:pt x="388" y="275"/>
                  </a:cubicBezTo>
                  <a:cubicBezTo>
                    <a:pt x="390" y="274"/>
                    <a:pt x="391" y="273"/>
                    <a:pt x="391" y="271"/>
                  </a:cubicBezTo>
                  <a:cubicBezTo>
                    <a:pt x="392" y="270"/>
                    <a:pt x="392" y="268"/>
                    <a:pt x="391" y="266"/>
                  </a:cubicBezTo>
                  <a:cubicBezTo>
                    <a:pt x="391" y="265"/>
                    <a:pt x="390" y="263"/>
                    <a:pt x="388" y="263"/>
                  </a:cubicBezTo>
                  <a:cubicBezTo>
                    <a:pt x="386" y="262"/>
                    <a:pt x="377" y="257"/>
                    <a:pt x="369" y="254"/>
                  </a:cubicBezTo>
                  <a:cubicBezTo>
                    <a:pt x="371" y="250"/>
                    <a:pt x="372" y="245"/>
                    <a:pt x="373" y="241"/>
                  </a:cubicBezTo>
                  <a:cubicBezTo>
                    <a:pt x="381" y="242"/>
                    <a:pt x="391" y="243"/>
                    <a:pt x="393" y="243"/>
                  </a:cubicBezTo>
                  <a:cubicBezTo>
                    <a:pt x="395" y="243"/>
                    <a:pt x="397" y="242"/>
                    <a:pt x="398" y="241"/>
                  </a:cubicBezTo>
                  <a:cubicBezTo>
                    <a:pt x="399" y="240"/>
                    <a:pt x="400" y="239"/>
                    <a:pt x="400" y="237"/>
                  </a:cubicBezTo>
                  <a:cubicBezTo>
                    <a:pt x="401" y="235"/>
                    <a:pt x="400" y="234"/>
                    <a:pt x="400" y="232"/>
                  </a:cubicBezTo>
                  <a:cubicBezTo>
                    <a:pt x="399" y="231"/>
                    <a:pt x="397" y="230"/>
                    <a:pt x="396" y="229"/>
                  </a:cubicBezTo>
                  <a:cubicBezTo>
                    <a:pt x="394" y="229"/>
                    <a:pt x="384" y="226"/>
                    <a:pt x="376" y="224"/>
                  </a:cubicBezTo>
                  <a:cubicBezTo>
                    <a:pt x="376" y="219"/>
                    <a:pt x="377" y="215"/>
                    <a:pt x="377" y="211"/>
                  </a:cubicBezTo>
                  <a:cubicBezTo>
                    <a:pt x="386" y="210"/>
                    <a:pt x="395" y="209"/>
                    <a:pt x="397" y="209"/>
                  </a:cubicBezTo>
                  <a:close/>
                  <a:moveTo>
                    <a:pt x="202" y="344"/>
                  </a:moveTo>
                  <a:cubicBezTo>
                    <a:pt x="123" y="344"/>
                    <a:pt x="60" y="281"/>
                    <a:pt x="60" y="202"/>
                  </a:cubicBezTo>
                  <a:cubicBezTo>
                    <a:pt x="60" y="123"/>
                    <a:pt x="123" y="60"/>
                    <a:pt x="202" y="60"/>
                  </a:cubicBezTo>
                  <a:cubicBezTo>
                    <a:pt x="280" y="60"/>
                    <a:pt x="344" y="123"/>
                    <a:pt x="344" y="202"/>
                  </a:cubicBezTo>
                  <a:cubicBezTo>
                    <a:pt x="344" y="281"/>
                    <a:pt x="280" y="344"/>
                    <a:pt x="202" y="344"/>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77" name="Freeform 11">
              <a:extLst>
                <a:ext uri="{FF2B5EF4-FFF2-40B4-BE49-F238E27FC236}">
                  <a16:creationId xmlns:a16="http://schemas.microsoft.com/office/drawing/2014/main" id="{F5FA06A1-71F9-49BF-B91C-C77EA98509C9}"/>
                </a:ext>
              </a:extLst>
            </p:cNvPr>
            <p:cNvSpPr>
              <a:spLocks noEditPoints="1"/>
            </p:cNvSpPr>
            <p:nvPr/>
          </p:nvSpPr>
          <p:spPr bwMode="auto">
            <a:xfrm>
              <a:off x="3085806" y="3952569"/>
              <a:ext cx="1077108" cy="1077108"/>
            </a:xfrm>
            <a:custGeom>
              <a:avLst/>
              <a:gdLst>
                <a:gd name="T0" fmla="*/ 347 w 694"/>
                <a:gd name="T1" fmla="*/ 0 h 695"/>
                <a:gd name="T2" fmla="*/ 0 w 694"/>
                <a:gd name="T3" fmla="*/ 348 h 695"/>
                <a:gd name="T4" fmla="*/ 347 w 694"/>
                <a:gd name="T5" fmla="*/ 695 h 695"/>
                <a:gd name="T6" fmla="*/ 694 w 694"/>
                <a:gd name="T7" fmla="*/ 348 h 695"/>
                <a:gd name="T8" fmla="*/ 347 w 694"/>
                <a:gd name="T9" fmla="*/ 0 h 695"/>
                <a:gd name="T10" fmla="*/ 347 w 694"/>
                <a:gd name="T11" fmla="*/ 489 h 695"/>
                <a:gd name="T12" fmla="*/ 207 w 694"/>
                <a:gd name="T13" fmla="*/ 348 h 695"/>
                <a:gd name="T14" fmla="*/ 347 w 694"/>
                <a:gd name="T15" fmla="*/ 207 h 695"/>
                <a:gd name="T16" fmla="*/ 488 w 694"/>
                <a:gd name="T17" fmla="*/ 348 h 695"/>
                <a:gd name="T18" fmla="*/ 347 w 694"/>
                <a:gd name="T19" fmla="*/ 489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4" h="695">
                  <a:moveTo>
                    <a:pt x="347" y="0"/>
                  </a:moveTo>
                  <a:cubicBezTo>
                    <a:pt x="156" y="0"/>
                    <a:pt x="0" y="156"/>
                    <a:pt x="0" y="348"/>
                  </a:cubicBezTo>
                  <a:cubicBezTo>
                    <a:pt x="0" y="540"/>
                    <a:pt x="156" y="695"/>
                    <a:pt x="347" y="695"/>
                  </a:cubicBezTo>
                  <a:cubicBezTo>
                    <a:pt x="539" y="695"/>
                    <a:pt x="694" y="540"/>
                    <a:pt x="694" y="348"/>
                  </a:cubicBezTo>
                  <a:cubicBezTo>
                    <a:pt x="694" y="156"/>
                    <a:pt x="539" y="0"/>
                    <a:pt x="347" y="0"/>
                  </a:cubicBezTo>
                  <a:close/>
                  <a:moveTo>
                    <a:pt x="347" y="489"/>
                  </a:moveTo>
                  <a:cubicBezTo>
                    <a:pt x="269" y="489"/>
                    <a:pt x="207" y="426"/>
                    <a:pt x="207" y="348"/>
                  </a:cubicBezTo>
                  <a:cubicBezTo>
                    <a:pt x="207" y="270"/>
                    <a:pt x="269" y="207"/>
                    <a:pt x="347" y="207"/>
                  </a:cubicBezTo>
                  <a:cubicBezTo>
                    <a:pt x="425" y="207"/>
                    <a:pt x="488" y="270"/>
                    <a:pt x="488" y="348"/>
                  </a:cubicBezTo>
                  <a:cubicBezTo>
                    <a:pt x="488" y="426"/>
                    <a:pt x="425" y="489"/>
                    <a:pt x="347" y="489"/>
                  </a:cubicBezTo>
                  <a:close/>
                </a:path>
              </a:pathLst>
            </a:custGeom>
            <a:solidFill>
              <a:srgbClr val="F5F5F5">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78" name="Freeform 12">
              <a:extLst>
                <a:ext uri="{FF2B5EF4-FFF2-40B4-BE49-F238E27FC236}">
                  <a16:creationId xmlns:a16="http://schemas.microsoft.com/office/drawing/2014/main" id="{E0452D88-A299-41A4-A0BC-350C6B40CEA8}"/>
                </a:ext>
              </a:extLst>
            </p:cNvPr>
            <p:cNvSpPr>
              <a:spLocks noEditPoints="1"/>
            </p:cNvSpPr>
            <p:nvPr/>
          </p:nvSpPr>
          <p:spPr bwMode="auto">
            <a:xfrm>
              <a:off x="2970914" y="3837678"/>
              <a:ext cx="1306891" cy="1307996"/>
            </a:xfrm>
            <a:custGeom>
              <a:avLst/>
              <a:gdLst>
                <a:gd name="T0" fmla="*/ 808 w 842"/>
                <a:gd name="T1" fmla="*/ 393 h 844"/>
                <a:gd name="T2" fmla="*/ 802 w 842"/>
                <a:gd name="T3" fmla="*/ 353 h 844"/>
                <a:gd name="T4" fmla="*/ 793 w 842"/>
                <a:gd name="T5" fmla="*/ 313 h 844"/>
                <a:gd name="T6" fmla="*/ 780 w 842"/>
                <a:gd name="T7" fmla="*/ 275 h 844"/>
                <a:gd name="T8" fmla="*/ 762 w 842"/>
                <a:gd name="T9" fmla="*/ 238 h 844"/>
                <a:gd name="T10" fmla="*/ 741 w 842"/>
                <a:gd name="T11" fmla="*/ 203 h 844"/>
                <a:gd name="T12" fmla="*/ 717 w 842"/>
                <a:gd name="T13" fmla="*/ 171 h 844"/>
                <a:gd name="T14" fmla="*/ 689 w 842"/>
                <a:gd name="T15" fmla="*/ 141 h 844"/>
                <a:gd name="T16" fmla="*/ 658 w 842"/>
                <a:gd name="T17" fmla="*/ 115 h 844"/>
                <a:gd name="T18" fmla="*/ 625 w 842"/>
                <a:gd name="T19" fmla="*/ 92 h 844"/>
                <a:gd name="T20" fmla="*/ 589 w 842"/>
                <a:gd name="T21" fmla="*/ 72 h 844"/>
                <a:gd name="T22" fmla="*/ 552 w 842"/>
                <a:gd name="T23" fmla="*/ 56 h 844"/>
                <a:gd name="T24" fmla="*/ 513 w 842"/>
                <a:gd name="T25" fmla="*/ 45 h 844"/>
                <a:gd name="T26" fmla="*/ 473 w 842"/>
                <a:gd name="T27" fmla="*/ 37 h 844"/>
                <a:gd name="T28" fmla="*/ 433 w 842"/>
                <a:gd name="T29" fmla="*/ 34 h 844"/>
                <a:gd name="T30" fmla="*/ 392 w 842"/>
                <a:gd name="T31" fmla="*/ 35 h 844"/>
                <a:gd name="T32" fmla="*/ 352 w 842"/>
                <a:gd name="T33" fmla="*/ 40 h 844"/>
                <a:gd name="T34" fmla="*/ 312 w 842"/>
                <a:gd name="T35" fmla="*/ 49 h 844"/>
                <a:gd name="T36" fmla="*/ 274 w 842"/>
                <a:gd name="T37" fmla="*/ 63 h 844"/>
                <a:gd name="T38" fmla="*/ 237 w 842"/>
                <a:gd name="T39" fmla="*/ 80 h 844"/>
                <a:gd name="T40" fmla="*/ 203 w 842"/>
                <a:gd name="T41" fmla="*/ 101 h 844"/>
                <a:gd name="T42" fmla="*/ 171 w 842"/>
                <a:gd name="T43" fmla="*/ 126 h 844"/>
                <a:gd name="T44" fmla="*/ 141 w 842"/>
                <a:gd name="T45" fmla="*/ 154 h 844"/>
                <a:gd name="T46" fmla="*/ 115 w 842"/>
                <a:gd name="T47" fmla="*/ 185 h 844"/>
                <a:gd name="T48" fmla="*/ 91 w 842"/>
                <a:gd name="T49" fmla="*/ 218 h 844"/>
                <a:gd name="T50" fmla="*/ 72 w 842"/>
                <a:gd name="T51" fmla="*/ 254 h 844"/>
                <a:gd name="T52" fmla="*/ 56 w 842"/>
                <a:gd name="T53" fmla="*/ 291 h 844"/>
                <a:gd name="T54" fmla="*/ 45 w 842"/>
                <a:gd name="T55" fmla="*/ 330 h 844"/>
                <a:gd name="T56" fmla="*/ 37 w 842"/>
                <a:gd name="T57" fmla="*/ 370 h 844"/>
                <a:gd name="T58" fmla="*/ 34 w 842"/>
                <a:gd name="T59" fmla="*/ 410 h 844"/>
                <a:gd name="T60" fmla="*/ 35 w 842"/>
                <a:gd name="T61" fmla="*/ 451 h 844"/>
                <a:gd name="T62" fmla="*/ 40 w 842"/>
                <a:gd name="T63" fmla="*/ 491 h 844"/>
                <a:gd name="T64" fmla="*/ 49 w 842"/>
                <a:gd name="T65" fmla="*/ 531 h 844"/>
                <a:gd name="T66" fmla="*/ 63 w 842"/>
                <a:gd name="T67" fmla="*/ 569 h 844"/>
                <a:gd name="T68" fmla="*/ 80 w 842"/>
                <a:gd name="T69" fmla="*/ 606 h 844"/>
                <a:gd name="T70" fmla="*/ 101 w 842"/>
                <a:gd name="T71" fmla="*/ 641 h 844"/>
                <a:gd name="T72" fmla="*/ 126 w 842"/>
                <a:gd name="T73" fmla="*/ 673 h 844"/>
                <a:gd name="T74" fmla="*/ 153 w 842"/>
                <a:gd name="T75" fmla="*/ 703 h 844"/>
                <a:gd name="T76" fmla="*/ 184 w 842"/>
                <a:gd name="T77" fmla="*/ 729 h 844"/>
                <a:gd name="T78" fmla="*/ 217 w 842"/>
                <a:gd name="T79" fmla="*/ 752 h 844"/>
                <a:gd name="T80" fmla="*/ 253 w 842"/>
                <a:gd name="T81" fmla="*/ 772 h 844"/>
                <a:gd name="T82" fmla="*/ 290 w 842"/>
                <a:gd name="T83" fmla="*/ 787 h 844"/>
                <a:gd name="T84" fmla="*/ 329 w 842"/>
                <a:gd name="T85" fmla="*/ 799 h 844"/>
                <a:gd name="T86" fmla="*/ 369 w 842"/>
                <a:gd name="T87" fmla="*/ 807 h 844"/>
                <a:gd name="T88" fmla="*/ 410 w 842"/>
                <a:gd name="T89" fmla="*/ 810 h 844"/>
                <a:gd name="T90" fmla="*/ 450 w 842"/>
                <a:gd name="T91" fmla="*/ 809 h 844"/>
                <a:gd name="T92" fmla="*/ 490 w 842"/>
                <a:gd name="T93" fmla="*/ 804 h 844"/>
                <a:gd name="T94" fmla="*/ 530 w 842"/>
                <a:gd name="T95" fmla="*/ 795 h 844"/>
                <a:gd name="T96" fmla="*/ 568 w 842"/>
                <a:gd name="T97" fmla="*/ 781 h 844"/>
                <a:gd name="T98" fmla="*/ 605 w 842"/>
                <a:gd name="T99" fmla="*/ 764 h 844"/>
                <a:gd name="T100" fmla="*/ 639 w 842"/>
                <a:gd name="T101" fmla="*/ 743 h 844"/>
                <a:gd name="T102" fmla="*/ 672 w 842"/>
                <a:gd name="T103" fmla="*/ 718 h 844"/>
                <a:gd name="T104" fmla="*/ 701 w 842"/>
                <a:gd name="T105" fmla="*/ 690 h 844"/>
                <a:gd name="T106" fmla="*/ 728 w 842"/>
                <a:gd name="T107" fmla="*/ 659 h 844"/>
                <a:gd name="T108" fmla="*/ 751 w 842"/>
                <a:gd name="T109" fmla="*/ 626 h 844"/>
                <a:gd name="T110" fmla="*/ 770 w 842"/>
                <a:gd name="T111" fmla="*/ 590 h 844"/>
                <a:gd name="T112" fmla="*/ 786 w 842"/>
                <a:gd name="T113" fmla="*/ 553 h 844"/>
                <a:gd name="T114" fmla="*/ 798 w 842"/>
                <a:gd name="T115" fmla="*/ 514 h 844"/>
                <a:gd name="T116" fmla="*/ 805 w 842"/>
                <a:gd name="T117" fmla="*/ 474 h 844"/>
                <a:gd name="T118" fmla="*/ 808 w 842"/>
                <a:gd name="T119" fmla="*/ 43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2" h="844">
                  <a:moveTo>
                    <a:pt x="835" y="431"/>
                  </a:moveTo>
                  <a:cubicBezTo>
                    <a:pt x="837" y="431"/>
                    <a:pt x="839" y="430"/>
                    <a:pt x="840" y="428"/>
                  </a:cubicBezTo>
                  <a:cubicBezTo>
                    <a:pt x="842" y="426"/>
                    <a:pt x="842" y="424"/>
                    <a:pt x="842" y="422"/>
                  </a:cubicBezTo>
                  <a:cubicBezTo>
                    <a:pt x="842" y="420"/>
                    <a:pt x="842" y="418"/>
                    <a:pt x="840" y="416"/>
                  </a:cubicBezTo>
                  <a:cubicBezTo>
                    <a:pt x="839" y="414"/>
                    <a:pt x="837" y="413"/>
                    <a:pt x="835" y="413"/>
                  </a:cubicBezTo>
                  <a:cubicBezTo>
                    <a:pt x="832" y="413"/>
                    <a:pt x="820" y="411"/>
                    <a:pt x="808" y="410"/>
                  </a:cubicBezTo>
                  <a:cubicBezTo>
                    <a:pt x="808" y="405"/>
                    <a:pt x="808" y="399"/>
                    <a:pt x="808" y="393"/>
                  </a:cubicBezTo>
                  <a:cubicBezTo>
                    <a:pt x="819" y="391"/>
                    <a:pt x="831" y="388"/>
                    <a:pt x="833" y="388"/>
                  </a:cubicBezTo>
                  <a:cubicBezTo>
                    <a:pt x="835" y="387"/>
                    <a:pt x="837" y="386"/>
                    <a:pt x="839" y="384"/>
                  </a:cubicBezTo>
                  <a:cubicBezTo>
                    <a:pt x="840" y="382"/>
                    <a:pt x="840" y="380"/>
                    <a:pt x="840" y="378"/>
                  </a:cubicBezTo>
                  <a:cubicBezTo>
                    <a:pt x="840" y="376"/>
                    <a:pt x="839" y="374"/>
                    <a:pt x="837" y="372"/>
                  </a:cubicBezTo>
                  <a:cubicBezTo>
                    <a:pt x="836" y="371"/>
                    <a:pt x="834" y="370"/>
                    <a:pt x="831" y="370"/>
                  </a:cubicBezTo>
                  <a:cubicBezTo>
                    <a:pt x="829" y="370"/>
                    <a:pt x="816" y="370"/>
                    <a:pt x="805" y="370"/>
                  </a:cubicBezTo>
                  <a:cubicBezTo>
                    <a:pt x="804" y="364"/>
                    <a:pt x="804" y="358"/>
                    <a:pt x="802" y="353"/>
                  </a:cubicBezTo>
                  <a:cubicBezTo>
                    <a:pt x="813" y="349"/>
                    <a:pt x="825" y="346"/>
                    <a:pt x="827" y="345"/>
                  </a:cubicBezTo>
                  <a:cubicBezTo>
                    <a:pt x="830" y="344"/>
                    <a:pt x="831" y="343"/>
                    <a:pt x="832" y="341"/>
                  </a:cubicBezTo>
                  <a:cubicBezTo>
                    <a:pt x="833" y="339"/>
                    <a:pt x="834" y="336"/>
                    <a:pt x="833" y="334"/>
                  </a:cubicBezTo>
                  <a:cubicBezTo>
                    <a:pt x="833" y="332"/>
                    <a:pt x="831" y="330"/>
                    <a:pt x="830" y="329"/>
                  </a:cubicBezTo>
                  <a:cubicBezTo>
                    <a:pt x="828" y="327"/>
                    <a:pt x="826" y="327"/>
                    <a:pt x="824" y="327"/>
                  </a:cubicBezTo>
                  <a:cubicBezTo>
                    <a:pt x="821" y="327"/>
                    <a:pt x="809" y="329"/>
                    <a:pt x="798" y="330"/>
                  </a:cubicBezTo>
                  <a:cubicBezTo>
                    <a:pt x="796" y="324"/>
                    <a:pt x="795" y="319"/>
                    <a:pt x="793" y="313"/>
                  </a:cubicBezTo>
                  <a:cubicBezTo>
                    <a:pt x="804" y="309"/>
                    <a:pt x="815" y="304"/>
                    <a:pt x="817" y="303"/>
                  </a:cubicBezTo>
                  <a:cubicBezTo>
                    <a:pt x="819" y="302"/>
                    <a:pt x="821" y="300"/>
                    <a:pt x="822" y="298"/>
                  </a:cubicBezTo>
                  <a:cubicBezTo>
                    <a:pt x="822" y="296"/>
                    <a:pt x="822" y="294"/>
                    <a:pt x="822" y="292"/>
                  </a:cubicBezTo>
                  <a:cubicBezTo>
                    <a:pt x="821" y="289"/>
                    <a:pt x="820" y="288"/>
                    <a:pt x="818" y="286"/>
                  </a:cubicBezTo>
                  <a:cubicBezTo>
                    <a:pt x="816" y="285"/>
                    <a:pt x="814" y="285"/>
                    <a:pt x="811" y="285"/>
                  </a:cubicBezTo>
                  <a:cubicBezTo>
                    <a:pt x="809" y="286"/>
                    <a:pt x="797" y="289"/>
                    <a:pt x="786" y="291"/>
                  </a:cubicBezTo>
                  <a:cubicBezTo>
                    <a:pt x="784" y="286"/>
                    <a:pt x="782" y="280"/>
                    <a:pt x="780" y="275"/>
                  </a:cubicBezTo>
                  <a:cubicBezTo>
                    <a:pt x="790" y="269"/>
                    <a:pt x="800" y="263"/>
                    <a:pt x="802" y="262"/>
                  </a:cubicBezTo>
                  <a:cubicBezTo>
                    <a:pt x="804" y="261"/>
                    <a:pt x="806" y="259"/>
                    <a:pt x="806" y="257"/>
                  </a:cubicBezTo>
                  <a:cubicBezTo>
                    <a:pt x="807" y="255"/>
                    <a:pt x="807" y="252"/>
                    <a:pt x="806" y="250"/>
                  </a:cubicBezTo>
                  <a:cubicBezTo>
                    <a:pt x="805" y="248"/>
                    <a:pt x="803" y="247"/>
                    <a:pt x="801" y="246"/>
                  </a:cubicBezTo>
                  <a:cubicBezTo>
                    <a:pt x="800" y="245"/>
                    <a:pt x="797" y="244"/>
                    <a:pt x="795" y="245"/>
                  </a:cubicBezTo>
                  <a:cubicBezTo>
                    <a:pt x="793" y="246"/>
                    <a:pt x="781" y="250"/>
                    <a:pt x="770" y="254"/>
                  </a:cubicBezTo>
                  <a:cubicBezTo>
                    <a:pt x="768" y="248"/>
                    <a:pt x="765" y="243"/>
                    <a:pt x="762" y="238"/>
                  </a:cubicBezTo>
                  <a:cubicBezTo>
                    <a:pt x="772" y="231"/>
                    <a:pt x="782" y="224"/>
                    <a:pt x="784" y="223"/>
                  </a:cubicBezTo>
                  <a:cubicBezTo>
                    <a:pt x="786" y="221"/>
                    <a:pt x="787" y="219"/>
                    <a:pt x="787" y="217"/>
                  </a:cubicBezTo>
                  <a:cubicBezTo>
                    <a:pt x="787" y="215"/>
                    <a:pt x="787" y="213"/>
                    <a:pt x="786" y="211"/>
                  </a:cubicBezTo>
                  <a:cubicBezTo>
                    <a:pt x="785" y="209"/>
                    <a:pt x="783" y="208"/>
                    <a:pt x="781" y="207"/>
                  </a:cubicBezTo>
                  <a:cubicBezTo>
                    <a:pt x="779" y="206"/>
                    <a:pt x="777" y="206"/>
                    <a:pt x="775" y="207"/>
                  </a:cubicBezTo>
                  <a:cubicBezTo>
                    <a:pt x="772" y="208"/>
                    <a:pt x="761" y="213"/>
                    <a:pt x="751" y="218"/>
                  </a:cubicBezTo>
                  <a:cubicBezTo>
                    <a:pt x="748" y="213"/>
                    <a:pt x="745" y="208"/>
                    <a:pt x="741" y="203"/>
                  </a:cubicBezTo>
                  <a:cubicBezTo>
                    <a:pt x="750" y="196"/>
                    <a:pt x="759" y="188"/>
                    <a:pt x="761" y="186"/>
                  </a:cubicBezTo>
                  <a:cubicBezTo>
                    <a:pt x="763" y="184"/>
                    <a:pt x="764" y="182"/>
                    <a:pt x="764" y="180"/>
                  </a:cubicBezTo>
                  <a:cubicBezTo>
                    <a:pt x="764" y="178"/>
                    <a:pt x="763" y="176"/>
                    <a:pt x="762" y="174"/>
                  </a:cubicBezTo>
                  <a:cubicBezTo>
                    <a:pt x="761" y="172"/>
                    <a:pt x="759" y="171"/>
                    <a:pt x="757" y="170"/>
                  </a:cubicBezTo>
                  <a:cubicBezTo>
                    <a:pt x="754" y="170"/>
                    <a:pt x="752" y="170"/>
                    <a:pt x="750" y="171"/>
                  </a:cubicBezTo>
                  <a:cubicBezTo>
                    <a:pt x="748" y="172"/>
                    <a:pt x="737" y="179"/>
                    <a:pt x="728" y="185"/>
                  </a:cubicBezTo>
                  <a:cubicBezTo>
                    <a:pt x="724" y="180"/>
                    <a:pt x="720" y="175"/>
                    <a:pt x="717" y="171"/>
                  </a:cubicBezTo>
                  <a:cubicBezTo>
                    <a:pt x="724" y="163"/>
                    <a:pt x="733" y="154"/>
                    <a:pt x="734" y="152"/>
                  </a:cubicBezTo>
                  <a:cubicBezTo>
                    <a:pt x="736" y="150"/>
                    <a:pt x="737" y="148"/>
                    <a:pt x="737" y="146"/>
                  </a:cubicBezTo>
                  <a:cubicBezTo>
                    <a:pt x="737" y="143"/>
                    <a:pt x="736" y="141"/>
                    <a:pt x="734" y="140"/>
                  </a:cubicBezTo>
                  <a:cubicBezTo>
                    <a:pt x="733" y="138"/>
                    <a:pt x="731" y="137"/>
                    <a:pt x="728" y="137"/>
                  </a:cubicBezTo>
                  <a:cubicBezTo>
                    <a:pt x="726" y="136"/>
                    <a:pt x="724" y="137"/>
                    <a:pt x="722" y="138"/>
                  </a:cubicBezTo>
                  <a:cubicBezTo>
                    <a:pt x="720" y="140"/>
                    <a:pt x="710" y="147"/>
                    <a:pt x="701" y="154"/>
                  </a:cubicBezTo>
                  <a:cubicBezTo>
                    <a:pt x="697" y="150"/>
                    <a:pt x="693" y="145"/>
                    <a:pt x="689" y="141"/>
                  </a:cubicBezTo>
                  <a:cubicBezTo>
                    <a:pt x="696" y="132"/>
                    <a:pt x="703" y="122"/>
                    <a:pt x="705" y="120"/>
                  </a:cubicBezTo>
                  <a:cubicBezTo>
                    <a:pt x="706" y="118"/>
                    <a:pt x="706" y="116"/>
                    <a:pt x="706" y="114"/>
                  </a:cubicBezTo>
                  <a:cubicBezTo>
                    <a:pt x="706" y="112"/>
                    <a:pt x="705" y="110"/>
                    <a:pt x="703" y="108"/>
                  </a:cubicBezTo>
                  <a:cubicBezTo>
                    <a:pt x="701" y="107"/>
                    <a:pt x="699" y="106"/>
                    <a:pt x="697" y="106"/>
                  </a:cubicBezTo>
                  <a:cubicBezTo>
                    <a:pt x="695" y="106"/>
                    <a:pt x="693" y="107"/>
                    <a:pt x="691" y="108"/>
                  </a:cubicBezTo>
                  <a:cubicBezTo>
                    <a:pt x="689" y="110"/>
                    <a:pt x="680" y="118"/>
                    <a:pt x="672" y="126"/>
                  </a:cubicBezTo>
                  <a:cubicBezTo>
                    <a:pt x="667" y="122"/>
                    <a:pt x="663" y="118"/>
                    <a:pt x="658" y="115"/>
                  </a:cubicBezTo>
                  <a:cubicBezTo>
                    <a:pt x="664" y="105"/>
                    <a:pt x="670" y="94"/>
                    <a:pt x="671" y="92"/>
                  </a:cubicBezTo>
                  <a:cubicBezTo>
                    <a:pt x="673" y="90"/>
                    <a:pt x="673" y="88"/>
                    <a:pt x="672" y="86"/>
                  </a:cubicBezTo>
                  <a:cubicBezTo>
                    <a:pt x="672" y="84"/>
                    <a:pt x="671" y="82"/>
                    <a:pt x="669" y="81"/>
                  </a:cubicBezTo>
                  <a:cubicBezTo>
                    <a:pt x="667" y="79"/>
                    <a:pt x="665" y="79"/>
                    <a:pt x="663" y="79"/>
                  </a:cubicBezTo>
                  <a:cubicBezTo>
                    <a:pt x="660" y="79"/>
                    <a:pt x="658" y="80"/>
                    <a:pt x="657" y="82"/>
                  </a:cubicBezTo>
                  <a:cubicBezTo>
                    <a:pt x="655" y="84"/>
                    <a:pt x="647" y="93"/>
                    <a:pt x="639" y="101"/>
                  </a:cubicBezTo>
                  <a:cubicBezTo>
                    <a:pt x="635" y="98"/>
                    <a:pt x="630" y="95"/>
                    <a:pt x="625" y="92"/>
                  </a:cubicBezTo>
                  <a:cubicBezTo>
                    <a:pt x="630" y="81"/>
                    <a:pt x="635" y="70"/>
                    <a:pt x="636" y="68"/>
                  </a:cubicBezTo>
                  <a:cubicBezTo>
                    <a:pt x="637" y="66"/>
                    <a:pt x="637" y="64"/>
                    <a:pt x="636" y="61"/>
                  </a:cubicBezTo>
                  <a:cubicBezTo>
                    <a:pt x="635" y="59"/>
                    <a:pt x="634" y="58"/>
                    <a:pt x="632" y="57"/>
                  </a:cubicBezTo>
                  <a:cubicBezTo>
                    <a:pt x="630" y="55"/>
                    <a:pt x="628" y="55"/>
                    <a:pt x="625" y="55"/>
                  </a:cubicBezTo>
                  <a:cubicBezTo>
                    <a:pt x="623" y="56"/>
                    <a:pt x="621" y="57"/>
                    <a:pt x="620" y="59"/>
                  </a:cubicBezTo>
                  <a:cubicBezTo>
                    <a:pt x="618" y="61"/>
                    <a:pt x="611" y="71"/>
                    <a:pt x="605" y="80"/>
                  </a:cubicBezTo>
                  <a:cubicBezTo>
                    <a:pt x="600" y="77"/>
                    <a:pt x="595" y="75"/>
                    <a:pt x="589" y="72"/>
                  </a:cubicBezTo>
                  <a:cubicBezTo>
                    <a:pt x="593" y="61"/>
                    <a:pt x="597" y="50"/>
                    <a:pt x="598" y="47"/>
                  </a:cubicBezTo>
                  <a:cubicBezTo>
                    <a:pt x="598" y="45"/>
                    <a:pt x="598" y="43"/>
                    <a:pt x="597" y="41"/>
                  </a:cubicBezTo>
                  <a:cubicBezTo>
                    <a:pt x="596" y="39"/>
                    <a:pt x="595" y="37"/>
                    <a:pt x="592" y="36"/>
                  </a:cubicBezTo>
                  <a:cubicBezTo>
                    <a:pt x="590" y="36"/>
                    <a:pt x="588" y="35"/>
                    <a:pt x="586" y="36"/>
                  </a:cubicBezTo>
                  <a:cubicBezTo>
                    <a:pt x="584" y="37"/>
                    <a:pt x="582" y="38"/>
                    <a:pt x="581" y="40"/>
                  </a:cubicBezTo>
                  <a:cubicBezTo>
                    <a:pt x="580" y="42"/>
                    <a:pt x="574" y="53"/>
                    <a:pt x="568" y="63"/>
                  </a:cubicBezTo>
                  <a:cubicBezTo>
                    <a:pt x="563" y="61"/>
                    <a:pt x="557" y="58"/>
                    <a:pt x="552" y="56"/>
                  </a:cubicBezTo>
                  <a:cubicBezTo>
                    <a:pt x="554" y="45"/>
                    <a:pt x="557" y="33"/>
                    <a:pt x="558" y="31"/>
                  </a:cubicBezTo>
                  <a:cubicBezTo>
                    <a:pt x="558" y="29"/>
                    <a:pt x="558" y="26"/>
                    <a:pt x="556" y="25"/>
                  </a:cubicBezTo>
                  <a:cubicBezTo>
                    <a:pt x="555" y="23"/>
                    <a:pt x="553" y="21"/>
                    <a:pt x="551" y="21"/>
                  </a:cubicBezTo>
                  <a:cubicBezTo>
                    <a:pt x="549" y="20"/>
                    <a:pt x="547" y="20"/>
                    <a:pt x="545" y="21"/>
                  </a:cubicBezTo>
                  <a:cubicBezTo>
                    <a:pt x="543" y="22"/>
                    <a:pt x="541" y="23"/>
                    <a:pt x="540" y="25"/>
                  </a:cubicBezTo>
                  <a:cubicBezTo>
                    <a:pt x="539" y="28"/>
                    <a:pt x="534" y="39"/>
                    <a:pt x="530" y="49"/>
                  </a:cubicBezTo>
                  <a:cubicBezTo>
                    <a:pt x="524" y="48"/>
                    <a:pt x="519" y="46"/>
                    <a:pt x="513" y="45"/>
                  </a:cubicBezTo>
                  <a:cubicBezTo>
                    <a:pt x="514" y="34"/>
                    <a:pt x="516" y="21"/>
                    <a:pt x="516" y="19"/>
                  </a:cubicBezTo>
                  <a:cubicBezTo>
                    <a:pt x="516" y="17"/>
                    <a:pt x="515" y="14"/>
                    <a:pt x="514" y="13"/>
                  </a:cubicBezTo>
                  <a:cubicBezTo>
                    <a:pt x="513" y="11"/>
                    <a:pt x="511" y="10"/>
                    <a:pt x="509" y="9"/>
                  </a:cubicBezTo>
                  <a:cubicBezTo>
                    <a:pt x="506" y="9"/>
                    <a:pt x="504" y="9"/>
                    <a:pt x="502" y="10"/>
                  </a:cubicBezTo>
                  <a:cubicBezTo>
                    <a:pt x="500" y="11"/>
                    <a:pt x="499" y="13"/>
                    <a:pt x="498" y="15"/>
                  </a:cubicBezTo>
                  <a:cubicBezTo>
                    <a:pt x="497" y="17"/>
                    <a:pt x="494" y="29"/>
                    <a:pt x="490" y="40"/>
                  </a:cubicBezTo>
                  <a:cubicBezTo>
                    <a:pt x="485" y="39"/>
                    <a:pt x="479" y="38"/>
                    <a:pt x="473" y="37"/>
                  </a:cubicBezTo>
                  <a:cubicBezTo>
                    <a:pt x="473" y="26"/>
                    <a:pt x="473" y="14"/>
                    <a:pt x="473" y="11"/>
                  </a:cubicBezTo>
                  <a:cubicBezTo>
                    <a:pt x="473" y="9"/>
                    <a:pt x="472" y="7"/>
                    <a:pt x="471" y="5"/>
                  </a:cubicBezTo>
                  <a:cubicBezTo>
                    <a:pt x="469" y="4"/>
                    <a:pt x="467" y="3"/>
                    <a:pt x="465" y="2"/>
                  </a:cubicBezTo>
                  <a:cubicBezTo>
                    <a:pt x="463" y="2"/>
                    <a:pt x="461" y="3"/>
                    <a:pt x="459" y="4"/>
                  </a:cubicBezTo>
                  <a:cubicBezTo>
                    <a:pt x="457" y="5"/>
                    <a:pt x="456" y="7"/>
                    <a:pt x="455" y="9"/>
                  </a:cubicBezTo>
                  <a:cubicBezTo>
                    <a:pt x="455" y="12"/>
                    <a:pt x="452" y="24"/>
                    <a:pt x="450" y="35"/>
                  </a:cubicBezTo>
                  <a:cubicBezTo>
                    <a:pt x="444" y="34"/>
                    <a:pt x="439" y="34"/>
                    <a:pt x="433" y="34"/>
                  </a:cubicBezTo>
                  <a:cubicBezTo>
                    <a:pt x="432" y="23"/>
                    <a:pt x="430" y="10"/>
                    <a:pt x="430" y="8"/>
                  </a:cubicBezTo>
                  <a:cubicBezTo>
                    <a:pt x="430" y="6"/>
                    <a:pt x="429" y="4"/>
                    <a:pt x="427" y="2"/>
                  </a:cubicBezTo>
                  <a:cubicBezTo>
                    <a:pt x="426" y="1"/>
                    <a:pt x="423" y="0"/>
                    <a:pt x="421" y="0"/>
                  </a:cubicBezTo>
                  <a:cubicBezTo>
                    <a:pt x="419" y="0"/>
                    <a:pt x="417" y="1"/>
                    <a:pt x="415" y="2"/>
                  </a:cubicBezTo>
                  <a:cubicBezTo>
                    <a:pt x="413" y="4"/>
                    <a:pt x="412" y="6"/>
                    <a:pt x="412" y="8"/>
                  </a:cubicBezTo>
                  <a:cubicBezTo>
                    <a:pt x="412" y="10"/>
                    <a:pt x="411" y="23"/>
                    <a:pt x="410" y="34"/>
                  </a:cubicBezTo>
                  <a:cubicBezTo>
                    <a:pt x="404" y="34"/>
                    <a:pt x="398" y="34"/>
                    <a:pt x="392" y="35"/>
                  </a:cubicBezTo>
                  <a:cubicBezTo>
                    <a:pt x="390" y="24"/>
                    <a:pt x="387" y="12"/>
                    <a:pt x="387" y="9"/>
                  </a:cubicBezTo>
                  <a:cubicBezTo>
                    <a:pt x="387" y="7"/>
                    <a:pt x="385" y="5"/>
                    <a:pt x="383" y="4"/>
                  </a:cubicBezTo>
                  <a:cubicBezTo>
                    <a:pt x="382" y="3"/>
                    <a:pt x="379" y="2"/>
                    <a:pt x="377" y="2"/>
                  </a:cubicBezTo>
                  <a:cubicBezTo>
                    <a:pt x="375" y="3"/>
                    <a:pt x="373" y="4"/>
                    <a:pt x="371" y="5"/>
                  </a:cubicBezTo>
                  <a:cubicBezTo>
                    <a:pt x="370" y="7"/>
                    <a:pt x="369" y="9"/>
                    <a:pt x="369" y="11"/>
                  </a:cubicBezTo>
                  <a:cubicBezTo>
                    <a:pt x="369" y="14"/>
                    <a:pt x="369" y="26"/>
                    <a:pt x="369" y="37"/>
                  </a:cubicBezTo>
                  <a:cubicBezTo>
                    <a:pt x="363" y="38"/>
                    <a:pt x="358" y="39"/>
                    <a:pt x="352" y="40"/>
                  </a:cubicBezTo>
                  <a:cubicBezTo>
                    <a:pt x="349" y="29"/>
                    <a:pt x="345" y="17"/>
                    <a:pt x="344" y="15"/>
                  </a:cubicBezTo>
                  <a:cubicBezTo>
                    <a:pt x="343" y="13"/>
                    <a:pt x="342" y="11"/>
                    <a:pt x="340" y="10"/>
                  </a:cubicBezTo>
                  <a:cubicBezTo>
                    <a:pt x="338" y="9"/>
                    <a:pt x="336" y="9"/>
                    <a:pt x="334" y="9"/>
                  </a:cubicBezTo>
                  <a:cubicBezTo>
                    <a:pt x="331" y="10"/>
                    <a:pt x="329" y="11"/>
                    <a:pt x="328" y="13"/>
                  </a:cubicBezTo>
                  <a:cubicBezTo>
                    <a:pt x="327" y="14"/>
                    <a:pt x="326" y="17"/>
                    <a:pt x="326" y="19"/>
                  </a:cubicBezTo>
                  <a:cubicBezTo>
                    <a:pt x="327" y="21"/>
                    <a:pt x="328" y="34"/>
                    <a:pt x="329" y="45"/>
                  </a:cubicBezTo>
                  <a:cubicBezTo>
                    <a:pt x="324" y="46"/>
                    <a:pt x="318" y="48"/>
                    <a:pt x="312" y="49"/>
                  </a:cubicBezTo>
                  <a:cubicBezTo>
                    <a:pt x="308" y="39"/>
                    <a:pt x="303" y="28"/>
                    <a:pt x="302" y="25"/>
                  </a:cubicBezTo>
                  <a:cubicBezTo>
                    <a:pt x="301" y="23"/>
                    <a:pt x="299" y="22"/>
                    <a:pt x="297" y="21"/>
                  </a:cubicBezTo>
                  <a:cubicBezTo>
                    <a:pt x="295" y="20"/>
                    <a:pt x="293" y="20"/>
                    <a:pt x="291" y="21"/>
                  </a:cubicBezTo>
                  <a:cubicBezTo>
                    <a:pt x="289" y="21"/>
                    <a:pt x="287" y="23"/>
                    <a:pt x="286" y="25"/>
                  </a:cubicBezTo>
                  <a:cubicBezTo>
                    <a:pt x="285" y="26"/>
                    <a:pt x="284" y="29"/>
                    <a:pt x="285" y="31"/>
                  </a:cubicBezTo>
                  <a:cubicBezTo>
                    <a:pt x="285" y="33"/>
                    <a:pt x="288" y="45"/>
                    <a:pt x="290" y="56"/>
                  </a:cubicBezTo>
                  <a:cubicBezTo>
                    <a:pt x="285" y="58"/>
                    <a:pt x="280" y="61"/>
                    <a:pt x="274" y="63"/>
                  </a:cubicBezTo>
                  <a:cubicBezTo>
                    <a:pt x="269" y="53"/>
                    <a:pt x="263" y="42"/>
                    <a:pt x="261" y="40"/>
                  </a:cubicBezTo>
                  <a:cubicBezTo>
                    <a:pt x="260" y="38"/>
                    <a:pt x="258" y="37"/>
                    <a:pt x="256" y="36"/>
                  </a:cubicBezTo>
                  <a:cubicBezTo>
                    <a:pt x="254" y="35"/>
                    <a:pt x="252" y="36"/>
                    <a:pt x="250" y="36"/>
                  </a:cubicBezTo>
                  <a:cubicBezTo>
                    <a:pt x="248" y="37"/>
                    <a:pt x="246" y="39"/>
                    <a:pt x="245" y="41"/>
                  </a:cubicBezTo>
                  <a:cubicBezTo>
                    <a:pt x="244" y="43"/>
                    <a:pt x="244" y="45"/>
                    <a:pt x="245" y="47"/>
                  </a:cubicBezTo>
                  <a:cubicBezTo>
                    <a:pt x="246" y="50"/>
                    <a:pt x="249" y="61"/>
                    <a:pt x="253" y="72"/>
                  </a:cubicBezTo>
                  <a:cubicBezTo>
                    <a:pt x="248" y="75"/>
                    <a:pt x="243" y="77"/>
                    <a:pt x="237" y="80"/>
                  </a:cubicBezTo>
                  <a:cubicBezTo>
                    <a:pt x="231" y="71"/>
                    <a:pt x="224" y="61"/>
                    <a:pt x="222" y="59"/>
                  </a:cubicBezTo>
                  <a:cubicBezTo>
                    <a:pt x="221" y="57"/>
                    <a:pt x="219" y="56"/>
                    <a:pt x="217" y="55"/>
                  </a:cubicBezTo>
                  <a:cubicBezTo>
                    <a:pt x="215" y="55"/>
                    <a:pt x="213" y="55"/>
                    <a:pt x="211" y="57"/>
                  </a:cubicBezTo>
                  <a:cubicBezTo>
                    <a:pt x="209" y="58"/>
                    <a:pt x="207" y="59"/>
                    <a:pt x="206" y="61"/>
                  </a:cubicBezTo>
                  <a:cubicBezTo>
                    <a:pt x="206" y="64"/>
                    <a:pt x="206" y="66"/>
                    <a:pt x="207" y="68"/>
                  </a:cubicBezTo>
                  <a:cubicBezTo>
                    <a:pt x="208" y="70"/>
                    <a:pt x="213" y="81"/>
                    <a:pt x="217" y="92"/>
                  </a:cubicBezTo>
                  <a:cubicBezTo>
                    <a:pt x="213" y="95"/>
                    <a:pt x="208" y="98"/>
                    <a:pt x="203" y="101"/>
                  </a:cubicBezTo>
                  <a:cubicBezTo>
                    <a:pt x="195" y="93"/>
                    <a:pt x="187" y="84"/>
                    <a:pt x="186" y="82"/>
                  </a:cubicBezTo>
                  <a:cubicBezTo>
                    <a:pt x="184" y="80"/>
                    <a:pt x="182" y="79"/>
                    <a:pt x="180" y="79"/>
                  </a:cubicBezTo>
                  <a:cubicBezTo>
                    <a:pt x="178" y="79"/>
                    <a:pt x="175" y="79"/>
                    <a:pt x="174" y="81"/>
                  </a:cubicBezTo>
                  <a:cubicBezTo>
                    <a:pt x="172" y="82"/>
                    <a:pt x="170" y="84"/>
                    <a:pt x="170" y="86"/>
                  </a:cubicBezTo>
                  <a:cubicBezTo>
                    <a:pt x="169" y="88"/>
                    <a:pt x="170" y="90"/>
                    <a:pt x="171" y="92"/>
                  </a:cubicBezTo>
                  <a:cubicBezTo>
                    <a:pt x="172" y="94"/>
                    <a:pt x="178" y="105"/>
                    <a:pt x="184" y="115"/>
                  </a:cubicBezTo>
                  <a:cubicBezTo>
                    <a:pt x="180" y="118"/>
                    <a:pt x="175" y="122"/>
                    <a:pt x="171" y="126"/>
                  </a:cubicBezTo>
                  <a:cubicBezTo>
                    <a:pt x="162" y="118"/>
                    <a:pt x="153" y="110"/>
                    <a:pt x="151" y="108"/>
                  </a:cubicBezTo>
                  <a:cubicBezTo>
                    <a:pt x="150" y="107"/>
                    <a:pt x="147" y="106"/>
                    <a:pt x="145" y="106"/>
                  </a:cubicBezTo>
                  <a:cubicBezTo>
                    <a:pt x="143" y="106"/>
                    <a:pt x="141" y="107"/>
                    <a:pt x="139" y="108"/>
                  </a:cubicBezTo>
                  <a:cubicBezTo>
                    <a:pt x="138" y="110"/>
                    <a:pt x="137" y="112"/>
                    <a:pt x="136" y="114"/>
                  </a:cubicBezTo>
                  <a:cubicBezTo>
                    <a:pt x="136" y="116"/>
                    <a:pt x="136" y="118"/>
                    <a:pt x="138" y="120"/>
                  </a:cubicBezTo>
                  <a:cubicBezTo>
                    <a:pt x="139" y="122"/>
                    <a:pt x="147" y="132"/>
                    <a:pt x="153" y="141"/>
                  </a:cubicBezTo>
                  <a:cubicBezTo>
                    <a:pt x="149" y="145"/>
                    <a:pt x="145" y="150"/>
                    <a:pt x="141" y="154"/>
                  </a:cubicBezTo>
                  <a:cubicBezTo>
                    <a:pt x="132" y="147"/>
                    <a:pt x="122" y="140"/>
                    <a:pt x="120" y="138"/>
                  </a:cubicBezTo>
                  <a:cubicBezTo>
                    <a:pt x="118" y="137"/>
                    <a:pt x="116" y="136"/>
                    <a:pt x="114" y="137"/>
                  </a:cubicBezTo>
                  <a:cubicBezTo>
                    <a:pt x="112" y="137"/>
                    <a:pt x="110" y="138"/>
                    <a:pt x="108" y="140"/>
                  </a:cubicBezTo>
                  <a:cubicBezTo>
                    <a:pt x="107" y="141"/>
                    <a:pt x="106" y="143"/>
                    <a:pt x="106" y="146"/>
                  </a:cubicBezTo>
                  <a:cubicBezTo>
                    <a:pt x="106" y="148"/>
                    <a:pt x="106" y="150"/>
                    <a:pt x="108" y="152"/>
                  </a:cubicBezTo>
                  <a:cubicBezTo>
                    <a:pt x="110" y="154"/>
                    <a:pt x="118" y="163"/>
                    <a:pt x="126" y="171"/>
                  </a:cubicBezTo>
                  <a:cubicBezTo>
                    <a:pt x="122" y="175"/>
                    <a:pt x="118" y="180"/>
                    <a:pt x="115" y="185"/>
                  </a:cubicBezTo>
                  <a:cubicBezTo>
                    <a:pt x="105" y="179"/>
                    <a:pt x="94" y="172"/>
                    <a:pt x="92" y="171"/>
                  </a:cubicBezTo>
                  <a:cubicBezTo>
                    <a:pt x="90" y="170"/>
                    <a:pt x="88" y="170"/>
                    <a:pt x="86" y="170"/>
                  </a:cubicBezTo>
                  <a:cubicBezTo>
                    <a:pt x="84" y="171"/>
                    <a:pt x="82" y="172"/>
                    <a:pt x="80" y="174"/>
                  </a:cubicBezTo>
                  <a:cubicBezTo>
                    <a:pt x="79" y="176"/>
                    <a:pt x="78" y="178"/>
                    <a:pt x="79" y="180"/>
                  </a:cubicBezTo>
                  <a:cubicBezTo>
                    <a:pt x="79" y="182"/>
                    <a:pt x="80" y="184"/>
                    <a:pt x="81" y="186"/>
                  </a:cubicBezTo>
                  <a:cubicBezTo>
                    <a:pt x="83" y="188"/>
                    <a:pt x="93" y="196"/>
                    <a:pt x="101" y="203"/>
                  </a:cubicBezTo>
                  <a:cubicBezTo>
                    <a:pt x="98" y="208"/>
                    <a:pt x="95" y="213"/>
                    <a:pt x="91" y="218"/>
                  </a:cubicBezTo>
                  <a:cubicBezTo>
                    <a:pt x="81" y="213"/>
                    <a:pt x="70" y="208"/>
                    <a:pt x="68" y="207"/>
                  </a:cubicBezTo>
                  <a:cubicBezTo>
                    <a:pt x="66" y="206"/>
                    <a:pt x="63" y="206"/>
                    <a:pt x="61" y="207"/>
                  </a:cubicBezTo>
                  <a:cubicBezTo>
                    <a:pt x="59" y="208"/>
                    <a:pt x="57" y="209"/>
                    <a:pt x="56" y="211"/>
                  </a:cubicBezTo>
                  <a:cubicBezTo>
                    <a:pt x="55" y="213"/>
                    <a:pt x="55" y="215"/>
                    <a:pt x="55" y="217"/>
                  </a:cubicBezTo>
                  <a:cubicBezTo>
                    <a:pt x="56" y="219"/>
                    <a:pt x="57" y="221"/>
                    <a:pt x="59" y="223"/>
                  </a:cubicBezTo>
                  <a:cubicBezTo>
                    <a:pt x="61" y="224"/>
                    <a:pt x="71" y="231"/>
                    <a:pt x="80" y="238"/>
                  </a:cubicBezTo>
                  <a:cubicBezTo>
                    <a:pt x="77" y="243"/>
                    <a:pt x="74" y="248"/>
                    <a:pt x="72" y="254"/>
                  </a:cubicBezTo>
                  <a:cubicBezTo>
                    <a:pt x="61" y="250"/>
                    <a:pt x="50" y="246"/>
                    <a:pt x="47" y="245"/>
                  </a:cubicBezTo>
                  <a:cubicBezTo>
                    <a:pt x="45" y="244"/>
                    <a:pt x="43" y="245"/>
                    <a:pt x="41" y="246"/>
                  </a:cubicBezTo>
                  <a:cubicBezTo>
                    <a:pt x="39" y="247"/>
                    <a:pt x="37" y="248"/>
                    <a:pt x="36" y="250"/>
                  </a:cubicBezTo>
                  <a:cubicBezTo>
                    <a:pt x="35" y="252"/>
                    <a:pt x="35" y="255"/>
                    <a:pt x="36" y="257"/>
                  </a:cubicBezTo>
                  <a:cubicBezTo>
                    <a:pt x="37" y="259"/>
                    <a:pt x="38" y="261"/>
                    <a:pt x="40" y="262"/>
                  </a:cubicBezTo>
                  <a:cubicBezTo>
                    <a:pt x="42" y="263"/>
                    <a:pt x="53" y="269"/>
                    <a:pt x="63" y="275"/>
                  </a:cubicBezTo>
                  <a:cubicBezTo>
                    <a:pt x="60" y="280"/>
                    <a:pt x="58" y="286"/>
                    <a:pt x="56" y="291"/>
                  </a:cubicBezTo>
                  <a:cubicBezTo>
                    <a:pt x="45" y="289"/>
                    <a:pt x="33" y="286"/>
                    <a:pt x="31" y="285"/>
                  </a:cubicBezTo>
                  <a:cubicBezTo>
                    <a:pt x="29" y="285"/>
                    <a:pt x="26" y="285"/>
                    <a:pt x="24" y="286"/>
                  </a:cubicBezTo>
                  <a:cubicBezTo>
                    <a:pt x="23" y="288"/>
                    <a:pt x="21" y="289"/>
                    <a:pt x="21" y="292"/>
                  </a:cubicBezTo>
                  <a:cubicBezTo>
                    <a:pt x="20" y="294"/>
                    <a:pt x="20" y="296"/>
                    <a:pt x="21" y="298"/>
                  </a:cubicBezTo>
                  <a:cubicBezTo>
                    <a:pt x="22" y="300"/>
                    <a:pt x="23" y="302"/>
                    <a:pt x="25" y="303"/>
                  </a:cubicBezTo>
                  <a:cubicBezTo>
                    <a:pt x="28" y="304"/>
                    <a:pt x="39" y="309"/>
                    <a:pt x="49" y="313"/>
                  </a:cubicBezTo>
                  <a:cubicBezTo>
                    <a:pt x="48" y="319"/>
                    <a:pt x="46" y="324"/>
                    <a:pt x="45" y="330"/>
                  </a:cubicBezTo>
                  <a:cubicBezTo>
                    <a:pt x="33" y="329"/>
                    <a:pt x="21" y="327"/>
                    <a:pt x="19" y="327"/>
                  </a:cubicBezTo>
                  <a:cubicBezTo>
                    <a:pt x="16" y="327"/>
                    <a:pt x="14" y="327"/>
                    <a:pt x="13" y="329"/>
                  </a:cubicBezTo>
                  <a:cubicBezTo>
                    <a:pt x="11" y="330"/>
                    <a:pt x="10" y="332"/>
                    <a:pt x="9" y="334"/>
                  </a:cubicBezTo>
                  <a:cubicBezTo>
                    <a:pt x="9" y="336"/>
                    <a:pt x="9" y="339"/>
                    <a:pt x="10" y="341"/>
                  </a:cubicBezTo>
                  <a:cubicBezTo>
                    <a:pt x="11" y="343"/>
                    <a:pt x="13" y="344"/>
                    <a:pt x="15" y="345"/>
                  </a:cubicBezTo>
                  <a:cubicBezTo>
                    <a:pt x="17" y="346"/>
                    <a:pt x="29" y="349"/>
                    <a:pt x="40" y="353"/>
                  </a:cubicBezTo>
                  <a:cubicBezTo>
                    <a:pt x="39" y="358"/>
                    <a:pt x="38" y="364"/>
                    <a:pt x="37" y="370"/>
                  </a:cubicBezTo>
                  <a:cubicBezTo>
                    <a:pt x="26" y="370"/>
                    <a:pt x="14" y="370"/>
                    <a:pt x="11" y="370"/>
                  </a:cubicBezTo>
                  <a:cubicBezTo>
                    <a:pt x="9" y="370"/>
                    <a:pt x="7" y="371"/>
                    <a:pt x="5" y="372"/>
                  </a:cubicBezTo>
                  <a:cubicBezTo>
                    <a:pt x="3" y="374"/>
                    <a:pt x="2" y="376"/>
                    <a:pt x="2" y="378"/>
                  </a:cubicBezTo>
                  <a:cubicBezTo>
                    <a:pt x="2" y="380"/>
                    <a:pt x="3" y="382"/>
                    <a:pt x="4" y="384"/>
                  </a:cubicBezTo>
                  <a:cubicBezTo>
                    <a:pt x="5" y="386"/>
                    <a:pt x="7" y="387"/>
                    <a:pt x="9" y="388"/>
                  </a:cubicBezTo>
                  <a:cubicBezTo>
                    <a:pt x="12" y="388"/>
                    <a:pt x="24" y="391"/>
                    <a:pt x="35" y="393"/>
                  </a:cubicBezTo>
                  <a:cubicBezTo>
                    <a:pt x="34" y="399"/>
                    <a:pt x="34" y="405"/>
                    <a:pt x="34" y="410"/>
                  </a:cubicBezTo>
                  <a:cubicBezTo>
                    <a:pt x="23" y="411"/>
                    <a:pt x="10" y="413"/>
                    <a:pt x="8" y="413"/>
                  </a:cubicBezTo>
                  <a:cubicBezTo>
                    <a:pt x="5" y="413"/>
                    <a:pt x="4" y="414"/>
                    <a:pt x="2" y="416"/>
                  </a:cubicBezTo>
                  <a:cubicBezTo>
                    <a:pt x="1" y="418"/>
                    <a:pt x="0" y="420"/>
                    <a:pt x="0" y="422"/>
                  </a:cubicBezTo>
                  <a:cubicBezTo>
                    <a:pt x="0" y="424"/>
                    <a:pt x="1" y="426"/>
                    <a:pt x="2" y="428"/>
                  </a:cubicBezTo>
                  <a:cubicBezTo>
                    <a:pt x="4" y="430"/>
                    <a:pt x="5" y="431"/>
                    <a:pt x="8" y="431"/>
                  </a:cubicBezTo>
                  <a:cubicBezTo>
                    <a:pt x="10" y="431"/>
                    <a:pt x="23" y="432"/>
                    <a:pt x="34" y="434"/>
                  </a:cubicBezTo>
                  <a:cubicBezTo>
                    <a:pt x="34" y="439"/>
                    <a:pt x="34" y="445"/>
                    <a:pt x="35" y="451"/>
                  </a:cubicBezTo>
                  <a:cubicBezTo>
                    <a:pt x="24" y="453"/>
                    <a:pt x="12" y="456"/>
                    <a:pt x="9" y="456"/>
                  </a:cubicBezTo>
                  <a:cubicBezTo>
                    <a:pt x="7" y="457"/>
                    <a:pt x="5" y="458"/>
                    <a:pt x="4" y="460"/>
                  </a:cubicBezTo>
                  <a:cubicBezTo>
                    <a:pt x="3" y="462"/>
                    <a:pt x="2" y="464"/>
                    <a:pt x="2" y="466"/>
                  </a:cubicBezTo>
                  <a:cubicBezTo>
                    <a:pt x="2" y="468"/>
                    <a:pt x="3" y="470"/>
                    <a:pt x="5" y="472"/>
                  </a:cubicBezTo>
                  <a:cubicBezTo>
                    <a:pt x="7" y="473"/>
                    <a:pt x="9" y="474"/>
                    <a:pt x="11" y="474"/>
                  </a:cubicBezTo>
                  <a:cubicBezTo>
                    <a:pt x="14" y="474"/>
                    <a:pt x="26" y="474"/>
                    <a:pt x="37" y="474"/>
                  </a:cubicBezTo>
                  <a:cubicBezTo>
                    <a:pt x="38" y="480"/>
                    <a:pt x="39" y="486"/>
                    <a:pt x="40" y="491"/>
                  </a:cubicBezTo>
                  <a:cubicBezTo>
                    <a:pt x="29" y="495"/>
                    <a:pt x="17" y="498"/>
                    <a:pt x="15" y="499"/>
                  </a:cubicBezTo>
                  <a:cubicBezTo>
                    <a:pt x="13" y="500"/>
                    <a:pt x="11" y="501"/>
                    <a:pt x="10" y="503"/>
                  </a:cubicBezTo>
                  <a:cubicBezTo>
                    <a:pt x="9" y="505"/>
                    <a:pt x="9" y="507"/>
                    <a:pt x="9" y="510"/>
                  </a:cubicBezTo>
                  <a:cubicBezTo>
                    <a:pt x="10" y="512"/>
                    <a:pt x="11" y="514"/>
                    <a:pt x="13" y="515"/>
                  </a:cubicBezTo>
                  <a:cubicBezTo>
                    <a:pt x="14" y="516"/>
                    <a:pt x="16" y="517"/>
                    <a:pt x="19" y="517"/>
                  </a:cubicBezTo>
                  <a:cubicBezTo>
                    <a:pt x="21" y="517"/>
                    <a:pt x="33" y="515"/>
                    <a:pt x="45" y="514"/>
                  </a:cubicBezTo>
                  <a:cubicBezTo>
                    <a:pt x="46" y="520"/>
                    <a:pt x="48" y="525"/>
                    <a:pt x="49" y="531"/>
                  </a:cubicBezTo>
                  <a:cubicBezTo>
                    <a:pt x="39" y="535"/>
                    <a:pt x="28" y="540"/>
                    <a:pt x="25" y="541"/>
                  </a:cubicBezTo>
                  <a:cubicBezTo>
                    <a:pt x="23" y="542"/>
                    <a:pt x="22" y="544"/>
                    <a:pt x="21" y="546"/>
                  </a:cubicBezTo>
                  <a:cubicBezTo>
                    <a:pt x="20" y="548"/>
                    <a:pt x="20" y="550"/>
                    <a:pt x="21" y="552"/>
                  </a:cubicBezTo>
                  <a:cubicBezTo>
                    <a:pt x="21" y="555"/>
                    <a:pt x="23" y="556"/>
                    <a:pt x="24" y="557"/>
                  </a:cubicBezTo>
                  <a:cubicBezTo>
                    <a:pt x="26" y="559"/>
                    <a:pt x="29" y="559"/>
                    <a:pt x="31" y="559"/>
                  </a:cubicBezTo>
                  <a:cubicBezTo>
                    <a:pt x="33" y="558"/>
                    <a:pt x="45" y="555"/>
                    <a:pt x="56" y="553"/>
                  </a:cubicBezTo>
                  <a:cubicBezTo>
                    <a:pt x="58" y="558"/>
                    <a:pt x="60" y="564"/>
                    <a:pt x="63" y="569"/>
                  </a:cubicBezTo>
                  <a:cubicBezTo>
                    <a:pt x="53" y="575"/>
                    <a:pt x="42" y="581"/>
                    <a:pt x="40" y="582"/>
                  </a:cubicBezTo>
                  <a:cubicBezTo>
                    <a:pt x="38" y="583"/>
                    <a:pt x="37" y="585"/>
                    <a:pt x="36" y="587"/>
                  </a:cubicBezTo>
                  <a:cubicBezTo>
                    <a:pt x="35" y="589"/>
                    <a:pt x="35" y="591"/>
                    <a:pt x="36" y="594"/>
                  </a:cubicBezTo>
                  <a:cubicBezTo>
                    <a:pt x="37" y="596"/>
                    <a:pt x="39" y="597"/>
                    <a:pt x="41" y="598"/>
                  </a:cubicBezTo>
                  <a:cubicBezTo>
                    <a:pt x="43" y="599"/>
                    <a:pt x="45" y="599"/>
                    <a:pt x="47" y="599"/>
                  </a:cubicBezTo>
                  <a:cubicBezTo>
                    <a:pt x="50" y="598"/>
                    <a:pt x="61" y="594"/>
                    <a:pt x="72" y="590"/>
                  </a:cubicBezTo>
                  <a:cubicBezTo>
                    <a:pt x="74" y="596"/>
                    <a:pt x="77" y="601"/>
                    <a:pt x="80" y="606"/>
                  </a:cubicBezTo>
                  <a:cubicBezTo>
                    <a:pt x="71" y="613"/>
                    <a:pt x="61" y="620"/>
                    <a:pt x="59" y="621"/>
                  </a:cubicBezTo>
                  <a:cubicBezTo>
                    <a:pt x="57" y="622"/>
                    <a:pt x="56" y="624"/>
                    <a:pt x="55" y="627"/>
                  </a:cubicBezTo>
                  <a:cubicBezTo>
                    <a:pt x="55" y="629"/>
                    <a:pt x="55" y="631"/>
                    <a:pt x="56" y="633"/>
                  </a:cubicBezTo>
                  <a:cubicBezTo>
                    <a:pt x="57" y="635"/>
                    <a:pt x="59" y="636"/>
                    <a:pt x="61" y="637"/>
                  </a:cubicBezTo>
                  <a:cubicBezTo>
                    <a:pt x="63" y="638"/>
                    <a:pt x="66" y="638"/>
                    <a:pt x="68" y="637"/>
                  </a:cubicBezTo>
                  <a:cubicBezTo>
                    <a:pt x="70" y="636"/>
                    <a:pt x="81" y="631"/>
                    <a:pt x="91" y="626"/>
                  </a:cubicBezTo>
                  <a:cubicBezTo>
                    <a:pt x="95" y="631"/>
                    <a:pt x="98" y="636"/>
                    <a:pt x="101" y="641"/>
                  </a:cubicBezTo>
                  <a:cubicBezTo>
                    <a:pt x="93" y="648"/>
                    <a:pt x="83" y="656"/>
                    <a:pt x="81" y="658"/>
                  </a:cubicBezTo>
                  <a:cubicBezTo>
                    <a:pt x="80" y="660"/>
                    <a:pt x="79" y="662"/>
                    <a:pt x="79" y="664"/>
                  </a:cubicBezTo>
                  <a:cubicBezTo>
                    <a:pt x="78" y="666"/>
                    <a:pt x="79" y="668"/>
                    <a:pt x="80" y="670"/>
                  </a:cubicBezTo>
                  <a:cubicBezTo>
                    <a:pt x="82" y="672"/>
                    <a:pt x="84" y="673"/>
                    <a:pt x="86" y="674"/>
                  </a:cubicBezTo>
                  <a:cubicBezTo>
                    <a:pt x="88" y="674"/>
                    <a:pt x="90" y="674"/>
                    <a:pt x="92" y="673"/>
                  </a:cubicBezTo>
                  <a:cubicBezTo>
                    <a:pt x="94" y="671"/>
                    <a:pt x="105" y="665"/>
                    <a:pt x="115" y="659"/>
                  </a:cubicBezTo>
                  <a:cubicBezTo>
                    <a:pt x="118" y="664"/>
                    <a:pt x="122" y="669"/>
                    <a:pt x="126" y="673"/>
                  </a:cubicBezTo>
                  <a:cubicBezTo>
                    <a:pt x="118" y="681"/>
                    <a:pt x="110" y="690"/>
                    <a:pt x="108" y="692"/>
                  </a:cubicBezTo>
                  <a:cubicBezTo>
                    <a:pt x="106" y="694"/>
                    <a:pt x="106" y="696"/>
                    <a:pt x="106" y="698"/>
                  </a:cubicBezTo>
                  <a:cubicBezTo>
                    <a:pt x="106" y="701"/>
                    <a:pt x="107" y="703"/>
                    <a:pt x="108" y="704"/>
                  </a:cubicBezTo>
                  <a:cubicBezTo>
                    <a:pt x="110" y="706"/>
                    <a:pt x="112" y="707"/>
                    <a:pt x="114" y="707"/>
                  </a:cubicBezTo>
                  <a:cubicBezTo>
                    <a:pt x="116" y="708"/>
                    <a:pt x="118" y="707"/>
                    <a:pt x="120" y="706"/>
                  </a:cubicBezTo>
                  <a:cubicBezTo>
                    <a:pt x="122" y="704"/>
                    <a:pt x="132" y="697"/>
                    <a:pt x="141" y="690"/>
                  </a:cubicBezTo>
                  <a:cubicBezTo>
                    <a:pt x="145" y="694"/>
                    <a:pt x="149" y="699"/>
                    <a:pt x="153" y="703"/>
                  </a:cubicBezTo>
                  <a:cubicBezTo>
                    <a:pt x="147" y="712"/>
                    <a:pt x="139" y="722"/>
                    <a:pt x="138" y="724"/>
                  </a:cubicBezTo>
                  <a:cubicBezTo>
                    <a:pt x="136" y="725"/>
                    <a:pt x="136" y="728"/>
                    <a:pt x="136" y="730"/>
                  </a:cubicBezTo>
                  <a:cubicBezTo>
                    <a:pt x="137" y="732"/>
                    <a:pt x="138" y="734"/>
                    <a:pt x="139" y="736"/>
                  </a:cubicBezTo>
                  <a:cubicBezTo>
                    <a:pt x="141" y="737"/>
                    <a:pt x="143" y="738"/>
                    <a:pt x="145" y="738"/>
                  </a:cubicBezTo>
                  <a:cubicBezTo>
                    <a:pt x="147" y="738"/>
                    <a:pt x="150" y="737"/>
                    <a:pt x="151" y="736"/>
                  </a:cubicBezTo>
                  <a:cubicBezTo>
                    <a:pt x="153" y="734"/>
                    <a:pt x="162" y="726"/>
                    <a:pt x="171" y="718"/>
                  </a:cubicBezTo>
                  <a:cubicBezTo>
                    <a:pt x="175" y="722"/>
                    <a:pt x="180" y="725"/>
                    <a:pt x="184" y="729"/>
                  </a:cubicBezTo>
                  <a:cubicBezTo>
                    <a:pt x="178" y="739"/>
                    <a:pt x="172" y="749"/>
                    <a:pt x="171" y="752"/>
                  </a:cubicBezTo>
                  <a:cubicBezTo>
                    <a:pt x="170" y="754"/>
                    <a:pt x="169" y="756"/>
                    <a:pt x="170" y="758"/>
                  </a:cubicBezTo>
                  <a:cubicBezTo>
                    <a:pt x="170" y="760"/>
                    <a:pt x="172" y="762"/>
                    <a:pt x="174" y="763"/>
                  </a:cubicBezTo>
                  <a:cubicBezTo>
                    <a:pt x="175" y="765"/>
                    <a:pt x="178" y="765"/>
                    <a:pt x="180" y="765"/>
                  </a:cubicBezTo>
                  <a:cubicBezTo>
                    <a:pt x="182" y="765"/>
                    <a:pt x="184" y="764"/>
                    <a:pt x="186" y="762"/>
                  </a:cubicBezTo>
                  <a:cubicBezTo>
                    <a:pt x="187" y="760"/>
                    <a:pt x="195" y="751"/>
                    <a:pt x="203" y="743"/>
                  </a:cubicBezTo>
                  <a:cubicBezTo>
                    <a:pt x="208" y="746"/>
                    <a:pt x="213" y="749"/>
                    <a:pt x="217" y="752"/>
                  </a:cubicBezTo>
                  <a:cubicBezTo>
                    <a:pt x="213" y="763"/>
                    <a:pt x="208" y="774"/>
                    <a:pt x="207" y="776"/>
                  </a:cubicBezTo>
                  <a:cubicBezTo>
                    <a:pt x="206" y="778"/>
                    <a:pt x="206" y="780"/>
                    <a:pt x="206" y="782"/>
                  </a:cubicBezTo>
                  <a:cubicBezTo>
                    <a:pt x="207" y="784"/>
                    <a:pt x="209" y="786"/>
                    <a:pt x="211" y="787"/>
                  </a:cubicBezTo>
                  <a:cubicBezTo>
                    <a:pt x="213" y="789"/>
                    <a:pt x="215" y="789"/>
                    <a:pt x="217" y="789"/>
                  </a:cubicBezTo>
                  <a:cubicBezTo>
                    <a:pt x="219" y="788"/>
                    <a:pt x="221" y="787"/>
                    <a:pt x="222" y="785"/>
                  </a:cubicBezTo>
                  <a:cubicBezTo>
                    <a:pt x="224" y="783"/>
                    <a:pt x="231" y="773"/>
                    <a:pt x="237" y="764"/>
                  </a:cubicBezTo>
                  <a:cubicBezTo>
                    <a:pt x="243" y="767"/>
                    <a:pt x="248" y="769"/>
                    <a:pt x="253" y="772"/>
                  </a:cubicBezTo>
                  <a:cubicBezTo>
                    <a:pt x="249" y="783"/>
                    <a:pt x="246" y="794"/>
                    <a:pt x="245" y="797"/>
                  </a:cubicBezTo>
                  <a:cubicBezTo>
                    <a:pt x="244" y="799"/>
                    <a:pt x="244" y="801"/>
                    <a:pt x="245" y="803"/>
                  </a:cubicBezTo>
                  <a:cubicBezTo>
                    <a:pt x="246" y="805"/>
                    <a:pt x="248" y="807"/>
                    <a:pt x="250" y="807"/>
                  </a:cubicBezTo>
                  <a:cubicBezTo>
                    <a:pt x="252" y="808"/>
                    <a:pt x="254" y="808"/>
                    <a:pt x="256" y="808"/>
                  </a:cubicBezTo>
                  <a:cubicBezTo>
                    <a:pt x="258" y="807"/>
                    <a:pt x="260" y="806"/>
                    <a:pt x="261" y="804"/>
                  </a:cubicBezTo>
                  <a:cubicBezTo>
                    <a:pt x="263" y="802"/>
                    <a:pt x="269" y="791"/>
                    <a:pt x="274" y="781"/>
                  </a:cubicBezTo>
                  <a:cubicBezTo>
                    <a:pt x="280" y="783"/>
                    <a:pt x="285" y="785"/>
                    <a:pt x="290" y="787"/>
                  </a:cubicBezTo>
                  <a:cubicBezTo>
                    <a:pt x="288" y="799"/>
                    <a:pt x="285" y="811"/>
                    <a:pt x="285" y="813"/>
                  </a:cubicBezTo>
                  <a:cubicBezTo>
                    <a:pt x="284" y="815"/>
                    <a:pt x="285" y="817"/>
                    <a:pt x="286" y="819"/>
                  </a:cubicBezTo>
                  <a:cubicBezTo>
                    <a:pt x="287" y="821"/>
                    <a:pt x="289" y="823"/>
                    <a:pt x="291" y="823"/>
                  </a:cubicBezTo>
                  <a:cubicBezTo>
                    <a:pt x="293" y="824"/>
                    <a:pt x="295" y="824"/>
                    <a:pt x="297" y="823"/>
                  </a:cubicBezTo>
                  <a:cubicBezTo>
                    <a:pt x="299" y="822"/>
                    <a:pt x="301" y="821"/>
                    <a:pt x="302" y="819"/>
                  </a:cubicBezTo>
                  <a:cubicBezTo>
                    <a:pt x="303" y="816"/>
                    <a:pt x="308" y="805"/>
                    <a:pt x="312" y="795"/>
                  </a:cubicBezTo>
                  <a:cubicBezTo>
                    <a:pt x="318" y="796"/>
                    <a:pt x="324" y="798"/>
                    <a:pt x="329" y="799"/>
                  </a:cubicBezTo>
                  <a:cubicBezTo>
                    <a:pt x="328" y="810"/>
                    <a:pt x="327" y="823"/>
                    <a:pt x="326" y="825"/>
                  </a:cubicBezTo>
                  <a:cubicBezTo>
                    <a:pt x="326" y="827"/>
                    <a:pt x="327" y="830"/>
                    <a:pt x="328" y="831"/>
                  </a:cubicBezTo>
                  <a:cubicBezTo>
                    <a:pt x="329" y="833"/>
                    <a:pt x="331" y="834"/>
                    <a:pt x="334" y="835"/>
                  </a:cubicBezTo>
                  <a:cubicBezTo>
                    <a:pt x="336" y="835"/>
                    <a:pt x="338" y="835"/>
                    <a:pt x="340" y="834"/>
                  </a:cubicBezTo>
                  <a:cubicBezTo>
                    <a:pt x="342" y="833"/>
                    <a:pt x="343" y="831"/>
                    <a:pt x="344" y="829"/>
                  </a:cubicBezTo>
                  <a:cubicBezTo>
                    <a:pt x="345" y="826"/>
                    <a:pt x="349" y="815"/>
                    <a:pt x="352" y="804"/>
                  </a:cubicBezTo>
                  <a:cubicBezTo>
                    <a:pt x="358" y="805"/>
                    <a:pt x="363" y="806"/>
                    <a:pt x="369" y="807"/>
                  </a:cubicBezTo>
                  <a:cubicBezTo>
                    <a:pt x="369" y="818"/>
                    <a:pt x="369" y="830"/>
                    <a:pt x="369" y="833"/>
                  </a:cubicBezTo>
                  <a:cubicBezTo>
                    <a:pt x="369" y="835"/>
                    <a:pt x="370" y="837"/>
                    <a:pt x="371" y="839"/>
                  </a:cubicBezTo>
                  <a:cubicBezTo>
                    <a:pt x="373" y="840"/>
                    <a:pt x="375" y="841"/>
                    <a:pt x="377" y="842"/>
                  </a:cubicBezTo>
                  <a:cubicBezTo>
                    <a:pt x="379" y="842"/>
                    <a:pt x="382" y="841"/>
                    <a:pt x="383" y="840"/>
                  </a:cubicBezTo>
                  <a:cubicBezTo>
                    <a:pt x="385" y="839"/>
                    <a:pt x="387" y="837"/>
                    <a:pt x="387" y="835"/>
                  </a:cubicBezTo>
                  <a:cubicBezTo>
                    <a:pt x="387" y="832"/>
                    <a:pt x="390" y="820"/>
                    <a:pt x="392" y="809"/>
                  </a:cubicBezTo>
                  <a:cubicBezTo>
                    <a:pt x="398" y="809"/>
                    <a:pt x="404" y="810"/>
                    <a:pt x="410" y="810"/>
                  </a:cubicBezTo>
                  <a:cubicBezTo>
                    <a:pt x="411" y="821"/>
                    <a:pt x="412" y="834"/>
                    <a:pt x="412" y="836"/>
                  </a:cubicBezTo>
                  <a:cubicBezTo>
                    <a:pt x="412" y="838"/>
                    <a:pt x="413" y="840"/>
                    <a:pt x="415" y="842"/>
                  </a:cubicBezTo>
                  <a:cubicBezTo>
                    <a:pt x="417" y="843"/>
                    <a:pt x="419" y="844"/>
                    <a:pt x="421" y="844"/>
                  </a:cubicBezTo>
                  <a:cubicBezTo>
                    <a:pt x="423" y="844"/>
                    <a:pt x="426" y="843"/>
                    <a:pt x="427" y="842"/>
                  </a:cubicBezTo>
                  <a:cubicBezTo>
                    <a:pt x="429" y="840"/>
                    <a:pt x="430" y="838"/>
                    <a:pt x="430" y="836"/>
                  </a:cubicBezTo>
                  <a:cubicBezTo>
                    <a:pt x="430" y="834"/>
                    <a:pt x="432" y="821"/>
                    <a:pt x="433" y="810"/>
                  </a:cubicBezTo>
                  <a:cubicBezTo>
                    <a:pt x="439" y="810"/>
                    <a:pt x="444" y="809"/>
                    <a:pt x="450" y="809"/>
                  </a:cubicBezTo>
                  <a:cubicBezTo>
                    <a:pt x="452" y="820"/>
                    <a:pt x="455" y="832"/>
                    <a:pt x="455" y="835"/>
                  </a:cubicBezTo>
                  <a:cubicBezTo>
                    <a:pt x="456" y="837"/>
                    <a:pt x="457" y="839"/>
                    <a:pt x="459" y="840"/>
                  </a:cubicBezTo>
                  <a:cubicBezTo>
                    <a:pt x="461" y="841"/>
                    <a:pt x="463" y="842"/>
                    <a:pt x="465" y="842"/>
                  </a:cubicBezTo>
                  <a:cubicBezTo>
                    <a:pt x="467" y="841"/>
                    <a:pt x="469" y="840"/>
                    <a:pt x="471" y="839"/>
                  </a:cubicBezTo>
                  <a:cubicBezTo>
                    <a:pt x="472" y="837"/>
                    <a:pt x="473" y="835"/>
                    <a:pt x="473" y="833"/>
                  </a:cubicBezTo>
                  <a:cubicBezTo>
                    <a:pt x="473" y="830"/>
                    <a:pt x="473" y="818"/>
                    <a:pt x="473" y="807"/>
                  </a:cubicBezTo>
                  <a:cubicBezTo>
                    <a:pt x="479" y="806"/>
                    <a:pt x="485" y="805"/>
                    <a:pt x="490" y="804"/>
                  </a:cubicBezTo>
                  <a:cubicBezTo>
                    <a:pt x="494" y="815"/>
                    <a:pt x="497" y="826"/>
                    <a:pt x="498" y="829"/>
                  </a:cubicBezTo>
                  <a:cubicBezTo>
                    <a:pt x="499" y="831"/>
                    <a:pt x="500" y="833"/>
                    <a:pt x="502" y="834"/>
                  </a:cubicBezTo>
                  <a:cubicBezTo>
                    <a:pt x="504" y="835"/>
                    <a:pt x="506" y="835"/>
                    <a:pt x="509" y="835"/>
                  </a:cubicBezTo>
                  <a:cubicBezTo>
                    <a:pt x="511" y="834"/>
                    <a:pt x="513" y="833"/>
                    <a:pt x="514" y="831"/>
                  </a:cubicBezTo>
                  <a:cubicBezTo>
                    <a:pt x="515" y="830"/>
                    <a:pt x="516" y="827"/>
                    <a:pt x="516" y="825"/>
                  </a:cubicBezTo>
                  <a:cubicBezTo>
                    <a:pt x="516" y="823"/>
                    <a:pt x="514" y="810"/>
                    <a:pt x="513" y="799"/>
                  </a:cubicBezTo>
                  <a:cubicBezTo>
                    <a:pt x="519" y="798"/>
                    <a:pt x="524" y="796"/>
                    <a:pt x="530" y="795"/>
                  </a:cubicBezTo>
                  <a:cubicBezTo>
                    <a:pt x="534" y="805"/>
                    <a:pt x="539" y="816"/>
                    <a:pt x="540" y="819"/>
                  </a:cubicBezTo>
                  <a:cubicBezTo>
                    <a:pt x="541" y="821"/>
                    <a:pt x="543" y="822"/>
                    <a:pt x="545" y="823"/>
                  </a:cubicBezTo>
                  <a:cubicBezTo>
                    <a:pt x="547" y="824"/>
                    <a:pt x="549" y="824"/>
                    <a:pt x="551" y="823"/>
                  </a:cubicBezTo>
                  <a:cubicBezTo>
                    <a:pt x="554" y="823"/>
                    <a:pt x="555" y="821"/>
                    <a:pt x="556" y="819"/>
                  </a:cubicBezTo>
                  <a:cubicBezTo>
                    <a:pt x="558" y="817"/>
                    <a:pt x="558" y="815"/>
                    <a:pt x="558" y="813"/>
                  </a:cubicBezTo>
                  <a:cubicBezTo>
                    <a:pt x="557" y="811"/>
                    <a:pt x="554" y="799"/>
                    <a:pt x="552" y="787"/>
                  </a:cubicBezTo>
                  <a:cubicBezTo>
                    <a:pt x="557" y="785"/>
                    <a:pt x="563" y="783"/>
                    <a:pt x="568" y="781"/>
                  </a:cubicBezTo>
                  <a:cubicBezTo>
                    <a:pt x="574" y="791"/>
                    <a:pt x="580" y="802"/>
                    <a:pt x="581" y="804"/>
                  </a:cubicBezTo>
                  <a:cubicBezTo>
                    <a:pt x="582" y="806"/>
                    <a:pt x="584" y="807"/>
                    <a:pt x="586" y="808"/>
                  </a:cubicBezTo>
                  <a:cubicBezTo>
                    <a:pt x="588" y="808"/>
                    <a:pt x="590" y="808"/>
                    <a:pt x="592" y="807"/>
                  </a:cubicBezTo>
                  <a:cubicBezTo>
                    <a:pt x="595" y="807"/>
                    <a:pt x="596" y="805"/>
                    <a:pt x="597" y="803"/>
                  </a:cubicBezTo>
                  <a:cubicBezTo>
                    <a:pt x="598" y="801"/>
                    <a:pt x="598" y="799"/>
                    <a:pt x="598" y="797"/>
                  </a:cubicBezTo>
                  <a:cubicBezTo>
                    <a:pt x="597" y="794"/>
                    <a:pt x="593" y="783"/>
                    <a:pt x="589" y="772"/>
                  </a:cubicBezTo>
                  <a:cubicBezTo>
                    <a:pt x="595" y="769"/>
                    <a:pt x="600" y="767"/>
                    <a:pt x="605" y="764"/>
                  </a:cubicBezTo>
                  <a:cubicBezTo>
                    <a:pt x="611" y="773"/>
                    <a:pt x="618" y="783"/>
                    <a:pt x="620" y="785"/>
                  </a:cubicBezTo>
                  <a:cubicBezTo>
                    <a:pt x="621" y="787"/>
                    <a:pt x="623" y="788"/>
                    <a:pt x="625" y="788"/>
                  </a:cubicBezTo>
                  <a:cubicBezTo>
                    <a:pt x="628" y="789"/>
                    <a:pt x="630" y="789"/>
                    <a:pt x="632" y="787"/>
                  </a:cubicBezTo>
                  <a:cubicBezTo>
                    <a:pt x="634" y="786"/>
                    <a:pt x="635" y="784"/>
                    <a:pt x="636" y="782"/>
                  </a:cubicBezTo>
                  <a:cubicBezTo>
                    <a:pt x="637" y="780"/>
                    <a:pt x="637" y="778"/>
                    <a:pt x="636" y="776"/>
                  </a:cubicBezTo>
                  <a:cubicBezTo>
                    <a:pt x="635" y="774"/>
                    <a:pt x="630" y="763"/>
                    <a:pt x="625" y="752"/>
                  </a:cubicBezTo>
                  <a:cubicBezTo>
                    <a:pt x="630" y="749"/>
                    <a:pt x="635" y="746"/>
                    <a:pt x="639" y="743"/>
                  </a:cubicBezTo>
                  <a:cubicBezTo>
                    <a:pt x="647" y="751"/>
                    <a:pt x="655" y="760"/>
                    <a:pt x="657" y="762"/>
                  </a:cubicBezTo>
                  <a:cubicBezTo>
                    <a:pt x="658" y="764"/>
                    <a:pt x="660" y="765"/>
                    <a:pt x="663" y="765"/>
                  </a:cubicBezTo>
                  <a:cubicBezTo>
                    <a:pt x="665" y="765"/>
                    <a:pt x="667" y="765"/>
                    <a:pt x="669" y="763"/>
                  </a:cubicBezTo>
                  <a:cubicBezTo>
                    <a:pt x="671" y="762"/>
                    <a:pt x="672" y="760"/>
                    <a:pt x="672" y="758"/>
                  </a:cubicBezTo>
                  <a:cubicBezTo>
                    <a:pt x="673" y="756"/>
                    <a:pt x="673" y="754"/>
                    <a:pt x="671" y="752"/>
                  </a:cubicBezTo>
                  <a:cubicBezTo>
                    <a:pt x="670" y="749"/>
                    <a:pt x="664" y="739"/>
                    <a:pt x="658" y="729"/>
                  </a:cubicBezTo>
                  <a:cubicBezTo>
                    <a:pt x="663" y="725"/>
                    <a:pt x="667" y="722"/>
                    <a:pt x="672" y="718"/>
                  </a:cubicBezTo>
                  <a:cubicBezTo>
                    <a:pt x="680" y="726"/>
                    <a:pt x="689" y="734"/>
                    <a:pt x="691" y="736"/>
                  </a:cubicBezTo>
                  <a:cubicBezTo>
                    <a:pt x="693" y="737"/>
                    <a:pt x="695" y="738"/>
                    <a:pt x="697" y="738"/>
                  </a:cubicBezTo>
                  <a:cubicBezTo>
                    <a:pt x="699" y="738"/>
                    <a:pt x="701" y="737"/>
                    <a:pt x="703" y="736"/>
                  </a:cubicBezTo>
                  <a:cubicBezTo>
                    <a:pt x="705" y="734"/>
                    <a:pt x="706" y="732"/>
                    <a:pt x="706" y="730"/>
                  </a:cubicBezTo>
                  <a:cubicBezTo>
                    <a:pt x="706" y="728"/>
                    <a:pt x="706" y="725"/>
                    <a:pt x="705" y="724"/>
                  </a:cubicBezTo>
                  <a:cubicBezTo>
                    <a:pt x="703" y="722"/>
                    <a:pt x="696" y="712"/>
                    <a:pt x="689" y="703"/>
                  </a:cubicBezTo>
                  <a:cubicBezTo>
                    <a:pt x="693" y="699"/>
                    <a:pt x="697" y="694"/>
                    <a:pt x="701" y="690"/>
                  </a:cubicBezTo>
                  <a:cubicBezTo>
                    <a:pt x="710" y="697"/>
                    <a:pt x="720" y="704"/>
                    <a:pt x="722" y="706"/>
                  </a:cubicBezTo>
                  <a:cubicBezTo>
                    <a:pt x="724" y="707"/>
                    <a:pt x="726" y="708"/>
                    <a:pt x="729" y="707"/>
                  </a:cubicBezTo>
                  <a:cubicBezTo>
                    <a:pt x="731" y="707"/>
                    <a:pt x="733" y="706"/>
                    <a:pt x="734" y="704"/>
                  </a:cubicBezTo>
                  <a:cubicBezTo>
                    <a:pt x="736" y="703"/>
                    <a:pt x="737" y="700"/>
                    <a:pt x="737" y="698"/>
                  </a:cubicBezTo>
                  <a:cubicBezTo>
                    <a:pt x="737" y="696"/>
                    <a:pt x="736" y="694"/>
                    <a:pt x="734" y="692"/>
                  </a:cubicBezTo>
                  <a:cubicBezTo>
                    <a:pt x="733" y="690"/>
                    <a:pt x="724" y="681"/>
                    <a:pt x="717" y="673"/>
                  </a:cubicBezTo>
                  <a:cubicBezTo>
                    <a:pt x="720" y="669"/>
                    <a:pt x="724" y="664"/>
                    <a:pt x="728" y="659"/>
                  </a:cubicBezTo>
                  <a:cubicBezTo>
                    <a:pt x="737" y="665"/>
                    <a:pt x="748" y="671"/>
                    <a:pt x="750" y="673"/>
                  </a:cubicBezTo>
                  <a:cubicBezTo>
                    <a:pt x="752" y="674"/>
                    <a:pt x="754" y="674"/>
                    <a:pt x="757" y="674"/>
                  </a:cubicBezTo>
                  <a:cubicBezTo>
                    <a:pt x="759" y="673"/>
                    <a:pt x="761" y="672"/>
                    <a:pt x="762" y="670"/>
                  </a:cubicBezTo>
                  <a:cubicBezTo>
                    <a:pt x="763" y="668"/>
                    <a:pt x="764" y="666"/>
                    <a:pt x="764" y="664"/>
                  </a:cubicBezTo>
                  <a:cubicBezTo>
                    <a:pt x="764" y="662"/>
                    <a:pt x="763" y="660"/>
                    <a:pt x="761" y="658"/>
                  </a:cubicBezTo>
                  <a:cubicBezTo>
                    <a:pt x="759" y="656"/>
                    <a:pt x="750" y="648"/>
                    <a:pt x="741" y="641"/>
                  </a:cubicBezTo>
                  <a:cubicBezTo>
                    <a:pt x="745" y="636"/>
                    <a:pt x="748" y="631"/>
                    <a:pt x="751" y="626"/>
                  </a:cubicBezTo>
                  <a:cubicBezTo>
                    <a:pt x="761" y="631"/>
                    <a:pt x="772" y="636"/>
                    <a:pt x="775" y="637"/>
                  </a:cubicBezTo>
                  <a:cubicBezTo>
                    <a:pt x="777" y="638"/>
                    <a:pt x="779" y="638"/>
                    <a:pt x="781" y="637"/>
                  </a:cubicBezTo>
                  <a:cubicBezTo>
                    <a:pt x="783" y="636"/>
                    <a:pt x="785" y="635"/>
                    <a:pt x="786" y="633"/>
                  </a:cubicBezTo>
                  <a:cubicBezTo>
                    <a:pt x="787" y="631"/>
                    <a:pt x="787" y="629"/>
                    <a:pt x="787" y="627"/>
                  </a:cubicBezTo>
                  <a:cubicBezTo>
                    <a:pt x="787" y="624"/>
                    <a:pt x="786" y="622"/>
                    <a:pt x="784" y="621"/>
                  </a:cubicBezTo>
                  <a:cubicBezTo>
                    <a:pt x="782" y="620"/>
                    <a:pt x="772" y="613"/>
                    <a:pt x="762" y="606"/>
                  </a:cubicBezTo>
                  <a:cubicBezTo>
                    <a:pt x="765" y="601"/>
                    <a:pt x="768" y="596"/>
                    <a:pt x="770" y="590"/>
                  </a:cubicBezTo>
                  <a:cubicBezTo>
                    <a:pt x="781" y="594"/>
                    <a:pt x="793" y="598"/>
                    <a:pt x="795" y="599"/>
                  </a:cubicBezTo>
                  <a:cubicBezTo>
                    <a:pt x="797" y="599"/>
                    <a:pt x="800" y="599"/>
                    <a:pt x="801" y="598"/>
                  </a:cubicBezTo>
                  <a:cubicBezTo>
                    <a:pt x="803" y="597"/>
                    <a:pt x="805" y="596"/>
                    <a:pt x="806" y="594"/>
                  </a:cubicBezTo>
                  <a:cubicBezTo>
                    <a:pt x="807" y="591"/>
                    <a:pt x="807" y="589"/>
                    <a:pt x="806" y="587"/>
                  </a:cubicBezTo>
                  <a:cubicBezTo>
                    <a:pt x="806" y="585"/>
                    <a:pt x="804" y="583"/>
                    <a:pt x="802" y="582"/>
                  </a:cubicBezTo>
                  <a:cubicBezTo>
                    <a:pt x="800" y="581"/>
                    <a:pt x="790" y="575"/>
                    <a:pt x="780" y="569"/>
                  </a:cubicBezTo>
                  <a:cubicBezTo>
                    <a:pt x="782" y="564"/>
                    <a:pt x="784" y="558"/>
                    <a:pt x="786" y="553"/>
                  </a:cubicBezTo>
                  <a:cubicBezTo>
                    <a:pt x="797" y="555"/>
                    <a:pt x="809" y="558"/>
                    <a:pt x="811" y="559"/>
                  </a:cubicBezTo>
                  <a:cubicBezTo>
                    <a:pt x="814" y="559"/>
                    <a:pt x="816" y="559"/>
                    <a:pt x="818" y="557"/>
                  </a:cubicBezTo>
                  <a:cubicBezTo>
                    <a:pt x="820" y="556"/>
                    <a:pt x="821" y="555"/>
                    <a:pt x="822" y="552"/>
                  </a:cubicBezTo>
                  <a:cubicBezTo>
                    <a:pt x="822" y="550"/>
                    <a:pt x="822" y="548"/>
                    <a:pt x="822" y="546"/>
                  </a:cubicBezTo>
                  <a:cubicBezTo>
                    <a:pt x="821" y="544"/>
                    <a:pt x="819" y="542"/>
                    <a:pt x="817" y="541"/>
                  </a:cubicBezTo>
                  <a:cubicBezTo>
                    <a:pt x="815" y="540"/>
                    <a:pt x="804" y="535"/>
                    <a:pt x="793" y="531"/>
                  </a:cubicBezTo>
                  <a:cubicBezTo>
                    <a:pt x="795" y="525"/>
                    <a:pt x="796" y="520"/>
                    <a:pt x="798" y="514"/>
                  </a:cubicBezTo>
                  <a:cubicBezTo>
                    <a:pt x="809" y="515"/>
                    <a:pt x="821" y="517"/>
                    <a:pt x="824" y="517"/>
                  </a:cubicBezTo>
                  <a:cubicBezTo>
                    <a:pt x="826" y="517"/>
                    <a:pt x="828" y="516"/>
                    <a:pt x="830" y="515"/>
                  </a:cubicBezTo>
                  <a:cubicBezTo>
                    <a:pt x="831" y="514"/>
                    <a:pt x="833" y="512"/>
                    <a:pt x="833" y="510"/>
                  </a:cubicBezTo>
                  <a:cubicBezTo>
                    <a:pt x="834" y="507"/>
                    <a:pt x="833" y="505"/>
                    <a:pt x="832" y="503"/>
                  </a:cubicBezTo>
                  <a:cubicBezTo>
                    <a:pt x="831" y="501"/>
                    <a:pt x="830" y="500"/>
                    <a:pt x="827" y="499"/>
                  </a:cubicBezTo>
                  <a:cubicBezTo>
                    <a:pt x="825" y="498"/>
                    <a:pt x="813" y="495"/>
                    <a:pt x="802" y="491"/>
                  </a:cubicBezTo>
                  <a:cubicBezTo>
                    <a:pt x="804" y="486"/>
                    <a:pt x="804" y="480"/>
                    <a:pt x="805" y="474"/>
                  </a:cubicBezTo>
                  <a:cubicBezTo>
                    <a:pt x="816" y="474"/>
                    <a:pt x="829" y="474"/>
                    <a:pt x="831" y="474"/>
                  </a:cubicBezTo>
                  <a:cubicBezTo>
                    <a:pt x="834" y="474"/>
                    <a:pt x="836" y="473"/>
                    <a:pt x="837" y="472"/>
                  </a:cubicBezTo>
                  <a:cubicBezTo>
                    <a:pt x="839" y="470"/>
                    <a:pt x="840" y="468"/>
                    <a:pt x="840" y="466"/>
                  </a:cubicBezTo>
                  <a:cubicBezTo>
                    <a:pt x="840" y="464"/>
                    <a:pt x="840" y="462"/>
                    <a:pt x="839" y="460"/>
                  </a:cubicBezTo>
                  <a:cubicBezTo>
                    <a:pt x="837" y="458"/>
                    <a:pt x="835" y="457"/>
                    <a:pt x="833" y="456"/>
                  </a:cubicBezTo>
                  <a:cubicBezTo>
                    <a:pt x="831" y="456"/>
                    <a:pt x="819" y="453"/>
                    <a:pt x="808" y="451"/>
                  </a:cubicBezTo>
                  <a:cubicBezTo>
                    <a:pt x="808" y="445"/>
                    <a:pt x="808" y="439"/>
                    <a:pt x="808" y="434"/>
                  </a:cubicBezTo>
                  <a:cubicBezTo>
                    <a:pt x="820" y="432"/>
                    <a:pt x="832" y="431"/>
                    <a:pt x="835" y="431"/>
                  </a:cubicBezTo>
                  <a:close/>
                  <a:moveTo>
                    <a:pt x="421" y="758"/>
                  </a:moveTo>
                  <a:cubicBezTo>
                    <a:pt x="236" y="758"/>
                    <a:pt x="85" y="608"/>
                    <a:pt x="85" y="422"/>
                  </a:cubicBezTo>
                  <a:cubicBezTo>
                    <a:pt x="85" y="236"/>
                    <a:pt x="236" y="86"/>
                    <a:pt x="421" y="86"/>
                  </a:cubicBezTo>
                  <a:cubicBezTo>
                    <a:pt x="607" y="86"/>
                    <a:pt x="757" y="236"/>
                    <a:pt x="757" y="422"/>
                  </a:cubicBezTo>
                  <a:cubicBezTo>
                    <a:pt x="757" y="608"/>
                    <a:pt x="607" y="758"/>
                    <a:pt x="421" y="758"/>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nvGrpSpPr>
            <p:cNvPr id="279" name="Group 278">
              <a:extLst>
                <a:ext uri="{FF2B5EF4-FFF2-40B4-BE49-F238E27FC236}">
                  <a16:creationId xmlns:a16="http://schemas.microsoft.com/office/drawing/2014/main" id="{8A9006F7-1985-40DC-A779-D0B756092228}"/>
                </a:ext>
              </a:extLst>
            </p:cNvPr>
            <p:cNvGrpSpPr/>
            <p:nvPr/>
          </p:nvGrpSpPr>
          <p:grpSpPr>
            <a:xfrm>
              <a:off x="3854695" y="4036528"/>
              <a:ext cx="326999" cy="326999"/>
              <a:chOff x="3854695" y="4036528"/>
              <a:chExt cx="326999" cy="326999"/>
            </a:xfrm>
            <a:solidFill>
              <a:srgbClr val="7A7A7A"/>
            </a:solidFill>
          </p:grpSpPr>
          <p:sp>
            <p:nvSpPr>
              <p:cNvPr id="364" name="Freeform 13">
                <a:extLst>
                  <a:ext uri="{FF2B5EF4-FFF2-40B4-BE49-F238E27FC236}">
                    <a16:creationId xmlns:a16="http://schemas.microsoft.com/office/drawing/2014/main" id="{9C82F894-35C1-420A-9CB7-38F487825C9A}"/>
                  </a:ext>
                </a:extLst>
              </p:cNvPr>
              <p:cNvSpPr>
                <a:spLocks/>
              </p:cNvSpPr>
              <p:nvPr/>
            </p:nvSpPr>
            <p:spPr bwMode="auto">
              <a:xfrm>
                <a:off x="4011566" y="4190086"/>
                <a:ext cx="23200" cy="27619"/>
              </a:xfrm>
              <a:custGeom>
                <a:avLst/>
                <a:gdLst>
                  <a:gd name="T0" fmla="*/ 11 w 15"/>
                  <a:gd name="T1" fmla="*/ 0 h 18"/>
                  <a:gd name="T2" fmla="*/ 0 w 15"/>
                  <a:gd name="T3" fmla="*/ 15 h 18"/>
                  <a:gd name="T4" fmla="*/ 12 w 15"/>
                  <a:gd name="T5" fmla="*/ 13 h 18"/>
                  <a:gd name="T6" fmla="*/ 11 w 15"/>
                  <a:gd name="T7" fmla="*/ 0 h 18"/>
                </a:gdLst>
                <a:ahLst/>
                <a:cxnLst>
                  <a:cxn ang="0">
                    <a:pos x="T0" y="T1"/>
                  </a:cxn>
                  <a:cxn ang="0">
                    <a:pos x="T2" y="T3"/>
                  </a:cxn>
                  <a:cxn ang="0">
                    <a:pos x="T4" y="T5"/>
                  </a:cxn>
                  <a:cxn ang="0">
                    <a:pos x="T6" y="T7"/>
                  </a:cxn>
                </a:cxnLst>
                <a:rect l="0" t="0" r="r" b="b"/>
                <a:pathLst>
                  <a:path w="15" h="18">
                    <a:moveTo>
                      <a:pt x="11" y="0"/>
                    </a:moveTo>
                    <a:cubicBezTo>
                      <a:pt x="0" y="15"/>
                      <a:pt x="0" y="15"/>
                      <a:pt x="0" y="15"/>
                    </a:cubicBezTo>
                    <a:cubicBezTo>
                      <a:pt x="4" y="18"/>
                      <a:pt x="9" y="17"/>
                      <a:pt x="12" y="13"/>
                    </a:cubicBezTo>
                    <a:cubicBezTo>
                      <a:pt x="15" y="9"/>
                      <a:pt x="15" y="3"/>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65" name="Freeform 14">
                <a:extLst>
                  <a:ext uri="{FF2B5EF4-FFF2-40B4-BE49-F238E27FC236}">
                    <a16:creationId xmlns:a16="http://schemas.microsoft.com/office/drawing/2014/main" id="{32D8D8E6-8DEB-459C-AE07-FDDAA9043436}"/>
                  </a:ext>
                </a:extLst>
              </p:cNvPr>
              <p:cNvSpPr>
                <a:spLocks/>
              </p:cNvSpPr>
              <p:nvPr/>
            </p:nvSpPr>
            <p:spPr bwMode="auto">
              <a:xfrm>
                <a:off x="4001624" y="4183457"/>
                <a:ext cx="23200" cy="27619"/>
              </a:xfrm>
              <a:custGeom>
                <a:avLst/>
                <a:gdLst>
                  <a:gd name="T0" fmla="*/ 3 w 15"/>
                  <a:gd name="T1" fmla="*/ 5 h 18"/>
                  <a:gd name="T2" fmla="*/ 4 w 15"/>
                  <a:gd name="T3" fmla="*/ 18 h 18"/>
                  <a:gd name="T4" fmla="*/ 15 w 15"/>
                  <a:gd name="T5" fmla="*/ 3 h 18"/>
                  <a:gd name="T6" fmla="*/ 3 w 15"/>
                  <a:gd name="T7" fmla="*/ 5 h 18"/>
                </a:gdLst>
                <a:ahLst/>
                <a:cxnLst>
                  <a:cxn ang="0">
                    <a:pos x="T0" y="T1"/>
                  </a:cxn>
                  <a:cxn ang="0">
                    <a:pos x="T2" y="T3"/>
                  </a:cxn>
                  <a:cxn ang="0">
                    <a:pos x="T4" y="T5"/>
                  </a:cxn>
                  <a:cxn ang="0">
                    <a:pos x="T6" y="T7"/>
                  </a:cxn>
                </a:cxnLst>
                <a:rect l="0" t="0" r="r" b="b"/>
                <a:pathLst>
                  <a:path w="15" h="18">
                    <a:moveTo>
                      <a:pt x="3" y="5"/>
                    </a:moveTo>
                    <a:cubicBezTo>
                      <a:pt x="0" y="9"/>
                      <a:pt x="0" y="15"/>
                      <a:pt x="4" y="18"/>
                    </a:cubicBezTo>
                    <a:cubicBezTo>
                      <a:pt x="15" y="3"/>
                      <a:pt x="15" y="3"/>
                      <a:pt x="15" y="3"/>
                    </a:cubicBezTo>
                    <a:cubicBezTo>
                      <a:pt x="11" y="0"/>
                      <a:pt x="6" y="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66" name="Freeform 15">
                <a:extLst>
                  <a:ext uri="{FF2B5EF4-FFF2-40B4-BE49-F238E27FC236}">
                    <a16:creationId xmlns:a16="http://schemas.microsoft.com/office/drawing/2014/main" id="{3F4A6FEA-629C-4B08-85E8-6BE428E67454}"/>
                  </a:ext>
                </a:extLst>
              </p:cNvPr>
              <p:cNvSpPr>
                <a:spLocks noEditPoints="1"/>
              </p:cNvSpPr>
              <p:nvPr/>
            </p:nvSpPr>
            <p:spPr bwMode="auto">
              <a:xfrm>
                <a:off x="3969587" y="4152525"/>
                <a:ext cx="97216" cy="96112"/>
              </a:xfrm>
              <a:custGeom>
                <a:avLst/>
                <a:gdLst>
                  <a:gd name="T0" fmla="*/ 32 w 63"/>
                  <a:gd name="T1" fmla="*/ 0 h 62"/>
                  <a:gd name="T2" fmla="*/ 0 w 63"/>
                  <a:gd name="T3" fmla="*/ 31 h 62"/>
                  <a:gd name="T4" fmla="*/ 32 w 63"/>
                  <a:gd name="T5" fmla="*/ 62 h 62"/>
                  <a:gd name="T6" fmla="*/ 63 w 63"/>
                  <a:gd name="T7" fmla="*/ 31 h 62"/>
                  <a:gd name="T8" fmla="*/ 32 w 63"/>
                  <a:gd name="T9" fmla="*/ 0 h 62"/>
                  <a:gd name="T10" fmla="*/ 32 w 63"/>
                  <a:gd name="T11" fmla="*/ 47 h 62"/>
                  <a:gd name="T12" fmla="*/ 16 w 63"/>
                  <a:gd name="T13" fmla="*/ 31 h 62"/>
                  <a:gd name="T14" fmla="*/ 32 w 63"/>
                  <a:gd name="T15" fmla="*/ 15 h 62"/>
                  <a:gd name="T16" fmla="*/ 47 w 63"/>
                  <a:gd name="T17" fmla="*/ 31 h 62"/>
                  <a:gd name="T18" fmla="*/ 32 w 63"/>
                  <a:gd name="T19"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2">
                    <a:moveTo>
                      <a:pt x="32" y="0"/>
                    </a:moveTo>
                    <a:cubicBezTo>
                      <a:pt x="14" y="0"/>
                      <a:pt x="0" y="14"/>
                      <a:pt x="0" y="31"/>
                    </a:cubicBezTo>
                    <a:cubicBezTo>
                      <a:pt x="0" y="48"/>
                      <a:pt x="14" y="62"/>
                      <a:pt x="32" y="62"/>
                    </a:cubicBezTo>
                    <a:cubicBezTo>
                      <a:pt x="49" y="62"/>
                      <a:pt x="63" y="48"/>
                      <a:pt x="63" y="31"/>
                    </a:cubicBezTo>
                    <a:cubicBezTo>
                      <a:pt x="63" y="14"/>
                      <a:pt x="49" y="0"/>
                      <a:pt x="32" y="0"/>
                    </a:cubicBezTo>
                    <a:close/>
                    <a:moveTo>
                      <a:pt x="32" y="47"/>
                    </a:moveTo>
                    <a:cubicBezTo>
                      <a:pt x="23" y="47"/>
                      <a:pt x="16" y="40"/>
                      <a:pt x="16" y="31"/>
                    </a:cubicBezTo>
                    <a:cubicBezTo>
                      <a:pt x="16" y="22"/>
                      <a:pt x="23" y="15"/>
                      <a:pt x="32" y="15"/>
                    </a:cubicBezTo>
                    <a:cubicBezTo>
                      <a:pt x="40" y="15"/>
                      <a:pt x="47" y="22"/>
                      <a:pt x="47" y="31"/>
                    </a:cubicBezTo>
                    <a:cubicBezTo>
                      <a:pt x="47" y="40"/>
                      <a:pt x="40" y="47"/>
                      <a:pt x="3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67" name="Freeform 16">
                <a:extLst>
                  <a:ext uri="{FF2B5EF4-FFF2-40B4-BE49-F238E27FC236}">
                    <a16:creationId xmlns:a16="http://schemas.microsoft.com/office/drawing/2014/main" id="{7F6246CB-E17C-4544-BF1B-661503B0BC75}"/>
                  </a:ext>
                </a:extLst>
              </p:cNvPr>
              <p:cNvSpPr>
                <a:spLocks noEditPoints="1"/>
              </p:cNvSpPr>
              <p:nvPr/>
            </p:nvSpPr>
            <p:spPr bwMode="auto">
              <a:xfrm>
                <a:off x="3854695" y="4036528"/>
                <a:ext cx="326999" cy="326999"/>
              </a:xfrm>
              <a:custGeom>
                <a:avLst/>
                <a:gdLst>
                  <a:gd name="T0" fmla="*/ 210 w 211"/>
                  <a:gd name="T1" fmla="*/ 103 h 211"/>
                  <a:gd name="T2" fmla="*/ 206 w 211"/>
                  <a:gd name="T3" fmla="*/ 89 h 211"/>
                  <a:gd name="T4" fmla="*/ 204 w 211"/>
                  <a:gd name="T5" fmla="*/ 80 h 211"/>
                  <a:gd name="T6" fmla="*/ 202 w 211"/>
                  <a:gd name="T7" fmla="*/ 66 h 211"/>
                  <a:gd name="T8" fmla="*/ 183 w 211"/>
                  <a:gd name="T9" fmla="*/ 65 h 211"/>
                  <a:gd name="T10" fmla="*/ 191 w 211"/>
                  <a:gd name="T11" fmla="*/ 44 h 211"/>
                  <a:gd name="T12" fmla="*/ 169 w 211"/>
                  <a:gd name="T13" fmla="*/ 45 h 211"/>
                  <a:gd name="T14" fmla="*/ 173 w 211"/>
                  <a:gd name="T15" fmla="*/ 26 h 211"/>
                  <a:gd name="T16" fmla="*/ 161 w 211"/>
                  <a:gd name="T17" fmla="*/ 20 h 211"/>
                  <a:gd name="T18" fmla="*/ 152 w 211"/>
                  <a:gd name="T19" fmla="*/ 15 h 211"/>
                  <a:gd name="T20" fmla="*/ 141 w 211"/>
                  <a:gd name="T21" fmla="*/ 7 h 211"/>
                  <a:gd name="T22" fmla="*/ 127 w 211"/>
                  <a:gd name="T23" fmla="*/ 21 h 211"/>
                  <a:gd name="T24" fmla="*/ 117 w 211"/>
                  <a:gd name="T25" fmla="*/ 1 h 211"/>
                  <a:gd name="T26" fmla="*/ 106 w 211"/>
                  <a:gd name="T27" fmla="*/ 18 h 211"/>
                  <a:gd name="T28" fmla="*/ 95 w 211"/>
                  <a:gd name="T29" fmla="*/ 1 h 211"/>
                  <a:gd name="T30" fmla="*/ 84 w 211"/>
                  <a:gd name="T31" fmla="*/ 21 h 211"/>
                  <a:gd name="T32" fmla="*/ 70 w 211"/>
                  <a:gd name="T33" fmla="*/ 7 h 211"/>
                  <a:gd name="T34" fmla="*/ 59 w 211"/>
                  <a:gd name="T35" fmla="*/ 15 h 211"/>
                  <a:gd name="T36" fmla="*/ 51 w 211"/>
                  <a:gd name="T37" fmla="*/ 20 h 211"/>
                  <a:gd name="T38" fmla="*/ 38 w 211"/>
                  <a:gd name="T39" fmla="*/ 26 h 211"/>
                  <a:gd name="T40" fmla="*/ 43 w 211"/>
                  <a:gd name="T41" fmla="*/ 45 h 211"/>
                  <a:gd name="T42" fmla="*/ 20 w 211"/>
                  <a:gd name="T43" fmla="*/ 44 h 211"/>
                  <a:gd name="T44" fmla="*/ 28 w 211"/>
                  <a:gd name="T45" fmla="*/ 65 h 211"/>
                  <a:gd name="T46" fmla="*/ 9 w 211"/>
                  <a:gd name="T47" fmla="*/ 66 h 211"/>
                  <a:gd name="T48" fmla="*/ 7 w 211"/>
                  <a:gd name="T49" fmla="*/ 80 h 211"/>
                  <a:gd name="T50" fmla="*/ 5 w 211"/>
                  <a:gd name="T51" fmla="*/ 89 h 211"/>
                  <a:gd name="T52" fmla="*/ 1 w 211"/>
                  <a:gd name="T53" fmla="*/ 103 h 211"/>
                  <a:gd name="T54" fmla="*/ 18 w 211"/>
                  <a:gd name="T55" fmla="*/ 112 h 211"/>
                  <a:gd name="T56" fmla="*/ 2 w 211"/>
                  <a:gd name="T57" fmla="*/ 128 h 211"/>
                  <a:gd name="T58" fmla="*/ 23 w 211"/>
                  <a:gd name="T59" fmla="*/ 136 h 211"/>
                  <a:gd name="T60" fmla="*/ 11 w 211"/>
                  <a:gd name="T61" fmla="*/ 151 h 211"/>
                  <a:gd name="T62" fmla="*/ 21 w 211"/>
                  <a:gd name="T63" fmla="*/ 162 h 211"/>
                  <a:gd name="T64" fmla="*/ 26 w 211"/>
                  <a:gd name="T65" fmla="*/ 170 h 211"/>
                  <a:gd name="T66" fmla="*/ 33 w 211"/>
                  <a:gd name="T67" fmla="*/ 182 h 211"/>
                  <a:gd name="T68" fmla="*/ 52 w 211"/>
                  <a:gd name="T69" fmla="*/ 175 h 211"/>
                  <a:gd name="T70" fmla="*/ 53 w 211"/>
                  <a:gd name="T71" fmla="*/ 198 h 211"/>
                  <a:gd name="T72" fmla="*/ 73 w 211"/>
                  <a:gd name="T73" fmla="*/ 187 h 211"/>
                  <a:gd name="T74" fmla="*/ 76 w 211"/>
                  <a:gd name="T75" fmla="*/ 207 h 211"/>
                  <a:gd name="T76" fmla="*/ 90 w 211"/>
                  <a:gd name="T77" fmla="*/ 207 h 211"/>
                  <a:gd name="T78" fmla="*/ 100 w 211"/>
                  <a:gd name="T79" fmla="*/ 208 h 211"/>
                  <a:gd name="T80" fmla="*/ 111 w 211"/>
                  <a:gd name="T81" fmla="*/ 208 h 211"/>
                  <a:gd name="T82" fmla="*/ 121 w 211"/>
                  <a:gd name="T83" fmla="*/ 207 h 211"/>
                  <a:gd name="T84" fmla="*/ 135 w 211"/>
                  <a:gd name="T85" fmla="*/ 207 h 211"/>
                  <a:gd name="T86" fmla="*/ 138 w 211"/>
                  <a:gd name="T87" fmla="*/ 187 h 211"/>
                  <a:gd name="T88" fmla="*/ 159 w 211"/>
                  <a:gd name="T89" fmla="*/ 198 h 211"/>
                  <a:gd name="T90" fmla="*/ 160 w 211"/>
                  <a:gd name="T91" fmla="*/ 175 h 211"/>
                  <a:gd name="T92" fmla="*/ 178 w 211"/>
                  <a:gd name="T93" fmla="*/ 182 h 211"/>
                  <a:gd name="T94" fmla="*/ 185 w 211"/>
                  <a:gd name="T95" fmla="*/ 170 h 211"/>
                  <a:gd name="T96" fmla="*/ 191 w 211"/>
                  <a:gd name="T97" fmla="*/ 162 h 211"/>
                  <a:gd name="T98" fmla="*/ 200 w 211"/>
                  <a:gd name="T99" fmla="*/ 151 h 211"/>
                  <a:gd name="T100" fmla="*/ 188 w 211"/>
                  <a:gd name="T101" fmla="*/ 136 h 211"/>
                  <a:gd name="T102" fmla="*/ 209 w 211"/>
                  <a:gd name="T103" fmla="*/ 128 h 211"/>
                  <a:gd name="T104" fmla="*/ 193 w 211"/>
                  <a:gd name="T105" fmla="*/ 112 h 211"/>
                  <a:gd name="T106" fmla="*/ 106 w 211"/>
                  <a:gd name="T107" fmla="*/ 3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11">
                    <a:moveTo>
                      <a:pt x="207" y="111"/>
                    </a:moveTo>
                    <a:cubicBezTo>
                      <a:pt x="208" y="111"/>
                      <a:pt x="209" y="110"/>
                      <a:pt x="210" y="109"/>
                    </a:cubicBezTo>
                    <a:cubicBezTo>
                      <a:pt x="211" y="108"/>
                      <a:pt x="211" y="107"/>
                      <a:pt x="211" y="106"/>
                    </a:cubicBezTo>
                    <a:cubicBezTo>
                      <a:pt x="211" y="105"/>
                      <a:pt x="211" y="104"/>
                      <a:pt x="210" y="103"/>
                    </a:cubicBezTo>
                    <a:cubicBezTo>
                      <a:pt x="209" y="102"/>
                      <a:pt x="208" y="101"/>
                      <a:pt x="207" y="101"/>
                    </a:cubicBezTo>
                    <a:cubicBezTo>
                      <a:pt x="206" y="101"/>
                      <a:pt x="199" y="100"/>
                      <a:pt x="193" y="100"/>
                    </a:cubicBezTo>
                    <a:cubicBezTo>
                      <a:pt x="193" y="98"/>
                      <a:pt x="193" y="96"/>
                      <a:pt x="192" y="94"/>
                    </a:cubicBezTo>
                    <a:cubicBezTo>
                      <a:pt x="198" y="92"/>
                      <a:pt x="205" y="90"/>
                      <a:pt x="206" y="89"/>
                    </a:cubicBezTo>
                    <a:cubicBezTo>
                      <a:pt x="207" y="89"/>
                      <a:pt x="208" y="88"/>
                      <a:pt x="209" y="87"/>
                    </a:cubicBezTo>
                    <a:cubicBezTo>
                      <a:pt x="209" y="86"/>
                      <a:pt x="209" y="85"/>
                      <a:pt x="209" y="84"/>
                    </a:cubicBezTo>
                    <a:cubicBezTo>
                      <a:pt x="209" y="83"/>
                      <a:pt x="208" y="82"/>
                      <a:pt x="207" y="81"/>
                    </a:cubicBezTo>
                    <a:cubicBezTo>
                      <a:pt x="206" y="80"/>
                      <a:pt x="205" y="80"/>
                      <a:pt x="204" y="80"/>
                    </a:cubicBezTo>
                    <a:cubicBezTo>
                      <a:pt x="203" y="80"/>
                      <a:pt x="196" y="81"/>
                      <a:pt x="190" y="82"/>
                    </a:cubicBezTo>
                    <a:cubicBezTo>
                      <a:pt x="189" y="80"/>
                      <a:pt x="189" y="78"/>
                      <a:pt x="188" y="76"/>
                    </a:cubicBezTo>
                    <a:cubicBezTo>
                      <a:pt x="193" y="73"/>
                      <a:pt x="199" y="70"/>
                      <a:pt x="200" y="69"/>
                    </a:cubicBezTo>
                    <a:cubicBezTo>
                      <a:pt x="201" y="68"/>
                      <a:pt x="202" y="67"/>
                      <a:pt x="202" y="66"/>
                    </a:cubicBezTo>
                    <a:cubicBezTo>
                      <a:pt x="203" y="65"/>
                      <a:pt x="203" y="64"/>
                      <a:pt x="202" y="63"/>
                    </a:cubicBezTo>
                    <a:cubicBezTo>
                      <a:pt x="202" y="62"/>
                      <a:pt x="201" y="61"/>
                      <a:pt x="200" y="60"/>
                    </a:cubicBezTo>
                    <a:cubicBezTo>
                      <a:pt x="199" y="60"/>
                      <a:pt x="198" y="60"/>
                      <a:pt x="197" y="60"/>
                    </a:cubicBezTo>
                    <a:cubicBezTo>
                      <a:pt x="195" y="61"/>
                      <a:pt x="189" y="63"/>
                      <a:pt x="183" y="65"/>
                    </a:cubicBezTo>
                    <a:cubicBezTo>
                      <a:pt x="182" y="63"/>
                      <a:pt x="181" y="61"/>
                      <a:pt x="180" y="59"/>
                    </a:cubicBezTo>
                    <a:cubicBezTo>
                      <a:pt x="185" y="55"/>
                      <a:pt x="190" y="51"/>
                      <a:pt x="191" y="50"/>
                    </a:cubicBezTo>
                    <a:cubicBezTo>
                      <a:pt x="192" y="49"/>
                      <a:pt x="192" y="48"/>
                      <a:pt x="192" y="47"/>
                    </a:cubicBezTo>
                    <a:cubicBezTo>
                      <a:pt x="192" y="46"/>
                      <a:pt x="192" y="45"/>
                      <a:pt x="191" y="44"/>
                    </a:cubicBezTo>
                    <a:cubicBezTo>
                      <a:pt x="190" y="43"/>
                      <a:pt x="189" y="42"/>
                      <a:pt x="188" y="42"/>
                    </a:cubicBezTo>
                    <a:cubicBezTo>
                      <a:pt x="187" y="42"/>
                      <a:pt x="186" y="42"/>
                      <a:pt x="185" y="42"/>
                    </a:cubicBezTo>
                    <a:cubicBezTo>
                      <a:pt x="184" y="43"/>
                      <a:pt x="178" y="46"/>
                      <a:pt x="173" y="49"/>
                    </a:cubicBezTo>
                    <a:cubicBezTo>
                      <a:pt x="172" y="48"/>
                      <a:pt x="170" y="46"/>
                      <a:pt x="169" y="45"/>
                    </a:cubicBezTo>
                    <a:cubicBezTo>
                      <a:pt x="172" y="40"/>
                      <a:pt x="176" y="35"/>
                      <a:pt x="177" y="34"/>
                    </a:cubicBezTo>
                    <a:cubicBezTo>
                      <a:pt x="178" y="33"/>
                      <a:pt x="178" y="31"/>
                      <a:pt x="178" y="30"/>
                    </a:cubicBezTo>
                    <a:cubicBezTo>
                      <a:pt x="178" y="29"/>
                      <a:pt x="177" y="28"/>
                      <a:pt x="176" y="27"/>
                    </a:cubicBezTo>
                    <a:cubicBezTo>
                      <a:pt x="175" y="26"/>
                      <a:pt x="174" y="26"/>
                      <a:pt x="173" y="26"/>
                    </a:cubicBezTo>
                    <a:cubicBezTo>
                      <a:pt x="172" y="26"/>
                      <a:pt x="171" y="26"/>
                      <a:pt x="170" y="27"/>
                    </a:cubicBezTo>
                    <a:cubicBezTo>
                      <a:pt x="169" y="28"/>
                      <a:pt x="164" y="33"/>
                      <a:pt x="160" y="37"/>
                    </a:cubicBezTo>
                    <a:cubicBezTo>
                      <a:pt x="158" y="35"/>
                      <a:pt x="156" y="34"/>
                      <a:pt x="155" y="33"/>
                    </a:cubicBezTo>
                    <a:cubicBezTo>
                      <a:pt x="157" y="28"/>
                      <a:pt x="160" y="21"/>
                      <a:pt x="161" y="20"/>
                    </a:cubicBezTo>
                    <a:cubicBezTo>
                      <a:pt x="161" y="19"/>
                      <a:pt x="161" y="18"/>
                      <a:pt x="161" y="17"/>
                    </a:cubicBezTo>
                    <a:cubicBezTo>
                      <a:pt x="160" y="16"/>
                      <a:pt x="160" y="15"/>
                      <a:pt x="159" y="14"/>
                    </a:cubicBezTo>
                    <a:cubicBezTo>
                      <a:pt x="157" y="14"/>
                      <a:pt x="156" y="13"/>
                      <a:pt x="155" y="14"/>
                    </a:cubicBezTo>
                    <a:cubicBezTo>
                      <a:pt x="154" y="14"/>
                      <a:pt x="153" y="14"/>
                      <a:pt x="152" y="15"/>
                    </a:cubicBezTo>
                    <a:cubicBezTo>
                      <a:pt x="152" y="17"/>
                      <a:pt x="148" y="22"/>
                      <a:pt x="144" y="27"/>
                    </a:cubicBezTo>
                    <a:cubicBezTo>
                      <a:pt x="142" y="26"/>
                      <a:pt x="140" y="25"/>
                      <a:pt x="138" y="25"/>
                    </a:cubicBezTo>
                    <a:cubicBezTo>
                      <a:pt x="140" y="19"/>
                      <a:pt x="141" y="12"/>
                      <a:pt x="142" y="11"/>
                    </a:cubicBezTo>
                    <a:cubicBezTo>
                      <a:pt x="142" y="9"/>
                      <a:pt x="142" y="8"/>
                      <a:pt x="141" y="7"/>
                    </a:cubicBezTo>
                    <a:cubicBezTo>
                      <a:pt x="140" y="6"/>
                      <a:pt x="139" y="6"/>
                      <a:pt x="138" y="5"/>
                    </a:cubicBezTo>
                    <a:cubicBezTo>
                      <a:pt x="137" y="5"/>
                      <a:pt x="136" y="5"/>
                      <a:pt x="135" y="5"/>
                    </a:cubicBezTo>
                    <a:cubicBezTo>
                      <a:pt x="134" y="6"/>
                      <a:pt x="133" y="7"/>
                      <a:pt x="132" y="8"/>
                    </a:cubicBezTo>
                    <a:cubicBezTo>
                      <a:pt x="132" y="9"/>
                      <a:pt x="129" y="15"/>
                      <a:pt x="127" y="21"/>
                    </a:cubicBezTo>
                    <a:cubicBezTo>
                      <a:pt x="125" y="20"/>
                      <a:pt x="123" y="20"/>
                      <a:pt x="121" y="19"/>
                    </a:cubicBezTo>
                    <a:cubicBezTo>
                      <a:pt x="121" y="13"/>
                      <a:pt x="121" y="7"/>
                      <a:pt x="121" y="5"/>
                    </a:cubicBezTo>
                    <a:cubicBezTo>
                      <a:pt x="121" y="4"/>
                      <a:pt x="121" y="3"/>
                      <a:pt x="120" y="2"/>
                    </a:cubicBezTo>
                    <a:cubicBezTo>
                      <a:pt x="119" y="1"/>
                      <a:pt x="118" y="1"/>
                      <a:pt x="117" y="1"/>
                    </a:cubicBezTo>
                    <a:cubicBezTo>
                      <a:pt x="115" y="0"/>
                      <a:pt x="114" y="1"/>
                      <a:pt x="113" y="1"/>
                    </a:cubicBezTo>
                    <a:cubicBezTo>
                      <a:pt x="112" y="2"/>
                      <a:pt x="112" y="3"/>
                      <a:pt x="111" y="4"/>
                    </a:cubicBezTo>
                    <a:cubicBezTo>
                      <a:pt x="111" y="6"/>
                      <a:pt x="110" y="12"/>
                      <a:pt x="109" y="18"/>
                    </a:cubicBezTo>
                    <a:cubicBezTo>
                      <a:pt x="108" y="18"/>
                      <a:pt x="107" y="18"/>
                      <a:pt x="106" y="18"/>
                    </a:cubicBezTo>
                    <a:cubicBezTo>
                      <a:pt x="105" y="18"/>
                      <a:pt x="104" y="18"/>
                      <a:pt x="103" y="18"/>
                    </a:cubicBezTo>
                    <a:cubicBezTo>
                      <a:pt x="101" y="12"/>
                      <a:pt x="100" y="6"/>
                      <a:pt x="100" y="4"/>
                    </a:cubicBezTo>
                    <a:cubicBezTo>
                      <a:pt x="100" y="3"/>
                      <a:pt x="99" y="2"/>
                      <a:pt x="98" y="1"/>
                    </a:cubicBezTo>
                    <a:cubicBezTo>
                      <a:pt x="97" y="1"/>
                      <a:pt x="96" y="0"/>
                      <a:pt x="95" y="1"/>
                    </a:cubicBezTo>
                    <a:cubicBezTo>
                      <a:pt x="93" y="1"/>
                      <a:pt x="92" y="1"/>
                      <a:pt x="92" y="2"/>
                    </a:cubicBezTo>
                    <a:cubicBezTo>
                      <a:pt x="91" y="3"/>
                      <a:pt x="90" y="4"/>
                      <a:pt x="90" y="5"/>
                    </a:cubicBezTo>
                    <a:cubicBezTo>
                      <a:pt x="90" y="7"/>
                      <a:pt x="90" y="13"/>
                      <a:pt x="90" y="19"/>
                    </a:cubicBezTo>
                    <a:cubicBezTo>
                      <a:pt x="88" y="20"/>
                      <a:pt x="86" y="20"/>
                      <a:pt x="84" y="21"/>
                    </a:cubicBezTo>
                    <a:cubicBezTo>
                      <a:pt x="82" y="15"/>
                      <a:pt x="79" y="9"/>
                      <a:pt x="79" y="8"/>
                    </a:cubicBezTo>
                    <a:cubicBezTo>
                      <a:pt x="78" y="7"/>
                      <a:pt x="77" y="6"/>
                      <a:pt x="76" y="5"/>
                    </a:cubicBezTo>
                    <a:cubicBezTo>
                      <a:pt x="75" y="5"/>
                      <a:pt x="74" y="5"/>
                      <a:pt x="73" y="5"/>
                    </a:cubicBezTo>
                    <a:cubicBezTo>
                      <a:pt x="72" y="6"/>
                      <a:pt x="71" y="6"/>
                      <a:pt x="70" y="7"/>
                    </a:cubicBezTo>
                    <a:cubicBezTo>
                      <a:pt x="70" y="8"/>
                      <a:pt x="69" y="9"/>
                      <a:pt x="70" y="11"/>
                    </a:cubicBezTo>
                    <a:cubicBezTo>
                      <a:pt x="70" y="12"/>
                      <a:pt x="71" y="19"/>
                      <a:pt x="73" y="25"/>
                    </a:cubicBezTo>
                    <a:cubicBezTo>
                      <a:pt x="71" y="25"/>
                      <a:pt x="69" y="26"/>
                      <a:pt x="67" y="27"/>
                    </a:cubicBezTo>
                    <a:cubicBezTo>
                      <a:pt x="64" y="22"/>
                      <a:pt x="60" y="17"/>
                      <a:pt x="59" y="15"/>
                    </a:cubicBezTo>
                    <a:cubicBezTo>
                      <a:pt x="58" y="14"/>
                      <a:pt x="57" y="14"/>
                      <a:pt x="56" y="14"/>
                    </a:cubicBezTo>
                    <a:cubicBezTo>
                      <a:pt x="55" y="13"/>
                      <a:pt x="54" y="14"/>
                      <a:pt x="53" y="14"/>
                    </a:cubicBezTo>
                    <a:cubicBezTo>
                      <a:pt x="52" y="15"/>
                      <a:pt x="51" y="16"/>
                      <a:pt x="51" y="17"/>
                    </a:cubicBezTo>
                    <a:cubicBezTo>
                      <a:pt x="50" y="18"/>
                      <a:pt x="50" y="19"/>
                      <a:pt x="51" y="20"/>
                    </a:cubicBezTo>
                    <a:cubicBezTo>
                      <a:pt x="51" y="21"/>
                      <a:pt x="54" y="28"/>
                      <a:pt x="57" y="33"/>
                    </a:cubicBezTo>
                    <a:cubicBezTo>
                      <a:pt x="55" y="34"/>
                      <a:pt x="53" y="35"/>
                      <a:pt x="52" y="37"/>
                    </a:cubicBezTo>
                    <a:cubicBezTo>
                      <a:pt x="47" y="33"/>
                      <a:pt x="42" y="28"/>
                      <a:pt x="41" y="27"/>
                    </a:cubicBezTo>
                    <a:cubicBezTo>
                      <a:pt x="40" y="26"/>
                      <a:pt x="39" y="26"/>
                      <a:pt x="38" y="26"/>
                    </a:cubicBezTo>
                    <a:cubicBezTo>
                      <a:pt x="37" y="26"/>
                      <a:pt x="36" y="26"/>
                      <a:pt x="35" y="27"/>
                    </a:cubicBezTo>
                    <a:cubicBezTo>
                      <a:pt x="34" y="28"/>
                      <a:pt x="33" y="29"/>
                      <a:pt x="33" y="30"/>
                    </a:cubicBezTo>
                    <a:cubicBezTo>
                      <a:pt x="33" y="31"/>
                      <a:pt x="33" y="33"/>
                      <a:pt x="34" y="34"/>
                    </a:cubicBezTo>
                    <a:cubicBezTo>
                      <a:pt x="35" y="35"/>
                      <a:pt x="39" y="40"/>
                      <a:pt x="43" y="45"/>
                    </a:cubicBezTo>
                    <a:cubicBezTo>
                      <a:pt x="41" y="46"/>
                      <a:pt x="40" y="48"/>
                      <a:pt x="38" y="49"/>
                    </a:cubicBezTo>
                    <a:cubicBezTo>
                      <a:pt x="33" y="46"/>
                      <a:pt x="27" y="43"/>
                      <a:pt x="26" y="42"/>
                    </a:cubicBezTo>
                    <a:cubicBezTo>
                      <a:pt x="25" y="42"/>
                      <a:pt x="24" y="42"/>
                      <a:pt x="23" y="42"/>
                    </a:cubicBezTo>
                    <a:cubicBezTo>
                      <a:pt x="22" y="42"/>
                      <a:pt x="21" y="43"/>
                      <a:pt x="20" y="44"/>
                    </a:cubicBezTo>
                    <a:cubicBezTo>
                      <a:pt x="19" y="45"/>
                      <a:pt x="19" y="46"/>
                      <a:pt x="19" y="47"/>
                    </a:cubicBezTo>
                    <a:cubicBezTo>
                      <a:pt x="19" y="48"/>
                      <a:pt x="20" y="49"/>
                      <a:pt x="21" y="50"/>
                    </a:cubicBezTo>
                    <a:cubicBezTo>
                      <a:pt x="22" y="51"/>
                      <a:pt x="27" y="55"/>
                      <a:pt x="31" y="59"/>
                    </a:cubicBezTo>
                    <a:cubicBezTo>
                      <a:pt x="30" y="61"/>
                      <a:pt x="29" y="63"/>
                      <a:pt x="28" y="65"/>
                    </a:cubicBezTo>
                    <a:cubicBezTo>
                      <a:pt x="22" y="63"/>
                      <a:pt x="16" y="61"/>
                      <a:pt x="15" y="60"/>
                    </a:cubicBezTo>
                    <a:cubicBezTo>
                      <a:pt x="14" y="60"/>
                      <a:pt x="12" y="60"/>
                      <a:pt x="11" y="60"/>
                    </a:cubicBezTo>
                    <a:cubicBezTo>
                      <a:pt x="10" y="61"/>
                      <a:pt x="10" y="62"/>
                      <a:pt x="9" y="63"/>
                    </a:cubicBezTo>
                    <a:cubicBezTo>
                      <a:pt x="9" y="64"/>
                      <a:pt x="8" y="65"/>
                      <a:pt x="9" y="66"/>
                    </a:cubicBezTo>
                    <a:cubicBezTo>
                      <a:pt x="9" y="67"/>
                      <a:pt x="10" y="68"/>
                      <a:pt x="11" y="69"/>
                    </a:cubicBezTo>
                    <a:cubicBezTo>
                      <a:pt x="12" y="70"/>
                      <a:pt x="18" y="73"/>
                      <a:pt x="23" y="76"/>
                    </a:cubicBezTo>
                    <a:cubicBezTo>
                      <a:pt x="22" y="78"/>
                      <a:pt x="22" y="80"/>
                      <a:pt x="21" y="82"/>
                    </a:cubicBezTo>
                    <a:cubicBezTo>
                      <a:pt x="15" y="81"/>
                      <a:pt x="9" y="80"/>
                      <a:pt x="7" y="80"/>
                    </a:cubicBezTo>
                    <a:cubicBezTo>
                      <a:pt x="6" y="80"/>
                      <a:pt x="5" y="80"/>
                      <a:pt x="4" y="81"/>
                    </a:cubicBezTo>
                    <a:cubicBezTo>
                      <a:pt x="3" y="82"/>
                      <a:pt x="2" y="83"/>
                      <a:pt x="2" y="84"/>
                    </a:cubicBezTo>
                    <a:cubicBezTo>
                      <a:pt x="2" y="85"/>
                      <a:pt x="2" y="86"/>
                      <a:pt x="3" y="87"/>
                    </a:cubicBezTo>
                    <a:cubicBezTo>
                      <a:pt x="3" y="88"/>
                      <a:pt x="4" y="89"/>
                      <a:pt x="5" y="89"/>
                    </a:cubicBezTo>
                    <a:cubicBezTo>
                      <a:pt x="7" y="90"/>
                      <a:pt x="13" y="92"/>
                      <a:pt x="19" y="94"/>
                    </a:cubicBezTo>
                    <a:cubicBezTo>
                      <a:pt x="18" y="96"/>
                      <a:pt x="18" y="98"/>
                      <a:pt x="18" y="100"/>
                    </a:cubicBezTo>
                    <a:cubicBezTo>
                      <a:pt x="12" y="100"/>
                      <a:pt x="5" y="101"/>
                      <a:pt x="4" y="101"/>
                    </a:cubicBezTo>
                    <a:cubicBezTo>
                      <a:pt x="3" y="101"/>
                      <a:pt x="2" y="102"/>
                      <a:pt x="1" y="103"/>
                    </a:cubicBezTo>
                    <a:cubicBezTo>
                      <a:pt x="0" y="104"/>
                      <a:pt x="0" y="105"/>
                      <a:pt x="0" y="106"/>
                    </a:cubicBezTo>
                    <a:cubicBezTo>
                      <a:pt x="0" y="107"/>
                      <a:pt x="0" y="108"/>
                      <a:pt x="1" y="109"/>
                    </a:cubicBezTo>
                    <a:cubicBezTo>
                      <a:pt x="2" y="110"/>
                      <a:pt x="3" y="111"/>
                      <a:pt x="4" y="111"/>
                    </a:cubicBezTo>
                    <a:cubicBezTo>
                      <a:pt x="5" y="111"/>
                      <a:pt x="12" y="112"/>
                      <a:pt x="18" y="112"/>
                    </a:cubicBezTo>
                    <a:cubicBezTo>
                      <a:pt x="18" y="114"/>
                      <a:pt x="18" y="116"/>
                      <a:pt x="19" y="118"/>
                    </a:cubicBezTo>
                    <a:cubicBezTo>
                      <a:pt x="13" y="120"/>
                      <a:pt x="7" y="122"/>
                      <a:pt x="5" y="122"/>
                    </a:cubicBezTo>
                    <a:cubicBezTo>
                      <a:pt x="4" y="123"/>
                      <a:pt x="3" y="124"/>
                      <a:pt x="3" y="125"/>
                    </a:cubicBezTo>
                    <a:cubicBezTo>
                      <a:pt x="2" y="126"/>
                      <a:pt x="2" y="127"/>
                      <a:pt x="2" y="128"/>
                    </a:cubicBezTo>
                    <a:cubicBezTo>
                      <a:pt x="2" y="129"/>
                      <a:pt x="3" y="130"/>
                      <a:pt x="4" y="131"/>
                    </a:cubicBezTo>
                    <a:cubicBezTo>
                      <a:pt x="5" y="132"/>
                      <a:pt x="6" y="132"/>
                      <a:pt x="7" y="132"/>
                    </a:cubicBezTo>
                    <a:cubicBezTo>
                      <a:pt x="9" y="132"/>
                      <a:pt x="15" y="131"/>
                      <a:pt x="21" y="130"/>
                    </a:cubicBezTo>
                    <a:cubicBezTo>
                      <a:pt x="22" y="132"/>
                      <a:pt x="22" y="134"/>
                      <a:pt x="23" y="136"/>
                    </a:cubicBezTo>
                    <a:cubicBezTo>
                      <a:pt x="18" y="139"/>
                      <a:pt x="12" y="142"/>
                      <a:pt x="11" y="143"/>
                    </a:cubicBezTo>
                    <a:cubicBezTo>
                      <a:pt x="10" y="144"/>
                      <a:pt x="9" y="145"/>
                      <a:pt x="9" y="146"/>
                    </a:cubicBezTo>
                    <a:cubicBezTo>
                      <a:pt x="8" y="147"/>
                      <a:pt x="9" y="148"/>
                      <a:pt x="9" y="149"/>
                    </a:cubicBezTo>
                    <a:cubicBezTo>
                      <a:pt x="10" y="150"/>
                      <a:pt x="10" y="151"/>
                      <a:pt x="11" y="151"/>
                    </a:cubicBezTo>
                    <a:cubicBezTo>
                      <a:pt x="12" y="152"/>
                      <a:pt x="14" y="152"/>
                      <a:pt x="15" y="152"/>
                    </a:cubicBezTo>
                    <a:cubicBezTo>
                      <a:pt x="16" y="151"/>
                      <a:pt x="22" y="149"/>
                      <a:pt x="28" y="147"/>
                    </a:cubicBezTo>
                    <a:cubicBezTo>
                      <a:pt x="29" y="149"/>
                      <a:pt x="30" y="151"/>
                      <a:pt x="31" y="153"/>
                    </a:cubicBezTo>
                    <a:cubicBezTo>
                      <a:pt x="27" y="157"/>
                      <a:pt x="22" y="161"/>
                      <a:pt x="21" y="162"/>
                    </a:cubicBezTo>
                    <a:cubicBezTo>
                      <a:pt x="20" y="163"/>
                      <a:pt x="19" y="164"/>
                      <a:pt x="19" y="165"/>
                    </a:cubicBezTo>
                    <a:cubicBezTo>
                      <a:pt x="19" y="166"/>
                      <a:pt x="19" y="167"/>
                      <a:pt x="20" y="168"/>
                    </a:cubicBezTo>
                    <a:cubicBezTo>
                      <a:pt x="21" y="169"/>
                      <a:pt x="22" y="170"/>
                      <a:pt x="23" y="170"/>
                    </a:cubicBezTo>
                    <a:cubicBezTo>
                      <a:pt x="24" y="170"/>
                      <a:pt x="25" y="170"/>
                      <a:pt x="26" y="170"/>
                    </a:cubicBezTo>
                    <a:cubicBezTo>
                      <a:pt x="27" y="169"/>
                      <a:pt x="33" y="166"/>
                      <a:pt x="38" y="162"/>
                    </a:cubicBezTo>
                    <a:cubicBezTo>
                      <a:pt x="40" y="164"/>
                      <a:pt x="41" y="166"/>
                      <a:pt x="43" y="167"/>
                    </a:cubicBezTo>
                    <a:cubicBezTo>
                      <a:pt x="39" y="172"/>
                      <a:pt x="35" y="177"/>
                      <a:pt x="34" y="178"/>
                    </a:cubicBezTo>
                    <a:cubicBezTo>
                      <a:pt x="33" y="179"/>
                      <a:pt x="33" y="181"/>
                      <a:pt x="33" y="182"/>
                    </a:cubicBezTo>
                    <a:cubicBezTo>
                      <a:pt x="33" y="183"/>
                      <a:pt x="34" y="184"/>
                      <a:pt x="35" y="185"/>
                    </a:cubicBezTo>
                    <a:cubicBezTo>
                      <a:pt x="36" y="186"/>
                      <a:pt x="37" y="186"/>
                      <a:pt x="38" y="186"/>
                    </a:cubicBezTo>
                    <a:cubicBezTo>
                      <a:pt x="39" y="186"/>
                      <a:pt x="40" y="186"/>
                      <a:pt x="41" y="185"/>
                    </a:cubicBezTo>
                    <a:cubicBezTo>
                      <a:pt x="42" y="184"/>
                      <a:pt x="47" y="179"/>
                      <a:pt x="52" y="175"/>
                    </a:cubicBezTo>
                    <a:cubicBezTo>
                      <a:pt x="53" y="176"/>
                      <a:pt x="55" y="178"/>
                      <a:pt x="57" y="179"/>
                    </a:cubicBezTo>
                    <a:cubicBezTo>
                      <a:pt x="54" y="184"/>
                      <a:pt x="51" y="190"/>
                      <a:pt x="51" y="192"/>
                    </a:cubicBezTo>
                    <a:cubicBezTo>
                      <a:pt x="50" y="193"/>
                      <a:pt x="50" y="194"/>
                      <a:pt x="51" y="195"/>
                    </a:cubicBezTo>
                    <a:cubicBezTo>
                      <a:pt x="51" y="196"/>
                      <a:pt x="52" y="197"/>
                      <a:pt x="53" y="198"/>
                    </a:cubicBezTo>
                    <a:cubicBezTo>
                      <a:pt x="54" y="198"/>
                      <a:pt x="55" y="199"/>
                      <a:pt x="56" y="198"/>
                    </a:cubicBezTo>
                    <a:cubicBezTo>
                      <a:pt x="57" y="198"/>
                      <a:pt x="58" y="198"/>
                      <a:pt x="59" y="197"/>
                    </a:cubicBezTo>
                    <a:cubicBezTo>
                      <a:pt x="60" y="195"/>
                      <a:pt x="64" y="190"/>
                      <a:pt x="67" y="185"/>
                    </a:cubicBezTo>
                    <a:cubicBezTo>
                      <a:pt x="69" y="186"/>
                      <a:pt x="71" y="187"/>
                      <a:pt x="73" y="187"/>
                    </a:cubicBezTo>
                    <a:cubicBezTo>
                      <a:pt x="71" y="193"/>
                      <a:pt x="70" y="200"/>
                      <a:pt x="70" y="201"/>
                    </a:cubicBezTo>
                    <a:cubicBezTo>
                      <a:pt x="69" y="202"/>
                      <a:pt x="70" y="204"/>
                      <a:pt x="70" y="205"/>
                    </a:cubicBezTo>
                    <a:cubicBezTo>
                      <a:pt x="71" y="206"/>
                      <a:pt x="72" y="206"/>
                      <a:pt x="73" y="207"/>
                    </a:cubicBezTo>
                    <a:cubicBezTo>
                      <a:pt x="74" y="207"/>
                      <a:pt x="75" y="207"/>
                      <a:pt x="76" y="207"/>
                    </a:cubicBezTo>
                    <a:cubicBezTo>
                      <a:pt x="77" y="206"/>
                      <a:pt x="78" y="205"/>
                      <a:pt x="79" y="204"/>
                    </a:cubicBezTo>
                    <a:cubicBezTo>
                      <a:pt x="79" y="203"/>
                      <a:pt x="82" y="197"/>
                      <a:pt x="84" y="191"/>
                    </a:cubicBezTo>
                    <a:cubicBezTo>
                      <a:pt x="86" y="192"/>
                      <a:pt x="88" y="192"/>
                      <a:pt x="90" y="192"/>
                    </a:cubicBezTo>
                    <a:cubicBezTo>
                      <a:pt x="90" y="199"/>
                      <a:pt x="90" y="205"/>
                      <a:pt x="90" y="207"/>
                    </a:cubicBezTo>
                    <a:cubicBezTo>
                      <a:pt x="90" y="208"/>
                      <a:pt x="91" y="209"/>
                      <a:pt x="92" y="210"/>
                    </a:cubicBezTo>
                    <a:cubicBezTo>
                      <a:pt x="92" y="211"/>
                      <a:pt x="93" y="211"/>
                      <a:pt x="95" y="211"/>
                    </a:cubicBezTo>
                    <a:cubicBezTo>
                      <a:pt x="96" y="211"/>
                      <a:pt x="97" y="211"/>
                      <a:pt x="98" y="210"/>
                    </a:cubicBezTo>
                    <a:cubicBezTo>
                      <a:pt x="99" y="210"/>
                      <a:pt x="100" y="209"/>
                      <a:pt x="100" y="208"/>
                    </a:cubicBezTo>
                    <a:cubicBezTo>
                      <a:pt x="100" y="206"/>
                      <a:pt x="101" y="200"/>
                      <a:pt x="103" y="194"/>
                    </a:cubicBezTo>
                    <a:cubicBezTo>
                      <a:pt x="104" y="194"/>
                      <a:pt x="105" y="194"/>
                      <a:pt x="106" y="194"/>
                    </a:cubicBezTo>
                    <a:cubicBezTo>
                      <a:pt x="107" y="194"/>
                      <a:pt x="108" y="194"/>
                      <a:pt x="109" y="194"/>
                    </a:cubicBezTo>
                    <a:cubicBezTo>
                      <a:pt x="110" y="200"/>
                      <a:pt x="111" y="206"/>
                      <a:pt x="111" y="208"/>
                    </a:cubicBezTo>
                    <a:cubicBezTo>
                      <a:pt x="112" y="209"/>
                      <a:pt x="112" y="210"/>
                      <a:pt x="113" y="210"/>
                    </a:cubicBezTo>
                    <a:cubicBezTo>
                      <a:pt x="114" y="211"/>
                      <a:pt x="115" y="211"/>
                      <a:pt x="117" y="211"/>
                    </a:cubicBezTo>
                    <a:cubicBezTo>
                      <a:pt x="118" y="211"/>
                      <a:pt x="119" y="211"/>
                      <a:pt x="120" y="210"/>
                    </a:cubicBezTo>
                    <a:cubicBezTo>
                      <a:pt x="121" y="209"/>
                      <a:pt x="121" y="208"/>
                      <a:pt x="121" y="207"/>
                    </a:cubicBezTo>
                    <a:cubicBezTo>
                      <a:pt x="121" y="205"/>
                      <a:pt x="121" y="199"/>
                      <a:pt x="121" y="192"/>
                    </a:cubicBezTo>
                    <a:cubicBezTo>
                      <a:pt x="123" y="192"/>
                      <a:pt x="125" y="192"/>
                      <a:pt x="127" y="191"/>
                    </a:cubicBezTo>
                    <a:cubicBezTo>
                      <a:pt x="129" y="197"/>
                      <a:pt x="132" y="203"/>
                      <a:pt x="132" y="204"/>
                    </a:cubicBezTo>
                    <a:cubicBezTo>
                      <a:pt x="133" y="205"/>
                      <a:pt x="134" y="206"/>
                      <a:pt x="135" y="207"/>
                    </a:cubicBezTo>
                    <a:cubicBezTo>
                      <a:pt x="136" y="207"/>
                      <a:pt x="137" y="207"/>
                      <a:pt x="138" y="207"/>
                    </a:cubicBezTo>
                    <a:cubicBezTo>
                      <a:pt x="139" y="206"/>
                      <a:pt x="140" y="206"/>
                      <a:pt x="141" y="205"/>
                    </a:cubicBezTo>
                    <a:cubicBezTo>
                      <a:pt x="142" y="204"/>
                      <a:pt x="142" y="202"/>
                      <a:pt x="142" y="201"/>
                    </a:cubicBezTo>
                    <a:cubicBezTo>
                      <a:pt x="141" y="200"/>
                      <a:pt x="140" y="193"/>
                      <a:pt x="138" y="187"/>
                    </a:cubicBezTo>
                    <a:cubicBezTo>
                      <a:pt x="140" y="187"/>
                      <a:pt x="142" y="186"/>
                      <a:pt x="144" y="185"/>
                    </a:cubicBezTo>
                    <a:cubicBezTo>
                      <a:pt x="148" y="190"/>
                      <a:pt x="152" y="195"/>
                      <a:pt x="152" y="197"/>
                    </a:cubicBezTo>
                    <a:cubicBezTo>
                      <a:pt x="153" y="198"/>
                      <a:pt x="154" y="198"/>
                      <a:pt x="155" y="198"/>
                    </a:cubicBezTo>
                    <a:cubicBezTo>
                      <a:pt x="156" y="199"/>
                      <a:pt x="157" y="198"/>
                      <a:pt x="159" y="198"/>
                    </a:cubicBezTo>
                    <a:cubicBezTo>
                      <a:pt x="160" y="197"/>
                      <a:pt x="160" y="196"/>
                      <a:pt x="161" y="195"/>
                    </a:cubicBezTo>
                    <a:cubicBezTo>
                      <a:pt x="161" y="194"/>
                      <a:pt x="161" y="193"/>
                      <a:pt x="161" y="192"/>
                    </a:cubicBezTo>
                    <a:cubicBezTo>
                      <a:pt x="160" y="190"/>
                      <a:pt x="157" y="184"/>
                      <a:pt x="155" y="179"/>
                    </a:cubicBezTo>
                    <a:cubicBezTo>
                      <a:pt x="156" y="178"/>
                      <a:pt x="158" y="176"/>
                      <a:pt x="160" y="175"/>
                    </a:cubicBezTo>
                    <a:cubicBezTo>
                      <a:pt x="164" y="179"/>
                      <a:pt x="169" y="184"/>
                      <a:pt x="170" y="185"/>
                    </a:cubicBezTo>
                    <a:cubicBezTo>
                      <a:pt x="171" y="186"/>
                      <a:pt x="172" y="186"/>
                      <a:pt x="173" y="186"/>
                    </a:cubicBezTo>
                    <a:cubicBezTo>
                      <a:pt x="174" y="186"/>
                      <a:pt x="175" y="186"/>
                      <a:pt x="176" y="185"/>
                    </a:cubicBezTo>
                    <a:cubicBezTo>
                      <a:pt x="177" y="184"/>
                      <a:pt x="178" y="183"/>
                      <a:pt x="178" y="182"/>
                    </a:cubicBezTo>
                    <a:cubicBezTo>
                      <a:pt x="178" y="181"/>
                      <a:pt x="178" y="179"/>
                      <a:pt x="177" y="178"/>
                    </a:cubicBezTo>
                    <a:cubicBezTo>
                      <a:pt x="176" y="177"/>
                      <a:pt x="172" y="172"/>
                      <a:pt x="169" y="167"/>
                    </a:cubicBezTo>
                    <a:cubicBezTo>
                      <a:pt x="170" y="166"/>
                      <a:pt x="172" y="164"/>
                      <a:pt x="173" y="162"/>
                    </a:cubicBezTo>
                    <a:cubicBezTo>
                      <a:pt x="178" y="166"/>
                      <a:pt x="184" y="169"/>
                      <a:pt x="185" y="170"/>
                    </a:cubicBezTo>
                    <a:cubicBezTo>
                      <a:pt x="186" y="170"/>
                      <a:pt x="187" y="170"/>
                      <a:pt x="188" y="170"/>
                    </a:cubicBezTo>
                    <a:cubicBezTo>
                      <a:pt x="189" y="170"/>
                      <a:pt x="190" y="169"/>
                      <a:pt x="191" y="168"/>
                    </a:cubicBezTo>
                    <a:cubicBezTo>
                      <a:pt x="192" y="167"/>
                      <a:pt x="192" y="166"/>
                      <a:pt x="192" y="165"/>
                    </a:cubicBezTo>
                    <a:cubicBezTo>
                      <a:pt x="192" y="164"/>
                      <a:pt x="192" y="163"/>
                      <a:pt x="191" y="162"/>
                    </a:cubicBezTo>
                    <a:cubicBezTo>
                      <a:pt x="190" y="161"/>
                      <a:pt x="185" y="157"/>
                      <a:pt x="180" y="153"/>
                    </a:cubicBezTo>
                    <a:cubicBezTo>
                      <a:pt x="181" y="151"/>
                      <a:pt x="182" y="149"/>
                      <a:pt x="183" y="147"/>
                    </a:cubicBezTo>
                    <a:cubicBezTo>
                      <a:pt x="189" y="149"/>
                      <a:pt x="195" y="151"/>
                      <a:pt x="197" y="152"/>
                    </a:cubicBezTo>
                    <a:cubicBezTo>
                      <a:pt x="198" y="152"/>
                      <a:pt x="199" y="152"/>
                      <a:pt x="200" y="151"/>
                    </a:cubicBezTo>
                    <a:cubicBezTo>
                      <a:pt x="201" y="151"/>
                      <a:pt x="202" y="150"/>
                      <a:pt x="202" y="149"/>
                    </a:cubicBezTo>
                    <a:cubicBezTo>
                      <a:pt x="203" y="148"/>
                      <a:pt x="203" y="147"/>
                      <a:pt x="202" y="146"/>
                    </a:cubicBezTo>
                    <a:cubicBezTo>
                      <a:pt x="202" y="145"/>
                      <a:pt x="201" y="144"/>
                      <a:pt x="200" y="143"/>
                    </a:cubicBezTo>
                    <a:cubicBezTo>
                      <a:pt x="199" y="142"/>
                      <a:pt x="193" y="139"/>
                      <a:pt x="188" y="136"/>
                    </a:cubicBezTo>
                    <a:cubicBezTo>
                      <a:pt x="189" y="134"/>
                      <a:pt x="189" y="132"/>
                      <a:pt x="190" y="130"/>
                    </a:cubicBezTo>
                    <a:cubicBezTo>
                      <a:pt x="196" y="131"/>
                      <a:pt x="203" y="132"/>
                      <a:pt x="204" y="132"/>
                    </a:cubicBezTo>
                    <a:cubicBezTo>
                      <a:pt x="205" y="132"/>
                      <a:pt x="206" y="132"/>
                      <a:pt x="207" y="131"/>
                    </a:cubicBezTo>
                    <a:cubicBezTo>
                      <a:pt x="208" y="130"/>
                      <a:pt x="209" y="129"/>
                      <a:pt x="209" y="128"/>
                    </a:cubicBezTo>
                    <a:cubicBezTo>
                      <a:pt x="209" y="127"/>
                      <a:pt x="209" y="126"/>
                      <a:pt x="209" y="125"/>
                    </a:cubicBezTo>
                    <a:cubicBezTo>
                      <a:pt x="208" y="124"/>
                      <a:pt x="207" y="123"/>
                      <a:pt x="206" y="122"/>
                    </a:cubicBezTo>
                    <a:cubicBezTo>
                      <a:pt x="205" y="122"/>
                      <a:pt x="198" y="120"/>
                      <a:pt x="192" y="118"/>
                    </a:cubicBezTo>
                    <a:cubicBezTo>
                      <a:pt x="193" y="116"/>
                      <a:pt x="193" y="114"/>
                      <a:pt x="193" y="112"/>
                    </a:cubicBezTo>
                    <a:cubicBezTo>
                      <a:pt x="199" y="112"/>
                      <a:pt x="206" y="111"/>
                      <a:pt x="207" y="111"/>
                    </a:cubicBezTo>
                    <a:close/>
                    <a:moveTo>
                      <a:pt x="106" y="176"/>
                    </a:moveTo>
                    <a:cubicBezTo>
                      <a:pt x="67" y="176"/>
                      <a:pt x="36" y="145"/>
                      <a:pt x="36" y="106"/>
                    </a:cubicBezTo>
                    <a:cubicBezTo>
                      <a:pt x="36" y="67"/>
                      <a:pt x="67" y="36"/>
                      <a:pt x="106" y="36"/>
                    </a:cubicBezTo>
                    <a:cubicBezTo>
                      <a:pt x="144" y="36"/>
                      <a:pt x="176" y="67"/>
                      <a:pt x="176" y="106"/>
                    </a:cubicBezTo>
                    <a:cubicBezTo>
                      <a:pt x="176" y="145"/>
                      <a:pt x="144" y="176"/>
                      <a:pt x="106" y="176"/>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68" name="Freeform 17">
                <a:extLst>
                  <a:ext uri="{FF2B5EF4-FFF2-40B4-BE49-F238E27FC236}">
                    <a16:creationId xmlns:a16="http://schemas.microsoft.com/office/drawing/2014/main" id="{C1E4F703-50EC-4773-B178-43D752DA2413}"/>
                  </a:ext>
                </a:extLst>
              </p:cNvPr>
              <p:cNvSpPr>
                <a:spLocks/>
              </p:cNvSpPr>
              <p:nvPr/>
            </p:nvSpPr>
            <p:spPr bwMode="auto">
              <a:xfrm>
                <a:off x="4004938" y="4087346"/>
                <a:ext cx="26513" cy="72912"/>
              </a:xfrm>
              <a:custGeom>
                <a:avLst/>
                <a:gdLst>
                  <a:gd name="T0" fmla="*/ 9 w 17"/>
                  <a:gd name="T1" fmla="*/ 45 h 47"/>
                  <a:gd name="T2" fmla="*/ 17 w 17"/>
                  <a:gd name="T3" fmla="*/ 46 h 47"/>
                  <a:gd name="T4" fmla="*/ 17 w 17"/>
                  <a:gd name="T5" fmla="*/ 0 h 47"/>
                  <a:gd name="T6" fmla="*/ 0 w 17"/>
                  <a:gd name="T7" fmla="*/ 0 h 47"/>
                  <a:gd name="T8" fmla="*/ 0 w 17"/>
                  <a:gd name="T9" fmla="*/ 47 h 47"/>
                  <a:gd name="T10" fmla="*/ 9 w 17"/>
                  <a:gd name="T11" fmla="*/ 45 h 47"/>
                </a:gdLst>
                <a:ahLst/>
                <a:cxnLst>
                  <a:cxn ang="0">
                    <a:pos x="T0" y="T1"/>
                  </a:cxn>
                  <a:cxn ang="0">
                    <a:pos x="T2" y="T3"/>
                  </a:cxn>
                  <a:cxn ang="0">
                    <a:pos x="T4" y="T5"/>
                  </a:cxn>
                  <a:cxn ang="0">
                    <a:pos x="T6" y="T7"/>
                  </a:cxn>
                  <a:cxn ang="0">
                    <a:pos x="T8" y="T9"/>
                  </a:cxn>
                  <a:cxn ang="0">
                    <a:pos x="T10" y="T11"/>
                  </a:cxn>
                </a:cxnLst>
                <a:rect l="0" t="0" r="r" b="b"/>
                <a:pathLst>
                  <a:path w="17" h="47">
                    <a:moveTo>
                      <a:pt x="9" y="45"/>
                    </a:moveTo>
                    <a:cubicBezTo>
                      <a:pt x="12" y="45"/>
                      <a:pt x="14" y="46"/>
                      <a:pt x="17" y="46"/>
                    </a:cubicBezTo>
                    <a:cubicBezTo>
                      <a:pt x="17" y="0"/>
                      <a:pt x="17" y="0"/>
                      <a:pt x="17" y="0"/>
                    </a:cubicBezTo>
                    <a:cubicBezTo>
                      <a:pt x="0" y="0"/>
                      <a:pt x="0" y="0"/>
                      <a:pt x="0" y="0"/>
                    </a:cubicBezTo>
                    <a:cubicBezTo>
                      <a:pt x="0" y="47"/>
                      <a:pt x="0" y="47"/>
                      <a:pt x="0" y="47"/>
                    </a:cubicBezTo>
                    <a:cubicBezTo>
                      <a:pt x="3" y="46"/>
                      <a:pt x="6" y="45"/>
                      <a:pt x="9"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69" name="Freeform 18">
                <a:extLst>
                  <a:ext uri="{FF2B5EF4-FFF2-40B4-BE49-F238E27FC236}">
                    <a16:creationId xmlns:a16="http://schemas.microsoft.com/office/drawing/2014/main" id="{6C54A9CF-7B70-4673-89A4-C189A78E0CE1}"/>
                  </a:ext>
                </a:extLst>
              </p:cNvPr>
              <p:cNvSpPr>
                <a:spLocks/>
              </p:cNvSpPr>
              <p:nvPr/>
            </p:nvSpPr>
            <p:spPr bwMode="auto">
              <a:xfrm>
                <a:off x="3914351" y="4209971"/>
                <a:ext cx="76226" cy="57446"/>
              </a:xfrm>
              <a:custGeom>
                <a:avLst/>
                <a:gdLst>
                  <a:gd name="T0" fmla="*/ 40 w 49"/>
                  <a:gd name="T1" fmla="*/ 0 h 37"/>
                  <a:gd name="T2" fmla="*/ 0 w 49"/>
                  <a:gd name="T3" fmla="*/ 23 h 37"/>
                  <a:gd name="T4" fmla="*/ 8 w 49"/>
                  <a:gd name="T5" fmla="*/ 37 h 37"/>
                  <a:gd name="T6" fmla="*/ 49 w 49"/>
                  <a:gd name="T7" fmla="*/ 14 h 37"/>
                  <a:gd name="T8" fmla="*/ 40 w 49"/>
                  <a:gd name="T9" fmla="*/ 0 h 37"/>
                </a:gdLst>
                <a:ahLst/>
                <a:cxnLst>
                  <a:cxn ang="0">
                    <a:pos x="T0" y="T1"/>
                  </a:cxn>
                  <a:cxn ang="0">
                    <a:pos x="T2" y="T3"/>
                  </a:cxn>
                  <a:cxn ang="0">
                    <a:pos x="T4" y="T5"/>
                  </a:cxn>
                  <a:cxn ang="0">
                    <a:pos x="T6" y="T7"/>
                  </a:cxn>
                  <a:cxn ang="0">
                    <a:pos x="T8" y="T9"/>
                  </a:cxn>
                </a:cxnLst>
                <a:rect l="0" t="0" r="r" b="b"/>
                <a:pathLst>
                  <a:path w="49" h="37">
                    <a:moveTo>
                      <a:pt x="40" y="0"/>
                    </a:moveTo>
                    <a:cubicBezTo>
                      <a:pt x="0" y="23"/>
                      <a:pt x="0" y="23"/>
                      <a:pt x="0" y="23"/>
                    </a:cubicBezTo>
                    <a:cubicBezTo>
                      <a:pt x="8" y="37"/>
                      <a:pt x="8" y="37"/>
                      <a:pt x="8" y="37"/>
                    </a:cubicBezTo>
                    <a:cubicBezTo>
                      <a:pt x="49" y="14"/>
                      <a:pt x="49" y="14"/>
                      <a:pt x="49" y="14"/>
                    </a:cubicBezTo>
                    <a:cubicBezTo>
                      <a:pt x="45" y="10"/>
                      <a:pt x="42" y="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70" name="Freeform 19">
                <a:extLst>
                  <a:ext uri="{FF2B5EF4-FFF2-40B4-BE49-F238E27FC236}">
                    <a16:creationId xmlns:a16="http://schemas.microsoft.com/office/drawing/2014/main" id="{01ED73C2-FBCC-4521-9093-5E68246E5E60}"/>
                  </a:ext>
                </a:extLst>
              </p:cNvPr>
              <p:cNvSpPr>
                <a:spLocks/>
              </p:cNvSpPr>
              <p:nvPr/>
            </p:nvSpPr>
            <p:spPr bwMode="auto">
              <a:xfrm>
                <a:off x="4044708" y="4209971"/>
                <a:ext cx="78436" cy="58551"/>
              </a:xfrm>
              <a:custGeom>
                <a:avLst/>
                <a:gdLst>
                  <a:gd name="T0" fmla="*/ 9 w 50"/>
                  <a:gd name="T1" fmla="*/ 0 h 38"/>
                  <a:gd name="T2" fmla="*/ 0 w 50"/>
                  <a:gd name="T3" fmla="*/ 14 h 38"/>
                  <a:gd name="T4" fmla="*/ 42 w 50"/>
                  <a:gd name="T5" fmla="*/ 38 h 38"/>
                  <a:gd name="T6" fmla="*/ 50 w 50"/>
                  <a:gd name="T7" fmla="*/ 23 h 38"/>
                  <a:gd name="T8" fmla="*/ 9 w 50"/>
                  <a:gd name="T9" fmla="*/ 0 h 38"/>
                </a:gdLst>
                <a:ahLst/>
                <a:cxnLst>
                  <a:cxn ang="0">
                    <a:pos x="T0" y="T1"/>
                  </a:cxn>
                  <a:cxn ang="0">
                    <a:pos x="T2" y="T3"/>
                  </a:cxn>
                  <a:cxn ang="0">
                    <a:pos x="T4" y="T5"/>
                  </a:cxn>
                  <a:cxn ang="0">
                    <a:pos x="T6" y="T7"/>
                  </a:cxn>
                  <a:cxn ang="0">
                    <a:pos x="T8" y="T9"/>
                  </a:cxn>
                </a:cxnLst>
                <a:rect l="0" t="0" r="r" b="b"/>
                <a:pathLst>
                  <a:path w="50" h="38">
                    <a:moveTo>
                      <a:pt x="9" y="0"/>
                    </a:moveTo>
                    <a:cubicBezTo>
                      <a:pt x="8" y="5"/>
                      <a:pt x="5" y="10"/>
                      <a:pt x="0" y="14"/>
                    </a:cubicBezTo>
                    <a:cubicBezTo>
                      <a:pt x="42" y="38"/>
                      <a:pt x="42" y="38"/>
                      <a:pt x="42" y="38"/>
                    </a:cubicBezTo>
                    <a:cubicBezTo>
                      <a:pt x="50" y="23"/>
                      <a:pt x="50" y="23"/>
                      <a:pt x="50" y="23"/>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sp>
          <p:nvSpPr>
            <p:cNvPr id="280" name="Freeform 20">
              <a:extLst>
                <a:ext uri="{FF2B5EF4-FFF2-40B4-BE49-F238E27FC236}">
                  <a16:creationId xmlns:a16="http://schemas.microsoft.com/office/drawing/2014/main" id="{37F9BB9A-4C4A-4C74-A37A-07D198E345D5}"/>
                </a:ext>
              </a:extLst>
            </p:cNvPr>
            <p:cNvSpPr>
              <a:spLocks noEditPoints="1"/>
            </p:cNvSpPr>
            <p:nvPr/>
          </p:nvSpPr>
          <p:spPr bwMode="auto">
            <a:xfrm>
              <a:off x="3481298" y="3815583"/>
              <a:ext cx="396597" cy="395492"/>
            </a:xfrm>
            <a:custGeom>
              <a:avLst/>
              <a:gdLst>
                <a:gd name="T0" fmla="*/ 253 w 255"/>
                <a:gd name="T1" fmla="*/ 124 h 255"/>
                <a:gd name="T2" fmla="*/ 248 w 255"/>
                <a:gd name="T3" fmla="*/ 108 h 255"/>
                <a:gd name="T4" fmla="*/ 246 w 255"/>
                <a:gd name="T5" fmla="*/ 96 h 255"/>
                <a:gd name="T6" fmla="*/ 244 w 255"/>
                <a:gd name="T7" fmla="*/ 80 h 255"/>
                <a:gd name="T8" fmla="*/ 221 w 255"/>
                <a:gd name="T9" fmla="*/ 78 h 255"/>
                <a:gd name="T10" fmla="*/ 230 w 255"/>
                <a:gd name="T11" fmla="*/ 52 h 255"/>
                <a:gd name="T12" fmla="*/ 203 w 255"/>
                <a:gd name="T13" fmla="*/ 54 h 255"/>
                <a:gd name="T14" fmla="*/ 209 w 255"/>
                <a:gd name="T15" fmla="*/ 31 h 255"/>
                <a:gd name="T16" fmla="*/ 193 w 255"/>
                <a:gd name="T17" fmla="*/ 24 h 255"/>
                <a:gd name="T18" fmla="*/ 183 w 255"/>
                <a:gd name="T19" fmla="*/ 18 h 255"/>
                <a:gd name="T20" fmla="*/ 170 w 255"/>
                <a:gd name="T21" fmla="*/ 9 h 255"/>
                <a:gd name="T22" fmla="*/ 153 w 255"/>
                <a:gd name="T23" fmla="*/ 25 h 255"/>
                <a:gd name="T24" fmla="*/ 141 w 255"/>
                <a:gd name="T25" fmla="*/ 0 h 255"/>
                <a:gd name="T26" fmla="*/ 127 w 255"/>
                <a:gd name="T27" fmla="*/ 22 h 255"/>
                <a:gd name="T28" fmla="*/ 114 w 255"/>
                <a:gd name="T29" fmla="*/ 0 h 255"/>
                <a:gd name="T30" fmla="*/ 102 w 255"/>
                <a:gd name="T31" fmla="*/ 25 h 255"/>
                <a:gd name="T32" fmla="*/ 85 w 255"/>
                <a:gd name="T33" fmla="*/ 9 h 255"/>
                <a:gd name="T34" fmla="*/ 71 w 255"/>
                <a:gd name="T35" fmla="*/ 18 h 255"/>
                <a:gd name="T36" fmla="*/ 61 w 255"/>
                <a:gd name="T37" fmla="*/ 24 h 255"/>
                <a:gd name="T38" fmla="*/ 46 w 255"/>
                <a:gd name="T39" fmla="*/ 31 h 255"/>
                <a:gd name="T40" fmla="*/ 51 w 255"/>
                <a:gd name="T41" fmla="*/ 54 h 255"/>
                <a:gd name="T42" fmla="*/ 24 w 255"/>
                <a:gd name="T43" fmla="*/ 52 h 255"/>
                <a:gd name="T44" fmla="*/ 34 w 255"/>
                <a:gd name="T45" fmla="*/ 78 h 255"/>
                <a:gd name="T46" fmla="*/ 11 w 255"/>
                <a:gd name="T47" fmla="*/ 80 h 255"/>
                <a:gd name="T48" fmla="*/ 9 w 255"/>
                <a:gd name="T49" fmla="*/ 96 h 255"/>
                <a:gd name="T50" fmla="*/ 6 w 255"/>
                <a:gd name="T51" fmla="*/ 108 h 255"/>
                <a:gd name="T52" fmla="*/ 1 w 255"/>
                <a:gd name="T53" fmla="*/ 124 h 255"/>
                <a:gd name="T54" fmla="*/ 22 w 255"/>
                <a:gd name="T55" fmla="*/ 135 h 255"/>
                <a:gd name="T56" fmla="*/ 3 w 255"/>
                <a:gd name="T57" fmla="*/ 154 h 255"/>
                <a:gd name="T58" fmla="*/ 28 w 255"/>
                <a:gd name="T59" fmla="*/ 164 h 255"/>
                <a:gd name="T60" fmla="*/ 14 w 255"/>
                <a:gd name="T61" fmla="*/ 182 h 255"/>
                <a:gd name="T62" fmla="*/ 25 w 255"/>
                <a:gd name="T63" fmla="*/ 195 h 255"/>
                <a:gd name="T64" fmla="*/ 32 w 255"/>
                <a:gd name="T65" fmla="*/ 204 h 255"/>
                <a:gd name="T66" fmla="*/ 40 w 255"/>
                <a:gd name="T67" fmla="*/ 219 h 255"/>
                <a:gd name="T68" fmla="*/ 62 w 255"/>
                <a:gd name="T69" fmla="*/ 211 h 255"/>
                <a:gd name="T70" fmla="*/ 63 w 255"/>
                <a:gd name="T71" fmla="*/ 238 h 255"/>
                <a:gd name="T72" fmla="*/ 88 w 255"/>
                <a:gd name="T73" fmla="*/ 226 h 255"/>
                <a:gd name="T74" fmla="*/ 92 w 255"/>
                <a:gd name="T75" fmla="*/ 249 h 255"/>
                <a:gd name="T76" fmla="*/ 109 w 255"/>
                <a:gd name="T77" fmla="*/ 249 h 255"/>
                <a:gd name="T78" fmla="*/ 120 w 255"/>
                <a:gd name="T79" fmla="*/ 250 h 255"/>
                <a:gd name="T80" fmla="*/ 134 w 255"/>
                <a:gd name="T81" fmla="*/ 250 h 255"/>
                <a:gd name="T82" fmla="*/ 146 w 255"/>
                <a:gd name="T83" fmla="*/ 249 h 255"/>
                <a:gd name="T84" fmla="*/ 163 w 255"/>
                <a:gd name="T85" fmla="*/ 249 h 255"/>
                <a:gd name="T86" fmla="*/ 167 w 255"/>
                <a:gd name="T87" fmla="*/ 226 h 255"/>
                <a:gd name="T88" fmla="*/ 191 w 255"/>
                <a:gd name="T89" fmla="*/ 238 h 255"/>
                <a:gd name="T90" fmla="*/ 192 w 255"/>
                <a:gd name="T91" fmla="*/ 211 h 255"/>
                <a:gd name="T92" fmla="*/ 214 w 255"/>
                <a:gd name="T93" fmla="*/ 219 h 255"/>
                <a:gd name="T94" fmla="*/ 223 w 255"/>
                <a:gd name="T95" fmla="*/ 204 h 255"/>
                <a:gd name="T96" fmla="*/ 230 w 255"/>
                <a:gd name="T97" fmla="*/ 195 h 255"/>
                <a:gd name="T98" fmla="*/ 241 w 255"/>
                <a:gd name="T99" fmla="*/ 182 h 255"/>
                <a:gd name="T100" fmla="*/ 227 w 255"/>
                <a:gd name="T101" fmla="*/ 164 h 255"/>
                <a:gd name="T102" fmla="*/ 252 w 255"/>
                <a:gd name="T103" fmla="*/ 154 h 255"/>
                <a:gd name="T104" fmla="*/ 233 w 255"/>
                <a:gd name="T105" fmla="*/ 135 h 255"/>
                <a:gd name="T106" fmla="*/ 127 w 255"/>
                <a:gd name="T107" fmla="*/ 148 h 255"/>
                <a:gd name="T108" fmla="*/ 117 w 255"/>
                <a:gd name="T109" fmla="*/ 44 h 255"/>
                <a:gd name="T110" fmla="*/ 50 w 255"/>
                <a:gd name="T111" fmla="*/ 160 h 255"/>
                <a:gd name="T112" fmla="*/ 72 w 255"/>
                <a:gd name="T113" fmla="*/ 171 h 255"/>
                <a:gd name="T114" fmla="*/ 127 w 255"/>
                <a:gd name="T115" fmla="*/ 212 h 255"/>
                <a:gd name="T116" fmla="*/ 137 w 255"/>
                <a:gd name="T117" fmla="*/ 5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5" h="255">
                  <a:moveTo>
                    <a:pt x="250" y="133"/>
                  </a:moveTo>
                  <a:cubicBezTo>
                    <a:pt x="251" y="133"/>
                    <a:pt x="252" y="132"/>
                    <a:pt x="253" y="131"/>
                  </a:cubicBezTo>
                  <a:cubicBezTo>
                    <a:pt x="254" y="130"/>
                    <a:pt x="255" y="129"/>
                    <a:pt x="255" y="127"/>
                  </a:cubicBezTo>
                  <a:cubicBezTo>
                    <a:pt x="255" y="126"/>
                    <a:pt x="254" y="125"/>
                    <a:pt x="253" y="124"/>
                  </a:cubicBezTo>
                  <a:cubicBezTo>
                    <a:pt x="252" y="123"/>
                    <a:pt x="251" y="122"/>
                    <a:pt x="250" y="122"/>
                  </a:cubicBezTo>
                  <a:cubicBezTo>
                    <a:pt x="248" y="122"/>
                    <a:pt x="240" y="121"/>
                    <a:pt x="233" y="120"/>
                  </a:cubicBezTo>
                  <a:cubicBezTo>
                    <a:pt x="232" y="118"/>
                    <a:pt x="232" y="115"/>
                    <a:pt x="232" y="113"/>
                  </a:cubicBezTo>
                  <a:cubicBezTo>
                    <a:pt x="239" y="111"/>
                    <a:pt x="247" y="108"/>
                    <a:pt x="248" y="108"/>
                  </a:cubicBezTo>
                  <a:cubicBezTo>
                    <a:pt x="250" y="107"/>
                    <a:pt x="251" y="106"/>
                    <a:pt x="251" y="105"/>
                  </a:cubicBezTo>
                  <a:cubicBezTo>
                    <a:pt x="252" y="104"/>
                    <a:pt x="252" y="102"/>
                    <a:pt x="252" y="101"/>
                  </a:cubicBezTo>
                  <a:cubicBezTo>
                    <a:pt x="252" y="99"/>
                    <a:pt x="251" y="98"/>
                    <a:pt x="250" y="97"/>
                  </a:cubicBezTo>
                  <a:cubicBezTo>
                    <a:pt x="249" y="97"/>
                    <a:pt x="247" y="96"/>
                    <a:pt x="246" y="96"/>
                  </a:cubicBezTo>
                  <a:cubicBezTo>
                    <a:pt x="244" y="96"/>
                    <a:pt x="236" y="97"/>
                    <a:pt x="229" y="98"/>
                  </a:cubicBezTo>
                  <a:cubicBezTo>
                    <a:pt x="228" y="96"/>
                    <a:pt x="227" y="94"/>
                    <a:pt x="227" y="91"/>
                  </a:cubicBezTo>
                  <a:cubicBezTo>
                    <a:pt x="233" y="88"/>
                    <a:pt x="240" y="84"/>
                    <a:pt x="241" y="83"/>
                  </a:cubicBezTo>
                  <a:cubicBezTo>
                    <a:pt x="243" y="82"/>
                    <a:pt x="244" y="81"/>
                    <a:pt x="244" y="80"/>
                  </a:cubicBezTo>
                  <a:cubicBezTo>
                    <a:pt x="244" y="78"/>
                    <a:pt x="244" y="77"/>
                    <a:pt x="244" y="76"/>
                  </a:cubicBezTo>
                  <a:cubicBezTo>
                    <a:pt x="243" y="74"/>
                    <a:pt x="242" y="73"/>
                    <a:pt x="241" y="73"/>
                  </a:cubicBezTo>
                  <a:cubicBezTo>
                    <a:pt x="240" y="72"/>
                    <a:pt x="238" y="72"/>
                    <a:pt x="237" y="72"/>
                  </a:cubicBezTo>
                  <a:cubicBezTo>
                    <a:pt x="235" y="73"/>
                    <a:pt x="227" y="75"/>
                    <a:pt x="221" y="78"/>
                  </a:cubicBezTo>
                  <a:cubicBezTo>
                    <a:pt x="219" y="76"/>
                    <a:pt x="218" y="73"/>
                    <a:pt x="217" y="71"/>
                  </a:cubicBezTo>
                  <a:cubicBezTo>
                    <a:pt x="222" y="67"/>
                    <a:pt x="228" y="61"/>
                    <a:pt x="230" y="60"/>
                  </a:cubicBezTo>
                  <a:cubicBezTo>
                    <a:pt x="231" y="59"/>
                    <a:pt x="231" y="58"/>
                    <a:pt x="231" y="56"/>
                  </a:cubicBezTo>
                  <a:cubicBezTo>
                    <a:pt x="232" y="55"/>
                    <a:pt x="231" y="54"/>
                    <a:pt x="230" y="52"/>
                  </a:cubicBezTo>
                  <a:cubicBezTo>
                    <a:pt x="229" y="51"/>
                    <a:pt x="228" y="50"/>
                    <a:pt x="227" y="50"/>
                  </a:cubicBezTo>
                  <a:cubicBezTo>
                    <a:pt x="226" y="50"/>
                    <a:pt x="224" y="50"/>
                    <a:pt x="223" y="51"/>
                  </a:cubicBezTo>
                  <a:cubicBezTo>
                    <a:pt x="221" y="52"/>
                    <a:pt x="214" y="56"/>
                    <a:pt x="208" y="59"/>
                  </a:cubicBezTo>
                  <a:cubicBezTo>
                    <a:pt x="207" y="58"/>
                    <a:pt x="205" y="56"/>
                    <a:pt x="203" y="54"/>
                  </a:cubicBezTo>
                  <a:cubicBezTo>
                    <a:pt x="208" y="48"/>
                    <a:pt x="212" y="41"/>
                    <a:pt x="213" y="40"/>
                  </a:cubicBezTo>
                  <a:cubicBezTo>
                    <a:pt x="214" y="39"/>
                    <a:pt x="215" y="38"/>
                    <a:pt x="214" y="36"/>
                  </a:cubicBezTo>
                  <a:cubicBezTo>
                    <a:pt x="214" y="35"/>
                    <a:pt x="214" y="34"/>
                    <a:pt x="212" y="33"/>
                  </a:cubicBezTo>
                  <a:cubicBezTo>
                    <a:pt x="211" y="32"/>
                    <a:pt x="210" y="31"/>
                    <a:pt x="209" y="31"/>
                  </a:cubicBezTo>
                  <a:cubicBezTo>
                    <a:pt x="207" y="31"/>
                    <a:pt x="206" y="31"/>
                    <a:pt x="205" y="32"/>
                  </a:cubicBezTo>
                  <a:cubicBezTo>
                    <a:pt x="204" y="34"/>
                    <a:pt x="198" y="39"/>
                    <a:pt x="192" y="44"/>
                  </a:cubicBezTo>
                  <a:cubicBezTo>
                    <a:pt x="190" y="43"/>
                    <a:pt x="188" y="41"/>
                    <a:pt x="186" y="40"/>
                  </a:cubicBezTo>
                  <a:cubicBezTo>
                    <a:pt x="189" y="33"/>
                    <a:pt x="193" y="26"/>
                    <a:pt x="193" y="24"/>
                  </a:cubicBezTo>
                  <a:cubicBezTo>
                    <a:pt x="194" y="23"/>
                    <a:pt x="194" y="21"/>
                    <a:pt x="194" y="20"/>
                  </a:cubicBezTo>
                  <a:cubicBezTo>
                    <a:pt x="193" y="19"/>
                    <a:pt x="192" y="18"/>
                    <a:pt x="191" y="17"/>
                  </a:cubicBezTo>
                  <a:cubicBezTo>
                    <a:pt x="190" y="16"/>
                    <a:pt x="188" y="16"/>
                    <a:pt x="187" y="16"/>
                  </a:cubicBezTo>
                  <a:cubicBezTo>
                    <a:pt x="186" y="16"/>
                    <a:pt x="184" y="17"/>
                    <a:pt x="183" y="18"/>
                  </a:cubicBezTo>
                  <a:cubicBezTo>
                    <a:pt x="182" y="20"/>
                    <a:pt x="178" y="26"/>
                    <a:pt x="174" y="32"/>
                  </a:cubicBezTo>
                  <a:cubicBezTo>
                    <a:pt x="171" y="31"/>
                    <a:pt x="169" y="30"/>
                    <a:pt x="167" y="29"/>
                  </a:cubicBezTo>
                  <a:cubicBezTo>
                    <a:pt x="168" y="22"/>
                    <a:pt x="170" y="14"/>
                    <a:pt x="171" y="13"/>
                  </a:cubicBezTo>
                  <a:cubicBezTo>
                    <a:pt x="171" y="11"/>
                    <a:pt x="171" y="10"/>
                    <a:pt x="170" y="9"/>
                  </a:cubicBezTo>
                  <a:cubicBezTo>
                    <a:pt x="169" y="7"/>
                    <a:pt x="168" y="6"/>
                    <a:pt x="167" y="6"/>
                  </a:cubicBezTo>
                  <a:cubicBezTo>
                    <a:pt x="165" y="6"/>
                    <a:pt x="164" y="6"/>
                    <a:pt x="163" y="6"/>
                  </a:cubicBezTo>
                  <a:cubicBezTo>
                    <a:pt x="161" y="7"/>
                    <a:pt x="160" y="8"/>
                    <a:pt x="160" y="9"/>
                  </a:cubicBezTo>
                  <a:cubicBezTo>
                    <a:pt x="159" y="11"/>
                    <a:pt x="156" y="18"/>
                    <a:pt x="153" y="25"/>
                  </a:cubicBezTo>
                  <a:cubicBezTo>
                    <a:pt x="150" y="24"/>
                    <a:pt x="148" y="24"/>
                    <a:pt x="146" y="23"/>
                  </a:cubicBezTo>
                  <a:cubicBezTo>
                    <a:pt x="146" y="16"/>
                    <a:pt x="146" y="8"/>
                    <a:pt x="146" y="6"/>
                  </a:cubicBezTo>
                  <a:cubicBezTo>
                    <a:pt x="146" y="5"/>
                    <a:pt x="145" y="3"/>
                    <a:pt x="144" y="2"/>
                  </a:cubicBezTo>
                  <a:cubicBezTo>
                    <a:pt x="143" y="1"/>
                    <a:pt x="142" y="1"/>
                    <a:pt x="141" y="0"/>
                  </a:cubicBezTo>
                  <a:cubicBezTo>
                    <a:pt x="139" y="0"/>
                    <a:pt x="138" y="1"/>
                    <a:pt x="137" y="1"/>
                  </a:cubicBezTo>
                  <a:cubicBezTo>
                    <a:pt x="135" y="2"/>
                    <a:pt x="135" y="3"/>
                    <a:pt x="134" y="5"/>
                  </a:cubicBezTo>
                  <a:cubicBezTo>
                    <a:pt x="134" y="6"/>
                    <a:pt x="132" y="14"/>
                    <a:pt x="131" y="22"/>
                  </a:cubicBezTo>
                  <a:cubicBezTo>
                    <a:pt x="130" y="22"/>
                    <a:pt x="128" y="22"/>
                    <a:pt x="127" y="22"/>
                  </a:cubicBezTo>
                  <a:cubicBezTo>
                    <a:pt x="126" y="22"/>
                    <a:pt x="125" y="22"/>
                    <a:pt x="124" y="22"/>
                  </a:cubicBezTo>
                  <a:cubicBezTo>
                    <a:pt x="122" y="14"/>
                    <a:pt x="120" y="6"/>
                    <a:pt x="120" y="5"/>
                  </a:cubicBezTo>
                  <a:cubicBezTo>
                    <a:pt x="120" y="3"/>
                    <a:pt x="119" y="2"/>
                    <a:pt x="118" y="1"/>
                  </a:cubicBezTo>
                  <a:cubicBezTo>
                    <a:pt x="117" y="1"/>
                    <a:pt x="115" y="0"/>
                    <a:pt x="114" y="0"/>
                  </a:cubicBezTo>
                  <a:cubicBezTo>
                    <a:pt x="112" y="1"/>
                    <a:pt x="111" y="1"/>
                    <a:pt x="110" y="2"/>
                  </a:cubicBezTo>
                  <a:cubicBezTo>
                    <a:pt x="109" y="3"/>
                    <a:pt x="109" y="5"/>
                    <a:pt x="109" y="6"/>
                  </a:cubicBezTo>
                  <a:cubicBezTo>
                    <a:pt x="109" y="8"/>
                    <a:pt x="109" y="16"/>
                    <a:pt x="109" y="23"/>
                  </a:cubicBezTo>
                  <a:cubicBezTo>
                    <a:pt x="106" y="24"/>
                    <a:pt x="104" y="24"/>
                    <a:pt x="102" y="25"/>
                  </a:cubicBezTo>
                  <a:cubicBezTo>
                    <a:pt x="99" y="18"/>
                    <a:pt x="95" y="11"/>
                    <a:pt x="95" y="9"/>
                  </a:cubicBezTo>
                  <a:cubicBezTo>
                    <a:pt x="94" y="8"/>
                    <a:pt x="93" y="7"/>
                    <a:pt x="92" y="6"/>
                  </a:cubicBezTo>
                  <a:cubicBezTo>
                    <a:pt x="91" y="6"/>
                    <a:pt x="89" y="6"/>
                    <a:pt x="88" y="6"/>
                  </a:cubicBezTo>
                  <a:cubicBezTo>
                    <a:pt x="86" y="6"/>
                    <a:pt x="85" y="7"/>
                    <a:pt x="85" y="9"/>
                  </a:cubicBezTo>
                  <a:cubicBezTo>
                    <a:pt x="84" y="10"/>
                    <a:pt x="84" y="11"/>
                    <a:pt x="84" y="13"/>
                  </a:cubicBezTo>
                  <a:cubicBezTo>
                    <a:pt x="84" y="14"/>
                    <a:pt x="86" y="22"/>
                    <a:pt x="88" y="29"/>
                  </a:cubicBezTo>
                  <a:cubicBezTo>
                    <a:pt x="85" y="30"/>
                    <a:pt x="83" y="31"/>
                    <a:pt x="81" y="32"/>
                  </a:cubicBezTo>
                  <a:cubicBezTo>
                    <a:pt x="77" y="26"/>
                    <a:pt x="72" y="20"/>
                    <a:pt x="71" y="18"/>
                  </a:cubicBezTo>
                  <a:cubicBezTo>
                    <a:pt x="70" y="17"/>
                    <a:pt x="69" y="16"/>
                    <a:pt x="68" y="16"/>
                  </a:cubicBezTo>
                  <a:cubicBezTo>
                    <a:pt x="66" y="16"/>
                    <a:pt x="65" y="16"/>
                    <a:pt x="63" y="17"/>
                  </a:cubicBezTo>
                  <a:cubicBezTo>
                    <a:pt x="62" y="18"/>
                    <a:pt x="61" y="19"/>
                    <a:pt x="61" y="20"/>
                  </a:cubicBezTo>
                  <a:cubicBezTo>
                    <a:pt x="60" y="21"/>
                    <a:pt x="60" y="23"/>
                    <a:pt x="61" y="24"/>
                  </a:cubicBezTo>
                  <a:cubicBezTo>
                    <a:pt x="62" y="26"/>
                    <a:pt x="65" y="33"/>
                    <a:pt x="68" y="40"/>
                  </a:cubicBezTo>
                  <a:cubicBezTo>
                    <a:pt x="66" y="41"/>
                    <a:pt x="64" y="43"/>
                    <a:pt x="62" y="44"/>
                  </a:cubicBezTo>
                  <a:cubicBezTo>
                    <a:pt x="57" y="39"/>
                    <a:pt x="51" y="34"/>
                    <a:pt x="50" y="32"/>
                  </a:cubicBezTo>
                  <a:cubicBezTo>
                    <a:pt x="48" y="31"/>
                    <a:pt x="47" y="31"/>
                    <a:pt x="46" y="31"/>
                  </a:cubicBezTo>
                  <a:cubicBezTo>
                    <a:pt x="44" y="31"/>
                    <a:pt x="43" y="32"/>
                    <a:pt x="42" y="33"/>
                  </a:cubicBezTo>
                  <a:cubicBezTo>
                    <a:pt x="41" y="34"/>
                    <a:pt x="40" y="35"/>
                    <a:pt x="40" y="36"/>
                  </a:cubicBezTo>
                  <a:cubicBezTo>
                    <a:pt x="40" y="38"/>
                    <a:pt x="40" y="39"/>
                    <a:pt x="41" y="40"/>
                  </a:cubicBezTo>
                  <a:cubicBezTo>
                    <a:pt x="42" y="41"/>
                    <a:pt x="47" y="48"/>
                    <a:pt x="51" y="54"/>
                  </a:cubicBezTo>
                  <a:cubicBezTo>
                    <a:pt x="49" y="56"/>
                    <a:pt x="48" y="58"/>
                    <a:pt x="46" y="59"/>
                  </a:cubicBezTo>
                  <a:cubicBezTo>
                    <a:pt x="40" y="56"/>
                    <a:pt x="33" y="52"/>
                    <a:pt x="32" y="51"/>
                  </a:cubicBezTo>
                  <a:cubicBezTo>
                    <a:pt x="30" y="50"/>
                    <a:pt x="29" y="50"/>
                    <a:pt x="27" y="50"/>
                  </a:cubicBezTo>
                  <a:cubicBezTo>
                    <a:pt x="26" y="50"/>
                    <a:pt x="25" y="51"/>
                    <a:pt x="24" y="52"/>
                  </a:cubicBezTo>
                  <a:cubicBezTo>
                    <a:pt x="23" y="54"/>
                    <a:pt x="23" y="55"/>
                    <a:pt x="23" y="56"/>
                  </a:cubicBezTo>
                  <a:cubicBezTo>
                    <a:pt x="23" y="58"/>
                    <a:pt x="24" y="59"/>
                    <a:pt x="25" y="60"/>
                  </a:cubicBezTo>
                  <a:cubicBezTo>
                    <a:pt x="26" y="61"/>
                    <a:pt x="32" y="67"/>
                    <a:pt x="38" y="71"/>
                  </a:cubicBezTo>
                  <a:cubicBezTo>
                    <a:pt x="36" y="73"/>
                    <a:pt x="35" y="76"/>
                    <a:pt x="34" y="78"/>
                  </a:cubicBezTo>
                  <a:cubicBezTo>
                    <a:pt x="27" y="75"/>
                    <a:pt x="19" y="73"/>
                    <a:pt x="18" y="72"/>
                  </a:cubicBezTo>
                  <a:cubicBezTo>
                    <a:pt x="16" y="72"/>
                    <a:pt x="15" y="72"/>
                    <a:pt x="14" y="73"/>
                  </a:cubicBezTo>
                  <a:cubicBezTo>
                    <a:pt x="12" y="73"/>
                    <a:pt x="11" y="74"/>
                    <a:pt x="11" y="76"/>
                  </a:cubicBezTo>
                  <a:cubicBezTo>
                    <a:pt x="10" y="77"/>
                    <a:pt x="10" y="78"/>
                    <a:pt x="11" y="80"/>
                  </a:cubicBezTo>
                  <a:cubicBezTo>
                    <a:pt x="11" y="81"/>
                    <a:pt x="12" y="82"/>
                    <a:pt x="13" y="83"/>
                  </a:cubicBezTo>
                  <a:cubicBezTo>
                    <a:pt x="14" y="84"/>
                    <a:pt x="22" y="88"/>
                    <a:pt x="28" y="91"/>
                  </a:cubicBezTo>
                  <a:cubicBezTo>
                    <a:pt x="27" y="94"/>
                    <a:pt x="26" y="96"/>
                    <a:pt x="26" y="98"/>
                  </a:cubicBezTo>
                  <a:cubicBezTo>
                    <a:pt x="18" y="97"/>
                    <a:pt x="10" y="96"/>
                    <a:pt x="9" y="96"/>
                  </a:cubicBezTo>
                  <a:cubicBezTo>
                    <a:pt x="7" y="96"/>
                    <a:pt x="6" y="97"/>
                    <a:pt x="5" y="97"/>
                  </a:cubicBezTo>
                  <a:cubicBezTo>
                    <a:pt x="4" y="98"/>
                    <a:pt x="3" y="99"/>
                    <a:pt x="3" y="101"/>
                  </a:cubicBezTo>
                  <a:cubicBezTo>
                    <a:pt x="2" y="102"/>
                    <a:pt x="2" y="104"/>
                    <a:pt x="3" y="105"/>
                  </a:cubicBezTo>
                  <a:cubicBezTo>
                    <a:pt x="4" y="106"/>
                    <a:pt x="5" y="107"/>
                    <a:pt x="6" y="108"/>
                  </a:cubicBezTo>
                  <a:cubicBezTo>
                    <a:pt x="8" y="108"/>
                    <a:pt x="16" y="111"/>
                    <a:pt x="23" y="113"/>
                  </a:cubicBezTo>
                  <a:cubicBezTo>
                    <a:pt x="22" y="115"/>
                    <a:pt x="22" y="118"/>
                    <a:pt x="22" y="120"/>
                  </a:cubicBezTo>
                  <a:cubicBezTo>
                    <a:pt x="15" y="121"/>
                    <a:pt x="6" y="122"/>
                    <a:pt x="5" y="122"/>
                  </a:cubicBezTo>
                  <a:cubicBezTo>
                    <a:pt x="3" y="122"/>
                    <a:pt x="2" y="123"/>
                    <a:pt x="1" y="124"/>
                  </a:cubicBezTo>
                  <a:cubicBezTo>
                    <a:pt x="0" y="125"/>
                    <a:pt x="0" y="126"/>
                    <a:pt x="0" y="127"/>
                  </a:cubicBezTo>
                  <a:cubicBezTo>
                    <a:pt x="0" y="129"/>
                    <a:pt x="0" y="130"/>
                    <a:pt x="1" y="131"/>
                  </a:cubicBezTo>
                  <a:cubicBezTo>
                    <a:pt x="2" y="132"/>
                    <a:pt x="3" y="133"/>
                    <a:pt x="5" y="133"/>
                  </a:cubicBezTo>
                  <a:cubicBezTo>
                    <a:pt x="6" y="133"/>
                    <a:pt x="15" y="134"/>
                    <a:pt x="22" y="135"/>
                  </a:cubicBezTo>
                  <a:cubicBezTo>
                    <a:pt x="22" y="137"/>
                    <a:pt x="22" y="140"/>
                    <a:pt x="23" y="142"/>
                  </a:cubicBezTo>
                  <a:cubicBezTo>
                    <a:pt x="16" y="144"/>
                    <a:pt x="8" y="147"/>
                    <a:pt x="6" y="147"/>
                  </a:cubicBezTo>
                  <a:cubicBezTo>
                    <a:pt x="5" y="148"/>
                    <a:pt x="4" y="149"/>
                    <a:pt x="3" y="150"/>
                  </a:cubicBezTo>
                  <a:cubicBezTo>
                    <a:pt x="2" y="151"/>
                    <a:pt x="2" y="153"/>
                    <a:pt x="3" y="154"/>
                  </a:cubicBezTo>
                  <a:cubicBezTo>
                    <a:pt x="3" y="155"/>
                    <a:pt x="4" y="157"/>
                    <a:pt x="5" y="157"/>
                  </a:cubicBezTo>
                  <a:cubicBezTo>
                    <a:pt x="6" y="158"/>
                    <a:pt x="7" y="159"/>
                    <a:pt x="9" y="159"/>
                  </a:cubicBezTo>
                  <a:cubicBezTo>
                    <a:pt x="10" y="158"/>
                    <a:pt x="18" y="157"/>
                    <a:pt x="26" y="157"/>
                  </a:cubicBezTo>
                  <a:cubicBezTo>
                    <a:pt x="26" y="159"/>
                    <a:pt x="27" y="161"/>
                    <a:pt x="28" y="164"/>
                  </a:cubicBezTo>
                  <a:cubicBezTo>
                    <a:pt x="22" y="167"/>
                    <a:pt x="14" y="171"/>
                    <a:pt x="13" y="172"/>
                  </a:cubicBezTo>
                  <a:cubicBezTo>
                    <a:pt x="12" y="173"/>
                    <a:pt x="11" y="174"/>
                    <a:pt x="11" y="175"/>
                  </a:cubicBezTo>
                  <a:cubicBezTo>
                    <a:pt x="10" y="177"/>
                    <a:pt x="10" y="178"/>
                    <a:pt x="11" y="179"/>
                  </a:cubicBezTo>
                  <a:cubicBezTo>
                    <a:pt x="11" y="181"/>
                    <a:pt x="12" y="182"/>
                    <a:pt x="14" y="182"/>
                  </a:cubicBezTo>
                  <a:cubicBezTo>
                    <a:pt x="15" y="183"/>
                    <a:pt x="16" y="183"/>
                    <a:pt x="18" y="183"/>
                  </a:cubicBezTo>
                  <a:cubicBezTo>
                    <a:pt x="19" y="182"/>
                    <a:pt x="27" y="179"/>
                    <a:pt x="34" y="177"/>
                  </a:cubicBezTo>
                  <a:cubicBezTo>
                    <a:pt x="35" y="179"/>
                    <a:pt x="36" y="181"/>
                    <a:pt x="38" y="184"/>
                  </a:cubicBezTo>
                  <a:cubicBezTo>
                    <a:pt x="32" y="188"/>
                    <a:pt x="26" y="194"/>
                    <a:pt x="25" y="195"/>
                  </a:cubicBezTo>
                  <a:cubicBezTo>
                    <a:pt x="24" y="196"/>
                    <a:pt x="23" y="197"/>
                    <a:pt x="23" y="199"/>
                  </a:cubicBezTo>
                  <a:cubicBezTo>
                    <a:pt x="23" y="200"/>
                    <a:pt x="23" y="201"/>
                    <a:pt x="24" y="202"/>
                  </a:cubicBezTo>
                  <a:cubicBezTo>
                    <a:pt x="25" y="204"/>
                    <a:pt x="26" y="204"/>
                    <a:pt x="27" y="205"/>
                  </a:cubicBezTo>
                  <a:cubicBezTo>
                    <a:pt x="29" y="205"/>
                    <a:pt x="30" y="205"/>
                    <a:pt x="32" y="204"/>
                  </a:cubicBezTo>
                  <a:cubicBezTo>
                    <a:pt x="33" y="203"/>
                    <a:pt x="40" y="199"/>
                    <a:pt x="46" y="195"/>
                  </a:cubicBezTo>
                  <a:cubicBezTo>
                    <a:pt x="48" y="197"/>
                    <a:pt x="49" y="199"/>
                    <a:pt x="51" y="201"/>
                  </a:cubicBezTo>
                  <a:cubicBezTo>
                    <a:pt x="47" y="207"/>
                    <a:pt x="42" y="213"/>
                    <a:pt x="41" y="215"/>
                  </a:cubicBezTo>
                  <a:cubicBezTo>
                    <a:pt x="40" y="216"/>
                    <a:pt x="40" y="217"/>
                    <a:pt x="40" y="219"/>
                  </a:cubicBezTo>
                  <a:cubicBezTo>
                    <a:pt x="40" y="220"/>
                    <a:pt x="41" y="221"/>
                    <a:pt x="42" y="222"/>
                  </a:cubicBezTo>
                  <a:cubicBezTo>
                    <a:pt x="43" y="223"/>
                    <a:pt x="44" y="224"/>
                    <a:pt x="46" y="224"/>
                  </a:cubicBezTo>
                  <a:cubicBezTo>
                    <a:pt x="47" y="224"/>
                    <a:pt x="48" y="223"/>
                    <a:pt x="50" y="222"/>
                  </a:cubicBezTo>
                  <a:cubicBezTo>
                    <a:pt x="51" y="221"/>
                    <a:pt x="57" y="216"/>
                    <a:pt x="62" y="211"/>
                  </a:cubicBezTo>
                  <a:cubicBezTo>
                    <a:pt x="64" y="212"/>
                    <a:pt x="66" y="214"/>
                    <a:pt x="68" y="215"/>
                  </a:cubicBezTo>
                  <a:cubicBezTo>
                    <a:pt x="65" y="222"/>
                    <a:pt x="62" y="229"/>
                    <a:pt x="61" y="231"/>
                  </a:cubicBezTo>
                  <a:cubicBezTo>
                    <a:pt x="60" y="232"/>
                    <a:pt x="60" y="234"/>
                    <a:pt x="61" y="235"/>
                  </a:cubicBezTo>
                  <a:cubicBezTo>
                    <a:pt x="61" y="236"/>
                    <a:pt x="62" y="237"/>
                    <a:pt x="63" y="238"/>
                  </a:cubicBezTo>
                  <a:cubicBezTo>
                    <a:pt x="65" y="239"/>
                    <a:pt x="66" y="239"/>
                    <a:pt x="68" y="239"/>
                  </a:cubicBezTo>
                  <a:cubicBezTo>
                    <a:pt x="69" y="238"/>
                    <a:pt x="70" y="238"/>
                    <a:pt x="71" y="237"/>
                  </a:cubicBezTo>
                  <a:cubicBezTo>
                    <a:pt x="72" y="235"/>
                    <a:pt x="77" y="229"/>
                    <a:pt x="81" y="223"/>
                  </a:cubicBezTo>
                  <a:cubicBezTo>
                    <a:pt x="83" y="224"/>
                    <a:pt x="85" y="225"/>
                    <a:pt x="88" y="226"/>
                  </a:cubicBezTo>
                  <a:cubicBezTo>
                    <a:pt x="86" y="233"/>
                    <a:pt x="84" y="241"/>
                    <a:pt x="84" y="242"/>
                  </a:cubicBezTo>
                  <a:cubicBezTo>
                    <a:pt x="84" y="244"/>
                    <a:pt x="84" y="245"/>
                    <a:pt x="85" y="246"/>
                  </a:cubicBezTo>
                  <a:cubicBezTo>
                    <a:pt x="85" y="247"/>
                    <a:pt x="86" y="248"/>
                    <a:pt x="88" y="249"/>
                  </a:cubicBezTo>
                  <a:cubicBezTo>
                    <a:pt x="89" y="249"/>
                    <a:pt x="91" y="249"/>
                    <a:pt x="92" y="249"/>
                  </a:cubicBezTo>
                  <a:cubicBezTo>
                    <a:pt x="93" y="248"/>
                    <a:pt x="94" y="247"/>
                    <a:pt x="95" y="246"/>
                  </a:cubicBezTo>
                  <a:cubicBezTo>
                    <a:pt x="95" y="244"/>
                    <a:pt x="99" y="237"/>
                    <a:pt x="102" y="230"/>
                  </a:cubicBezTo>
                  <a:cubicBezTo>
                    <a:pt x="104" y="231"/>
                    <a:pt x="106" y="231"/>
                    <a:pt x="109" y="232"/>
                  </a:cubicBezTo>
                  <a:cubicBezTo>
                    <a:pt x="109" y="239"/>
                    <a:pt x="109" y="247"/>
                    <a:pt x="109" y="249"/>
                  </a:cubicBezTo>
                  <a:cubicBezTo>
                    <a:pt x="109" y="250"/>
                    <a:pt x="109" y="252"/>
                    <a:pt x="110" y="253"/>
                  </a:cubicBezTo>
                  <a:cubicBezTo>
                    <a:pt x="111" y="254"/>
                    <a:pt x="112" y="254"/>
                    <a:pt x="114" y="254"/>
                  </a:cubicBezTo>
                  <a:cubicBezTo>
                    <a:pt x="115" y="255"/>
                    <a:pt x="117" y="254"/>
                    <a:pt x="118" y="253"/>
                  </a:cubicBezTo>
                  <a:cubicBezTo>
                    <a:pt x="119" y="253"/>
                    <a:pt x="120" y="251"/>
                    <a:pt x="120" y="250"/>
                  </a:cubicBezTo>
                  <a:cubicBezTo>
                    <a:pt x="120" y="248"/>
                    <a:pt x="122" y="240"/>
                    <a:pt x="124" y="233"/>
                  </a:cubicBezTo>
                  <a:cubicBezTo>
                    <a:pt x="125" y="233"/>
                    <a:pt x="126" y="233"/>
                    <a:pt x="127" y="233"/>
                  </a:cubicBezTo>
                  <a:cubicBezTo>
                    <a:pt x="128" y="233"/>
                    <a:pt x="130" y="233"/>
                    <a:pt x="131" y="233"/>
                  </a:cubicBezTo>
                  <a:cubicBezTo>
                    <a:pt x="132" y="240"/>
                    <a:pt x="134" y="248"/>
                    <a:pt x="134" y="250"/>
                  </a:cubicBezTo>
                  <a:cubicBezTo>
                    <a:pt x="135" y="251"/>
                    <a:pt x="135" y="253"/>
                    <a:pt x="137" y="253"/>
                  </a:cubicBezTo>
                  <a:cubicBezTo>
                    <a:pt x="138" y="254"/>
                    <a:pt x="139" y="255"/>
                    <a:pt x="141" y="254"/>
                  </a:cubicBezTo>
                  <a:cubicBezTo>
                    <a:pt x="142" y="254"/>
                    <a:pt x="143" y="254"/>
                    <a:pt x="144" y="253"/>
                  </a:cubicBezTo>
                  <a:cubicBezTo>
                    <a:pt x="145" y="252"/>
                    <a:pt x="146" y="250"/>
                    <a:pt x="146" y="249"/>
                  </a:cubicBezTo>
                  <a:cubicBezTo>
                    <a:pt x="146" y="247"/>
                    <a:pt x="146" y="239"/>
                    <a:pt x="146" y="232"/>
                  </a:cubicBezTo>
                  <a:cubicBezTo>
                    <a:pt x="148" y="231"/>
                    <a:pt x="150" y="231"/>
                    <a:pt x="153" y="230"/>
                  </a:cubicBezTo>
                  <a:cubicBezTo>
                    <a:pt x="156" y="237"/>
                    <a:pt x="159" y="244"/>
                    <a:pt x="160" y="246"/>
                  </a:cubicBezTo>
                  <a:cubicBezTo>
                    <a:pt x="160" y="247"/>
                    <a:pt x="161" y="248"/>
                    <a:pt x="163" y="249"/>
                  </a:cubicBezTo>
                  <a:cubicBezTo>
                    <a:pt x="164" y="249"/>
                    <a:pt x="165" y="249"/>
                    <a:pt x="167" y="249"/>
                  </a:cubicBezTo>
                  <a:cubicBezTo>
                    <a:pt x="168" y="248"/>
                    <a:pt x="169" y="247"/>
                    <a:pt x="170" y="246"/>
                  </a:cubicBezTo>
                  <a:cubicBezTo>
                    <a:pt x="171" y="245"/>
                    <a:pt x="171" y="244"/>
                    <a:pt x="171" y="242"/>
                  </a:cubicBezTo>
                  <a:cubicBezTo>
                    <a:pt x="170" y="241"/>
                    <a:pt x="168" y="233"/>
                    <a:pt x="167" y="226"/>
                  </a:cubicBezTo>
                  <a:cubicBezTo>
                    <a:pt x="169" y="225"/>
                    <a:pt x="171" y="224"/>
                    <a:pt x="174" y="223"/>
                  </a:cubicBezTo>
                  <a:cubicBezTo>
                    <a:pt x="178" y="229"/>
                    <a:pt x="182" y="235"/>
                    <a:pt x="183" y="237"/>
                  </a:cubicBezTo>
                  <a:cubicBezTo>
                    <a:pt x="184" y="238"/>
                    <a:pt x="186" y="238"/>
                    <a:pt x="187" y="239"/>
                  </a:cubicBezTo>
                  <a:cubicBezTo>
                    <a:pt x="188" y="239"/>
                    <a:pt x="190" y="239"/>
                    <a:pt x="191" y="238"/>
                  </a:cubicBezTo>
                  <a:cubicBezTo>
                    <a:pt x="192" y="237"/>
                    <a:pt x="193" y="236"/>
                    <a:pt x="194" y="235"/>
                  </a:cubicBezTo>
                  <a:cubicBezTo>
                    <a:pt x="194" y="234"/>
                    <a:pt x="194" y="232"/>
                    <a:pt x="193" y="231"/>
                  </a:cubicBezTo>
                  <a:cubicBezTo>
                    <a:pt x="193" y="229"/>
                    <a:pt x="189" y="222"/>
                    <a:pt x="186" y="215"/>
                  </a:cubicBezTo>
                  <a:cubicBezTo>
                    <a:pt x="188" y="214"/>
                    <a:pt x="190" y="212"/>
                    <a:pt x="192" y="211"/>
                  </a:cubicBezTo>
                  <a:cubicBezTo>
                    <a:pt x="198" y="216"/>
                    <a:pt x="204" y="221"/>
                    <a:pt x="205" y="222"/>
                  </a:cubicBezTo>
                  <a:cubicBezTo>
                    <a:pt x="206" y="223"/>
                    <a:pt x="207" y="224"/>
                    <a:pt x="209" y="224"/>
                  </a:cubicBezTo>
                  <a:cubicBezTo>
                    <a:pt x="210" y="224"/>
                    <a:pt x="211" y="223"/>
                    <a:pt x="212" y="222"/>
                  </a:cubicBezTo>
                  <a:cubicBezTo>
                    <a:pt x="214" y="221"/>
                    <a:pt x="214" y="220"/>
                    <a:pt x="214" y="219"/>
                  </a:cubicBezTo>
                  <a:cubicBezTo>
                    <a:pt x="215" y="217"/>
                    <a:pt x="214" y="216"/>
                    <a:pt x="213" y="215"/>
                  </a:cubicBezTo>
                  <a:cubicBezTo>
                    <a:pt x="212" y="213"/>
                    <a:pt x="208" y="207"/>
                    <a:pt x="203" y="201"/>
                  </a:cubicBezTo>
                  <a:cubicBezTo>
                    <a:pt x="205" y="199"/>
                    <a:pt x="207" y="197"/>
                    <a:pt x="208" y="195"/>
                  </a:cubicBezTo>
                  <a:cubicBezTo>
                    <a:pt x="214" y="199"/>
                    <a:pt x="221" y="203"/>
                    <a:pt x="223" y="204"/>
                  </a:cubicBezTo>
                  <a:cubicBezTo>
                    <a:pt x="224" y="205"/>
                    <a:pt x="226" y="205"/>
                    <a:pt x="227" y="205"/>
                  </a:cubicBezTo>
                  <a:cubicBezTo>
                    <a:pt x="228" y="204"/>
                    <a:pt x="229" y="204"/>
                    <a:pt x="230" y="202"/>
                  </a:cubicBezTo>
                  <a:cubicBezTo>
                    <a:pt x="231" y="201"/>
                    <a:pt x="232" y="200"/>
                    <a:pt x="231" y="199"/>
                  </a:cubicBezTo>
                  <a:cubicBezTo>
                    <a:pt x="231" y="197"/>
                    <a:pt x="231" y="196"/>
                    <a:pt x="230" y="195"/>
                  </a:cubicBezTo>
                  <a:cubicBezTo>
                    <a:pt x="228" y="194"/>
                    <a:pt x="222" y="188"/>
                    <a:pt x="217" y="184"/>
                  </a:cubicBezTo>
                  <a:cubicBezTo>
                    <a:pt x="218" y="181"/>
                    <a:pt x="219" y="179"/>
                    <a:pt x="221" y="177"/>
                  </a:cubicBezTo>
                  <a:cubicBezTo>
                    <a:pt x="227" y="179"/>
                    <a:pt x="235" y="182"/>
                    <a:pt x="237" y="183"/>
                  </a:cubicBezTo>
                  <a:cubicBezTo>
                    <a:pt x="238" y="183"/>
                    <a:pt x="240" y="183"/>
                    <a:pt x="241" y="182"/>
                  </a:cubicBezTo>
                  <a:cubicBezTo>
                    <a:pt x="242" y="182"/>
                    <a:pt x="243" y="181"/>
                    <a:pt x="244" y="179"/>
                  </a:cubicBezTo>
                  <a:cubicBezTo>
                    <a:pt x="244" y="178"/>
                    <a:pt x="244" y="177"/>
                    <a:pt x="244" y="175"/>
                  </a:cubicBezTo>
                  <a:cubicBezTo>
                    <a:pt x="244" y="174"/>
                    <a:pt x="243" y="173"/>
                    <a:pt x="241" y="172"/>
                  </a:cubicBezTo>
                  <a:cubicBezTo>
                    <a:pt x="240" y="171"/>
                    <a:pt x="233" y="167"/>
                    <a:pt x="227" y="164"/>
                  </a:cubicBezTo>
                  <a:cubicBezTo>
                    <a:pt x="227" y="161"/>
                    <a:pt x="228" y="159"/>
                    <a:pt x="229" y="157"/>
                  </a:cubicBezTo>
                  <a:cubicBezTo>
                    <a:pt x="236" y="157"/>
                    <a:pt x="244" y="158"/>
                    <a:pt x="246" y="159"/>
                  </a:cubicBezTo>
                  <a:cubicBezTo>
                    <a:pt x="247" y="159"/>
                    <a:pt x="249" y="158"/>
                    <a:pt x="250" y="157"/>
                  </a:cubicBezTo>
                  <a:cubicBezTo>
                    <a:pt x="251" y="157"/>
                    <a:pt x="252" y="155"/>
                    <a:pt x="252" y="154"/>
                  </a:cubicBezTo>
                  <a:cubicBezTo>
                    <a:pt x="252" y="153"/>
                    <a:pt x="252" y="151"/>
                    <a:pt x="251" y="150"/>
                  </a:cubicBezTo>
                  <a:cubicBezTo>
                    <a:pt x="251" y="149"/>
                    <a:pt x="250" y="148"/>
                    <a:pt x="248" y="147"/>
                  </a:cubicBezTo>
                  <a:cubicBezTo>
                    <a:pt x="247" y="147"/>
                    <a:pt x="239" y="144"/>
                    <a:pt x="232" y="142"/>
                  </a:cubicBezTo>
                  <a:cubicBezTo>
                    <a:pt x="232" y="140"/>
                    <a:pt x="232" y="137"/>
                    <a:pt x="233" y="135"/>
                  </a:cubicBezTo>
                  <a:cubicBezTo>
                    <a:pt x="240" y="134"/>
                    <a:pt x="248" y="133"/>
                    <a:pt x="250" y="133"/>
                  </a:cubicBezTo>
                  <a:close/>
                  <a:moveTo>
                    <a:pt x="127" y="107"/>
                  </a:moveTo>
                  <a:cubicBezTo>
                    <a:pt x="139" y="107"/>
                    <a:pt x="148" y="116"/>
                    <a:pt x="148" y="127"/>
                  </a:cubicBezTo>
                  <a:cubicBezTo>
                    <a:pt x="148" y="139"/>
                    <a:pt x="139" y="148"/>
                    <a:pt x="127" y="148"/>
                  </a:cubicBezTo>
                  <a:cubicBezTo>
                    <a:pt x="116" y="148"/>
                    <a:pt x="106" y="139"/>
                    <a:pt x="106" y="127"/>
                  </a:cubicBezTo>
                  <a:cubicBezTo>
                    <a:pt x="106" y="116"/>
                    <a:pt x="116" y="107"/>
                    <a:pt x="127" y="107"/>
                  </a:cubicBezTo>
                  <a:close/>
                  <a:moveTo>
                    <a:pt x="43" y="127"/>
                  </a:moveTo>
                  <a:cubicBezTo>
                    <a:pt x="43" y="84"/>
                    <a:pt x="75" y="49"/>
                    <a:pt x="117" y="44"/>
                  </a:cubicBezTo>
                  <a:cubicBezTo>
                    <a:pt x="117" y="58"/>
                    <a:pt x="117" y="58"/>
                    <a:pt x="117" y="58"/>
                  </a:cubicBezTo>
                  <a:cubicBezTo>
                    <a:pt x="83" y="62"/>
                    <a:pt x="57" y="92"/>
                    <a:pt x="57" y="127"/>
                  </a:cubicBezTo>
                  <a:cubicBezTo>
                    <a:pt x="57" y="137"/>
                    <a:pt x="59" y="145"/>
                    <a:pt x="62" y="154"/>
                  </a:cubicBezTo>
                  <a:cubicBezTo>
                    <a:pt x="50" y="160"/>
                    <a:pt x="50" y="160"/>
                    <a:pt x="50" y="160"/>
                  </a:cubicBezTo>
                  <a:cubicBezTo>
                    <a:pt x="45" y="150"/>
                    <a:pt x="43" y="139"/>
                    <a:pt x="43" y="127"/>
                  </a:cubicBezTo>
                  <a:close/>
                  <a:moveTo>
                    <a:pt x="127" y="212"/>
                  </a:moveTo>
                  <a:cubicBezTo>
                    <a:pt x="99" y="212"/>
                    <a:pt x="75" y="198"/>
                    <a:pt x="59" y="178"/>
                  </a:cubicBezTo>
                  <a:cubicBezTo>
                    <a:pt x="72" y="171"/>
                    <a:pt x="72" y="171"/>
                    <a:pt x="72" y="171"/>
                  </a:cubicBezTo>
                  <a:cubicBezTo>
                    <a:pt x="84" y="187"/>
                    <a:pt x="105" y="198"/>
                    <a:pt x="127" y="198"/>
                  </a:cubicBezTo>
                  <a:cubicBezTo>
                    <a:pt x="150" y="198"/>
                    <a:pt x="170" y="187"/>
                    <a:pt x="183" y="171"/>
                  </a:cubicBezTo>
                  <a:cubicBezTo>
                    <a:pt x="195" y="178"/>
                    <a:pt x="195" y="178"/>
                    <a:pt x="195" y="178"/>
                  </a:cubicBezTo>
                  <a:cubicBezTo>
                    <a:pt x="179" y="198"/>
                    <a:pt x="155" y="212"/>
                    <a:pt x="127" y="212"/>
                  </a:cubicBezTo>
                  <a:close/>
                  <a:moveTo>
                    <a:pt x="205" y="161"/>
                  </a:moveTo>
                  <a:cubicBezTo>
                    <a:pt x="193" y="154"/>
                    <a:pt x="193" y="154"/>
                    <a:pt x="193" y="154"/>
                  </a:cubicBezTo>
                  <a:cubicBezTo>
                    <a:pt x="196" y="146"/>
                    <a:pt x="198" y="137"/>
                    <a:pt x="198" y="127"/>
                  </a:cubicBezTo>
                  <a:cubicBezTo>
                    <a:pt x="198" y="92"/>
                    <a:pt x="171" y="62"/>
                    <a:pt x="137" y="58"/>
                  </a:cubicBezTo>
                  <a:cubicBezTo>
                    <a:pt x="137" y="44"/>
                    <a:pt x="137" y="44"/>
                    <a:pt x="137" y="44"/>
                  </a:cubicBezTo>
                  <a:cubicBezTo>
                    <a:pt x="179" y="49"/>
                    <a:pt x="211" y="84"/>
                    <a:pt x="211" y="127"/>
                  </a:cubicBezTo>
                  <a:cubicBezTo>
                    <a:pt x="211" y="139"/>
                    <a:pt x="209" y="150"/>
                    <a:pt x="205" y="161"/>
                  </a:cubicBez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81" name="Freeform 21">
              <a:extLst>
                <a:ext uri="{FF2B5EF4-FFF2-40B4-BE49-F238E27FC236}">
                  <a16:creationId xmlns:a16="http://schemas.microsoft.com/office/drawing/2014/main" id="{E8526125-70E0-4D84-A8F0-54AECF8E5B8E}"/>
                </a:ext>
              </a:extLst>
            </p:cNvPr>
            <p:cNvSpPr>
              <a:spLocks noEditPoints="1"/>
            </p:cNvSpPr>
            <p:nvPr/>
          </p:nvSpPr>
          <p:spPr bwMode="auto">
            <a:xfrm>
              <a:off x="1380109" y="2888718"/>
              <a:ext cx="878258" cy="887095"/>
            </a:xfrm>
            <a:custGeom>
              <a:avLst/>
              <a:gdLst>
                <a:gd name="T0" fmla="*/ 505 w 565"/>
                <a:gd name="T1" fmla="*/ 304 h 572"/>
                <a:gd name="T2" fmla="*/ 497 w 565"/>
                <a:gd name="T3" fmla="*/ 270 h 572"/>
                <a:gd name="T4" fmla="*/ 553 w 565"/>
                <a:gd name="T5" fmla="*/ 254 h 572"/>
                <a:gd name="T6" fmla="*/ 521 w 565"/>
                <a:gd name="T7" fmla="*/ 225 h 572"/>
                <a:gd name="T8" fmla="*/ 479 w 565"/>
                <a:gd name="T9" fmla="*/ 197 h 572"/>
                <a:gd name="T10" fmla="*/ 526 w 565"/>
                <a:gd name="T11" fmla="*/ 164 h 572"/>
                <a:gd name="T12" fmla="*/ 486 w 565"/>
                <a:gd name="T13" fmla="*/ 147 h 572"/>
                <a:gd name="T14" fmla="*/ 437 w 565"/>
                <a:gd name="T15" fmla="*/ 135 h 572"/>
                <a:gd name="T16" fmla="*/ 469 w 565"/>
                <a:gd name="T17" fmla="*/ 88 h 572"/>
                <a:gd name="T18" fmla="*/ 426 w 565"/>
                <a:gd name="T19" fmla="*/ 85 h 572"/>
                <a:gd name="T20" fmla="*/ 376 w 565"/>
                <a:gd name="T21" fmla="*/ 91 h 572"/>
                <a:gd name="T22" fmla="*/ 390 w 565"/>
                <a:gd name="T23" fmla="*/ 35 h 572"/>
                <a:gd name="T24" fmla="*/ 349 w 565"/>
                <a:gd name="T25" fmla="*/ 48 h 572"/>
                <a:gd name="T26" fmla="*/ 304 w 565"/>
                <a:gd name="T27" fmla="*/ 71 h 572"/>
                <a:gd name="T28" fmla="*/ 298 w 565"/>
                <a:gd name="T29" fmla="*/ 14 h 572"/>
                <a:gd name="T30" fmla="*/ 264 w 565"/>
                <a:gd name="T31" fmla="*/ 40 h 572"/>
                <a:gd name="T32" fmla="*/ 229 w 565"/>
                <a:gd name="T33" fmla="*/ 77 h 572"/>
                <a:gd name="T34" fmla="*/ 204 w 565"/>
                <a:gd name="T35" fmla="*/ 25 h 572"/>
                <a:gd name="T36" fmla="*/ 181 w 565"/>
                <a:gd name="T37" fmla="*/ 61 h 572"/>
                <a:gd name="T38" fmla="*/ 161 w 565"/>
                <a:gd name="T39" fmla="*/ 108 h 572"/>
                <a:gd name="T40" fmla="*/ 120 w 565"/>
                <a:gd name="T41" fmla="*/ 67 h 572"/>
                <a:gd name="T42" fmla="*/ 110 w 565"/>
                <a:gd name="T43" fmla="*/ 109 h 572"/>
                <a:gd name="T44" fmla="*/ 107 w 565"/>
                <a:gd name="T45" fmla="*/ 160 h 572"/>
                <a:gd name="T46" fmla="*/ 55 w 565"/>
                <a:gd name="T47" fmla="*/ 136 h 572"/>
                <a:gd name="T48" fmla="*/ 60 w 565"/>
                <a:gd name="T49" fmla="*/ 179 h 572"/>
                <a:gd name="T50" fmla="*/ 75 w 565"/>
                <a:gd name="T51" fmla="*/ 227 h 572"/>
                <a:gd name="T52" fmla="*/ 17 w 565"/>
                <a:gd name="T53" fmla="*/ 223 h 572"/>
                <a:gd name="T54" fmla="*/ 37 w 565"/>
                <a:gd name="T55" fmla="*/ 261 h 572"/>
                <a:gd name="T56" fmla="*/ 67 w 565"/>
                <a:gd name="T57" fmla="*/ 286 h 572"/>
                <a:gd name="T58" fmla="*/ 37 w 565"/>
                <a:gd name="T59" fmla="*/ 310 h 572"/>
                <a:gd name="T60" fmla="*/ 17 w 565"/>
                <a:gd name="T61" fmla="*/ 349 h 572"/>
                <a:gd name="T62" fmla="*/ 75 w 565"/>
                <a:gd name="T63" fmla="*/ 344 h 572"/>
                <a:gd name="T64" fmla="*/ 60 w 565"/>
                <a:gd name="T65" fmla="*/ 393 h 572"/>
                <a:gd name="T66" fmla="*/ 55 w 565"/>
                <a:gd name="T67" fmla="*/ 436 h 572"/>
                <a:gd name="T68" fmla="*/ 107 w 565"/>
                <a:gd name="T69" fmla="*/ 412 h 572"/>
                <a:gd name="T70" fmla="*/ 110 w 565"/>
                <a:gd name="T71" fmla="*/ 463 h 572"/>
                <a:gd name="T72" fmla="*/ 120 w 565"/>
                <a:gd name="T73" fmla="*/ 505 h 572"/>
                <a:gd name="T74" fmla="*/ 161 w 565"/>
                <a:gd name="T75" fmla="*/ 464 h 572"/>
                <a:gd name="T76" fmla="*/ 181 w 565"/>
                <a:gd name="T77" fmla="*/ 511 h 572"/>
                <a:gd name="T78" fmla="*/ 204 w 565"/>
                <a:gd name="T79" fmla="*/ 547 h 572"/>
                <a:gd name="T80" fmla="*/ 229 w 565"/>
                <a:gd name="T81" fmla="*/ 495 h 572"/>
                <a:gd name="T82" fmla="*/ 264 w 565"/>
                <a:gd name="T83" fmla="*/ 532 h 572"/>
                <a:gd name="T84" fmla="*/ 298 w 565"/>
                <a:gd name="T85" fmla="*/ 558 h 572"/>
                <a:gd name="T86" fmla="*/ 304 w 565"/>
                <a:gd name="T87" fmla="*/ 501 h 572"/>
                <a:gd name="T88" fmla="*/ 349 w 565"/>
                <a:gd name="T89" fmla="*/ 524 h 572"/>
                <a:gd name="T90" fmla="*/ 390 w 565"/>
                <a:gd name="T91" fmla="*/ 536 h 572"/>
                <a:gd name="T92" fmla="*/ 376 w 565"/>
                <a:gd name="T93" fmla="*/ 480 h 572"/>
                <a:gd name="T94" fmla="*/ 426 w 565"/>
                <a:gd name="T95" fmla="*/ 486 h 572"/>
                <a:gd name="T96" fmla="*/ 469 w 565"/>
                <a:gd name="T97" fmla="*/ 484 h 572"/>
                <a:gd name="T98" fmla="*/ 437 w 565"/>
                <a:gd name="T99" fmla="*/ 437 h 572"/>
                <a:gd name="T100" fmla="*/ 486 w 565"/>
                <a:gd name="T101" fmla="*/ 425 h 572"/>
                <a:gd name="T102" fmla="*/ 526 w 565"/>
                <a:gd name="T103" fmla="*/ 408 h 572"/>
                <a:gd name="T104" fmla="*/ 479 w 565"/>
                <a:gd name="T105" fmla="*/ 375 h 572"/>
                <a:gd name="T106" fmla="*/ 521 w 565"/>
                <a:gd name="T107" fmla="*/ 347 h 572"/>
                <a:gd name="T108" fmla="*/ 553 w 565"/>
                <a:gd name="T109" fmla="*/ 317 h 572"/>
                <a:gd name="T110" fmla="*/ 229 w 565"/>
                <a:gd name="T111" fmla="*/ 28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5" h="572">
                  <a:moveTo>
                    <a:pt x="553" y="317"/>
                  </a:moveTo>
                  <a:cubicBezTo>
                    <a:pt x="544" y="315"/>
                    <a:pt x="536" y="313"/>
                    <a:pt x="528" y="310"/>
                  </a:cubicBezTo>
                  <a:cubicBezTo>
                    <a:pt x="520" y="308"/>
                    <a:pt x="512" y="306"/>
                    <a:pt x="505" y="304"/>
                  </a:cubicBezTo>
                  <a:cubicBezTo>
                    <a:pt x="502" y="303"/>
                    <a:pt x="500" y="303"/>
                    <a:pt x="497" y="302"/>
                  </a:cubicBezTo>
                  <a:cubicBezTo>
                    <a:pt x="498" y="297"/>
                    <a:pt x="498" y="291"/>
                    <a:pt x="498" y="286"/>
                  </a:cubicBezTo>
                  <a:cubicBezTo>
                    <a:pt x="498" y="280"/>
                    <a:pt x="498" y="275"/>
                    <a:pt x="497" y="270"/>
                  </a:cubicBezTo>
                  <a:cubicBezTo>
                    <a:pt x="500" y="269"/>
                    <a:pt x="502" y="268"/>
                    <a:pt x="505" y="268"/>
                  </a:cubicBezTo>
                  <a:cubicBezTo>
                    <a:pt x="512" y="266"/>
                    <a:pt x="520" y="263"/>
                    <a:pt x="528" y="261"/>
                  </a:cubicBezTo>
                  <a:cubicBezTo>
                    <a:pt x="536" y="259"/>
                    <a:pt x="544" y="257"/>
                    <a:pt x="553" y="254"/>
                  </a:cubicBezTo>
                  <a:cubicBezTo>
                    <a:pt x="561" y="252"/>
                    <a:pt x="565" y="244"/>
                    <a:pt x="564" y="236"/>
                  </a:cubicBezTo>
                  <a:cubicBezTo>
                    <a:pt x="562" y="228"/>
                    <a:pt x="555" y="222"/>
                    <a:pt x="547" y="223"/>
                  </a:cubicBezTo>
                  <a:cubicBezTo>
                    <a:pt x="538" y="224"/>
                    <a:pt x="529" y="224"/>
                    <a:pt x="521" y="225"/>
                  </a:cubicBezTo>
                  <a:cubicBezTo>
                    <a:pt x="513" y="226"/>
                    <a:pt x="505" y="226"/>
                    <a:pt x="498" y="227"/>
                  </a:cubicBezTo>
                  <a:cubicBezTo>
                    <a:pt x="495" y="227"/>
                    <a:pt x="492" y="227"/>
                    <a:pt x="490" y="227"/>
                  </a:cubicBezTo>
                  <a:cubicBezTo>
                    <a:pt x="487" y="217"/>
                    <a:pt x="483" y="207"/>
                    <a:pt x="479" y="197"/>
                  </a:cubicBezTo>
                  <a:cubicBezTo>
                    <a:pt x="481" y="195"/>
                    <a:pt x="483" y="194"/>
                    <a:pt x="485" y="192"/>
                  </a:cubicBezTo>
                  <a:cubicBezTo>
                    <a:pt x="491" y="188"/>
                    <a:pt x="498" y="183"/>
                    <a:pt x="504" y="179"/>
                  </a:cubicBezTo>
                  <a:cubicBezTo>
                    <a:pt x="511" y="174"/>
                    <a:pt x="518" y="169"/>
                    <a:pt x="526" y="164"/>
                  </a:cubicBezTo>
                  <a:cubicBezTo>
                    <a:pt x="532" y="159"/>
                    <a:pt x="534" y="150"/>
                    <a:pt x="530" y="143"/>
                  </a:cubicBezTo>
                  <a:cubicBezTo>
                    <a:pt x="526" y="136"/>
                    <a:pt x="517" y="132"/>
                    <a:pt x="510" y="136"/>
                  </a:cubicBezTo>
                  <a:cubicBezTo>
                    <a:pt x="501" y="140"/>
                    <a:pt x="493" y="143"/>
                    <a:pt x="486" y="147"/>
                  </a:cubicBezTo>
                  <a:cubicBezTo>
                    <a:pt x="479" y="150"/>
                    <a:pt x="471" y="153"/>
                    <a:pt x="465" y="157"/>
                  </a:cubicBezTo>
                  <a:cubicBezTo>
                    <a:pt x="462" y="158"/>
                    <a:pt x="460" y="159"/>
                    <a:pt x="457" y="160"/>
                  </a:cubicBezTo>
                  <a:cubicBezTo>
                    <a:pt x="451" y="151"/>
                    <a:pt x="444" y="143"/>
                    <a:pt x="437" y="135"/>
                  </a:cubicBezTo>
                  <a:cubicBezTo>
                    <a:pt x="438" y="133"/>
                    <a:pt x="440" y="131"/>
                    <a:pt x="441" y="128"/>
                  </a:cubicBezTo>
                  <a:cubicBezTo>
                    <a:pt x="445" y="122"/>
                    <a:pt x="450" y="116"/>
                    <a:pt x="454" y="109"/>
                  </a:cubicBezTo>
                  <a:cubicBezTo>
                    <a:pt x="459" y="102"/>
                    <a:pt x="464" y="95"/>
                    <a:pt x="469" y="88"/>
                  </a:cubicBezTo>
                  <a:cubicBezTo>
                    <a:pt x="474" y="81"/>
                    <a:pt x="472" y="72"/>
                    <a:pt x="466" y="67"/>
                  </a:cubicBezTo>
                  <a:cubicBezTo>
                    <a:pt x="460" y="61"/>
                    <a:pt x="451" y="61"/>
                    <a:pt x="445" y="67"/>
                  </a:cubicBezTo>
                  <a:cubicBezTo>
                    <a:pt x="438" y="73"/>
                    <a:pt x="432" y="80"/>
                    <a:pt x="426" y="85"/>
                  </a:cubicBezTo>
                  <a:cubicBezTo>
                    <a:pt x="420" y="91"/>
                    <a:pt x="415" y="97"/>
                    <a:pt x="410" y="102"/>
                  </a:cubicBezTo>
                  <a:cubicBezTo>
                    <a:pt x="408" y="104"/>
                    <a:pt x="406" y="106"/>
                    <a:pt x="404" y="108"/>
                  </a:cubicBezTo>
                  <a:cubicBezTo>
                    <a:pt x="395" y="101"/>
                    <a:pt x="386" y="96"/>
                    <a:pt x="376" y="91"/>
                  </a:cubicBezTo>
                  <a:cubicBezTo>
                    <a:pt x="376" y="89"/>
                    <a:pt x="377" y="86"/>
                    <a:pt x="378" y="84"/>
                  </a:cubicBezTo>
                  <a:cubicBezTo>
                    <a:pt x="380" y="76"/>
                    <a:pt x="382" y="69"/>
                    <a:pt x="384" y="61"/>
                  </a:cubicBezTo>
                  <a:cubicBezTo>
                    <a:pt x="386" y="53"/>
                    <a:pt x="388" y="44"/>
                    <a:pt x="390" y="35"/>
                  </a:cubicBezTo>
                  <a:cubicBezTo>
                    <a:pt x="392" y="28"/>
                    <a:pt x="388" y="20"/>
                    <a:pt x="380" y="17"/>
                  </a:cubicBezTo>
                  <a:cubicBezTo>
                    <a:pt x="372" y="14"/>
                    <a:pt x="364" y="17"/>
                    <a:pt x="360" y="25"/>
                  </a:cubicBezTo>
                  <a:cubicBezTo>
                    <a:pt x="356" y="33"/>
                    <a:pt x="353" y="41"/>
                    <a:pt x="349" y="48"/>
                  </a:cubicBezTo>
                  <a:cubicBezTo>
                    <a:pt x="346" y="56"/>
                    <a:pt x="342" y="63"/>
                    <a:pt x="339" y="69"/>
                  </a:cubicBezTo>
                  <a:cubicBezTo>
                    <a:pt x="338" y="72"/>
                    <a:pt x="337" y="74"/>
                    <a:pt x="336" y="77"/>
                  </a:cubicBezTo>
                  <a:cubicBezTo>
                    <a:pt x="325" y="74"/>
                    <a:pt x="315" y="72"/>
                    <a:pt x="304" y="71"/>
                  </a:cubicBezTo>
                  <a:cubicBezTo>
                    <a:pt x="303" y="68"/>
                    <a:pt x="303" y="66"/>
                    <a:pt x="303" y="63"/>
                  </a:cubicBezTo>
                  <a:cubicBezTo>
                    <a:pt x="302" y="56"/>
                    <a:pt x="302" y="48"/>
                    <a:pt x="301" y="40"/>
                  </a:cubicBezTo>
                  <a:cubicBezTo>
                    <a:pt x="300" y="31"/>
                    <a:pt x="299" y="23"/>
                    <a:pt x="298" y="14"/>
                  </a:cubicBezTo>
                  <a:cubicBezTo>
                    <a:pt x="298" y="6"/>
                    <a:pt x="290" y="0"/>
                    <a:pt x="282" y="0"/>
                  </a:cubicBezTo>
                  <a:cubicBezTo>
                    <a:pt x="274" y="0"/>
                    <a:pt x="267" y="6"/>
                    <a:pt x="266" y="14"/>
                  </a:cubicBezTo>
                  <a:cubicBezTo>
                    <a:pt x="265" y="23"/>
                    <a:pt x="265" y="31"/>
                    <a:pt x="264" y="40"/>
                  </a:cubicBezTo>
                  <a:cubicBezTo>
                    <a:pt x="263" y="48"/>
                    <a:pt x="262" y="56"/>
                    <a:pt x="262" y="63"/>
                  </a:cubicBezTo>
                  <a:cubicBezTo>
                    <a:pt x="261" y="66"/>
                    <a:pt x="261" y="68"/>
                    <a:pt x="261" y="71"/>
                  </a:cubicBezTo>
                  <a:cubicBezTo>
                    <a:pt x="250" y="72"/>
                    <a:pt x="239" y="74"/>
                    <a:pt x="229" y="77"/>
                  </a:cubicBezTo>
                  <a:cubicBezTo>
                    <a:pt x="228" y="74"/>
                    <a:pt x="227" y="72"/>
                    <a:pt x="226" y="69"/>
                  </a:cubicBezTo>
                  <a:cubicBezTo>
                    <a:pt x="222" y="63"/>
                    <a:pt x="219" y="56"/>
                    <a:pt x="216" y="48"/>
                  </a:cubicBezTo>
                  <a:cubicBezTo>
                    <a:pt x="212" y="41"/>
                    <a:pt x="208" y="33"/>
                    <a:pt x="204" y="25"/>
                  </a:cubicBezTo>
                  <a:cubicBezTo>
                    <a:pt x="201" y="17"/>
                    <a:pt x="192" y="14"/>
                    <a:pt x="185" y="17"/>
                  </a:cubicBezTo>
                  <a:cubicBezTo>
                    <a:pt x="177" y="20"/>
                    <a:pt x="172" y="28"/>
                    <a:pt x="174" y="35"/>
                  </a:cubicBezTo>
                  <a:cubicBezTo>
                    <a:pt x="177" y="44"/>
                    <a:pt x="179" y="53"/>
                    <a:pt x="181" y="61"/>
                  </a:cubicBezTo>
                  <a:cubicBezTo>
                    <a:pt x="183" y="69"/>
                    <a:pt x="185" y="76"/>
                    <a:pt x="187" y="84"/>
                  </a:cubicBezTo>
                  <a:cubicBezTo>
                    <a:pt x="188" y="86"/>
                    <a:pt x="188" y="89"/>
                    <a:pt x="189" y="91"/>
                  </a:cubicBezTo>
                  <a:cubicBezTo>
                    <a:pt x="179" y="96"/>
                    <a:pt x="170" y="101"/>
                    <a:pt x="161" y="108"/>
                  </a:cubicBezTo>
                  <a:cubicBezTo>
                    <a:pt x="159" y="106"/>
                    <a:pt x="157" y="104"/>
                    <a:pt x="155" y="102"/>
                  </a:cubicBezTo>
                  <a:cubicBezTo>
                    <a:pt x="150" y="97"/>
                    <a:pt x="144" y="91"/>
                    <a:pt x="138" y="85"/>
                  </a:cubicBezTo>
                  <a:cubicBezTo>
                    <a:pt x="133" y="80"/>
                    <a:pt x="126" y="73"/>
                    <a:pt x="120" y="67"/>
                  </a:cubicBezTo>
                  <a:cubicBezTo>
                    <a:pt x="114" y="61"/>
                    <a:pt x="105" y="61"/>
                    <a:pt x="99" y="67"/>
                  </a:cubicBezTo>
                  <a:cubicBezTo>
                    <a:pt x="93" y="72"/>
                    <a:pt x="91" y="81"/>
                    <a:pt x="95" y="88"/>
                  </a:cubicBezTo>
                  <a:cubicBezTo>
                    <a:pt x="101" y="95"/>
                    <a:pt x="106" y="102"/>
                    <a:pt x="110" y="109"/>
                  </a:cubicBezTo>
                  <a:cubicBezTo>
                    <a:pt x="115" y="116"/>
                    <a:pt x="119" y="122"/>
                    <a:pt x="124" y="128"/>
                  </a:cubicBezTo>
                  <a:cubicBezTo>
                    <a:pt x="125" y="131"/>
                    <a:pt x="127" y="133"/>
                    <a:pt x="128" y="135"/>
                  </a:cubicBezTo>
                  <a:cubicBezTo>
                    <a:pt x="121" y="143"/>
                    <a:pt x="114" y="151"/>
                    <a:pt x="107" y="160"/>
                  </a:cubicBezTo>
                  <a:cubicBezTo>
                    <a:pt x="105" y="159"/>
                    <a:pt x="103" y="158"/>
                    <a:pt x="100" y="157"/>
                  </a:cubicBezTo>
                  <a:cubicBezTo>
                    <a:pt x="93" y="153"/>
                    <a:pt x="86" y="150"/>
                    <a:pt x="79" y="147"/>
                  </a:cubicBezTo>
                  <a:cubicBezTo>
                    <a:pt x="71" y="143"/>
                    <a:pt x="63" y="140"/>
                    <a:pt x="55" y="136"/>
                  </a:cubicBezTo>
                  <a:cubicBezTo>
                    <a:pt x="48" y="132"/>
                    <a:pt x="39" y="136"/>
                    <a:pt x="35" y="143"/>
                  </a:cubicBezTo>
                  <a:cubicBezTo>
                    <a:pt x="31" y="150"/>
                    <a:pt x="32" y="159"/>
                    <a:pt x="39" y="164"/>
                  </a:cubicBezTo>
                  <a:cubicBezTo>
                    <a:pt x="46" y="169"/>
                    <a:pt x="54" y="174"/>
                    <a:pt x="60" y="179"/>
                  </a:cubicBezTo>
                  <a:cubicBezTo>
                    <a:pt x="67" y="183"/>
                    <a:pt x="73" y="188"/>
                    <a:pt x="79" y="192"/>
                  </a:cubicBezTo>
                  <a:cubicBezTo>
                    <a:pt x="82" y="194"/>
                    <a:pt x="84" y="195"/>
                    <a:pt x="86" y="197"/>
                  </a:cubicBezTo>
                  <a:cubicBezTo>
                    <a:pt x="82" y="207"/>
                    <a:pt x="78" y="217"/>
                    <a:pt x="75" y="227"/>
                  </a:cubicBezTo>
                  <a:cubicBezTo>
                    <a:pt x="72" y="227"/>
                    <a:pt x="70" y="227"/>
                    <a:pt x="67" y="227"/>
                  </a:cubicBezTo>
                  <a:cubicBezTo>
                    <a:pt x="59" y="226"/>
                    <a:pt x="52" y="226"/>
                    <a:pt x="43" y="225"/>
                  </a:cubicBezTo>
                  <a:cubicBezTo>
                    <a:pt x="35" y="224"/>
                    <a:pt x="27" y="224"/>
                    <a:pt x="17" y="223"/>
                  </a:cubicBezTo>
                  <a:cubicBezTo>
                    <a:pt x="9" y="222"/>
                    <a:pt x="2" y="228"/>
                    <a:pt x="1" y="236"/>
                  </a:cubicBezTo>
                  <a:cubicBezTo>
                    <a:pt x="0" y="244"/>
                    <a:pt x="4" y="252"/>
                    <a:pt x="12" y="254"/>
                  </a:cubicBezTo>
                  <a:cubicBezTo>
                    <a:pt x="21" y="257"/>
                    <a:pt x="29" y="259"/>
                    <a:pt x="37" y="261"/>
                  </a:cubicBezTo>
                  <a:cubicBezTo>
                    <a:pt x="45" y="263"/>
                    <a:pt x="52" y="266"/>
                    <a:pt x="60" y="268"/>
                  </a:cubicBezTo>
                  <a:cubicBezTo>
                    <a:pt x="62" y="268"/>
                    <a:pt x="65" y="269"/>
                    <a:pt x="67" y="270"/>
                  </a:cubicBezTo>
                  <a:cubicBezTo>
                    <a:pt x="67" y="275"/>
                    <a:pt x="67" y="280"/>
                    <a:pt x="67" y="286"/>
                  </a:cubicBezTo>
                  <a:cubicBezTo>
                    <a:pt x="67" y="291"/>
                    <a:pt x="67" y="297"/>
                    <a:pt x="67" y="302"/>
                  </a:cubicBezTo>
                  <a:cubicBezTo>
                    <a:pt x="65" y="303"/>
                    <a:pt x="62" y="303"/>
                    <a:pt x="60" y="304"/>
                  </a:cubicBezTo>
                  <a:cubicBezTo>
                    <a:pt x="52" y="306"/>
                    <a:pt x="45" y="308"/>
                    <a:pt x="37" y="310"/>
                  </a:cubicBezTo>
                  <a:cubicBezTo>
                    <a:pt x="29" y="313"/>
                    <a:pt x="21" y="315"/>
                    <a:pt x="12" y="317"/>
                  </a:cubicBezTo>
                  <a:cubicBezTo>
                    <a:pt x="4" y="320"/>
                    <a:pt x="0" y="328"/>
                    <a:pt x="1" y="336"/>
                  </a:cubicBezTo>
                  <a:cubicBezTo>
                    <a:pt x="2" y="344"/>
                    <a:pt x="9" y="350"/>
                    <a:pt x="17" y="349"/>
                  </a:cubicBezTo>
                  <a:cubicBezTo>
                    <a:pt x="27" y="348"/>
                    <a:pt x="35" y="347"/>
                    <a:pt x="43" y="347"/>
                  </a:cubicBezTo>
                  <a:cubicBezTo>
                    <a:pt x="52" y="346"/>
                    <a:pt x="59" y="346"/>
                    <a:pt x="67" y="345"/>
                  </a:cubicBezTo>
                  <a:cubicBezTo>
                    <a:pt x="70" y="345"/>
                    <a:pt x="72" y="344"/>
                    <a:pt x="75" y="344"/>
                  </a:cubicBezTo>
                  <a:cubicBezTo>
                    <a:pt x="78" y="355"/>
                    <a:pt x="82" y="365"/>
                    <a:pt x="86" y="375"/>
                  </a:cubicBezTo>
                  <a:cubicBezTo>
                    <a:pt x="84" y="376"/>
                    <a:pt x="82" y="378"/>
                    <a:pt x="79" y="379"/>
                  </a:cubicBezTo>
                  <a:cubicBezTo>
                    <a:pt x="73" y="384"/>
                    <a:pt x="67" y="388"/>
                    <a:pt x="60" y="393"/>
                  </a:cubicBezTo>
                  <a:cubicBezTo>
                    <a:pt x="54" y="398"/>
                    <a:pt x="46" y="403"/>
                    <a:pt x="39" y="408"/>
                  </a:cubicBezTo>
                  <a:cubicBezTo>
                    <a:pt x="32" y="413"/>
                    <a:pt x="31" y="422"/>
                    <a:pt x="35" y="429"/>
                  </a:cubicBezTo>
                  <a:cubicBezTo>
                    <a:pt x="39" y="436"/>
                    <a:pt x="48" y="439"/>
                    <a:pt x="55" y="436"/>
                  </a:cubicBezTo>
                  <a:cubicBezTo>
                    <a:pt x="63" y="432"/>
                    <a:pt x="71" y="428"/>
                    <a:pt x="79" y="425"/>
                  </a:cubicBezTo>
                  <a:cubicBezTo>
                    <a:pt x="86" y="422"/>
                    <a:pt x="93" y="418"/>
                    <a:pt x="100" y="415"/>
                  </a:cubicBezTo>
                  <a:cubicBezTo>
                    <a:pt x="103" y="414"/>
                    <a:pt x="105" y="413"/>
                    <a:pt x="107" y="412"/>
                  </a:cubicBezTo>
                  <a:cubicBezTo>
                    <a:pt x="114" y="421"/>
                    <a:pt x="121" y="429"/>
                    <a:pt x="128" y="437"/>
                  </a:cubicBezTo>
                  <a:cubicBezTo>
                    <a:pt x="127" y="439"/>
                    <a:pt x="125" y="441"/>
                    <a:pt x="124" y="443"/>
                  </a:cubicBezTo>
                  <a:cubicBezTo>
                    <a:pt x="119" y="449"/>
                    <a:pt x="115" y="456"/>
                    <a:pt x="110" y="463"/>
                  </a:cubicBezTo>
                  <a:cubicBezTo>
                    <a:pt x="106" y="469"/>
                    <a:pt x="101" y="477"/>
                    <a:pt x="95" y="484"/>
                  </a:cubicBezTo>
                  <a:cubicBezTo>
                    <a:pt x="91" y="491"/>
                    <a:pt x="93" y="500"/>
                    <a:pt x="99" y="505"/>
                  </a:cubicBezTo>
                  <a:cubicBezTo>
                    <a:pt x="105" y="510"/>
                    <a:pt x="114" y="510"/>
                    <a:pt x="120" y="505"/>
                  </a:cubicBezTo>
                  <a:cubicBezTo>
                    <a:pt x="126" y="498"/>
                    <a:pt x="133" y="492"/>
                    <a:pt x="138" y="486"/>
                  </a:cubicBezTo>
                  <a:cubicBezTo>
                    <a:pt x="144" y="481"/>
                    <a:pt x="150" y="475"/>
                    <a:pt x="155" y="470"/>
                  </a:cubicBezTo>
                  <a:cubicBezTo>
                    <a:pt x="157" y="468"/>
                    <a:pt x="159" y="466"/>
                    <a:pt x="161" y="464"/>
                  </a:cubicBezTo>
                  <a:cubicBezTo>
                    <a:pt x="170" y="470"/>
                    <a:pt x="179" y="476"/>
                    <a:pt x="189" y="480"/>
                  </a:cubicBezTo>
                  <a:cubicBezTo>
                    <a:pt x="188" y="483"/>
                    <a:pt x="188" y="486"/>
                    <a:pt x="187" y="488"/>
                  </a:cubicBezTo>
                  <a:cubicBezTo>
                    <a:pt x="185" y="495"/>
                    <a:pt x="183" y="503"/>
                    <a:pt x="181" y="511"/>
                  </a:cubicBezTo>
                  <a:cubicBezTo>
                    <a:pt x="179" y="519"/>
                    <a:pt x="177" y="527"/>
                    <a:pt x="174" y="536"/>
                  </a:cubicBezTo>
                  <a:cubicBezTo>
                    <a:pt x="172" y="544"/>
                    <a:pt x="177" y="552"/>
                    <a:pt x="185" y="555"/>
                  </a:cubicBezTo>
                  <a:cubicBezTo>
                    <a:pt x="192" y="558"/>
                    <a:pt x="201" y="554"/>
                    <a:pt x="204" y="547"/>
                  </a:cubicBezTo>
                  <a:cubicBezTo>
                    <a:pt x="208" y="539"/>
                    <a:pt x="212" y="531"/>
                    <a:pt x="216" y="524"/>
                  </a:cubicBezTo>
                  <a:cubicBezTo>
                    <a:pt x="219" y="516"/>
                    <a:pt x="222" y="509"/>
                    <a:pt x="226" y="502"/>
                  </a:cubicBezTo>
                  <a:cubicBezTo>
                    <a:pt x="227" y="500"/>
                    <a:pt x="228" y="498"/>
                    <a:pt x="229" y="495"/>
                  </a:cubicBezTo>
                  <a:cubicBezTo>
                    <a:pt x="239" y="498"/>
                    <a:pt x="250" y="500"/>
                    <a:pt x="261" y="501"/>
                  </a:cubicBezTo>
                  <a:cubicBezTo>
                    <a:pt x="261" y="503"/>
                    <a:pt x="261" y="506"/>
                    <a:pt x="262" y="509"/>
                  </a:cubicBezTo>
                  <a:cubicBezTo>
                    <a:pt x="262" y="516"/>
                    <a:pt x="263" y="524"/>
                    <a:pt x="264" y="532"/>
                  </a:cubicBezTo>
                  <a:cubicBezTo>
                    <a:pt x="265" y="540"/>
                    <a:pt x="265" y="549"/>
                    <a:pt x="266" y="558"/>
                  </a:cubicBezTo>
                  <a:cubicBezTo>
                    <a:pt x="267" y="566"/>
                    <a:pt x="274" y="572"/>
                    <a:pt x="282" y="572"/>
                  </a:cubicBezTo>
                  <a:cubicBezTo>
                    <a:pt x="290" y="572"/>
                    <a:pt x="298" y="566"/>
                    <a:pt x="298" y="558"/>
                  </a:cubicBezTo>
                  <a:cubicBezTo>
                    <a:pt x="299" y="549"/>
                    <a:pt x="300" y="540"/>
                    <a:pt x="301" y="532"/>
                  </a:cubicBezTo>
                  <a:cubicBezTo>
                    <a:pt x="302" y="524"/>
                    <a:pt x="302" y="516"/>
                    <a:pt x="303" y="509"/>
                  </a:cubicBezTo>
                  <a:cubicBezTo>
                    <a:pt x="303" y="506"/>
                    <a:pt x="303" y="503"/>
                    <a:pt x="304" y="501"/>
                  </a:cubicBezTo>
                  <a:cubicBezTo>
                    <a:pt x="315" y="500"/>
                    <a:pt x="325" y="498"/>
                    <a:pt x="336" y="495"/>
                  </a:cubicBezTo>
                  <a:cubicBezTo>
                    <a:pt x="337" y="497"/>
                    <a:pt x="338" y="500"/>
                    <a:pt x="339" y="502"/>
                  </a:cubicBezTo>
                  <a:cubicBezTo>
                    <a:pt x="342" y="509"/>
                    <a:pt x="346" y="516"/>
                    <a:pt x="349" y="524"/>
                  </a:cubicBezTo>
                  <a:cubicBezTo>
                    <a:pt x="353" y="531"/>
                    <a:pt x="356" y="539"/>
                    <a:pt x="360" y="547"/>
                  </a:cubicBezTo>
                  <a:cubicBezTo>
                    <a:pt x="364" y="554"/>
                    <a:pt x="372" y="558"/>
                    <a:pt x="380" y="555"/>
                  </a:cubicBezTo>
                  <a:cubicBezTo>
                    <a:pt x="388" y="552"/>
                    <a:pt x="392" y="544"/>
                    <a:pt x="390" y="536"/>
                  </a:cubicBezTo>
                  <a:cubicBezTo>
                    <a:pt x="388" y="527"/>
                    <a:pt x="386" y="519"/>
                    <a:pt x="384" y="511"/>
                  </a:cubicBezTo>
                  <a:cubicBezTo>
                    <a:pt x="382" y="503"/>
                    <a:pt x="380" y="495"/>
                    <a:pt x="378" y="488"/>
                  </a:cubicBezTo>
                  <a:cubicBezTo>
                    <a:pt x="377" y="486"/>
                    <a:pt x="376" y="483"/>
                    <a:pt x="376" y="480"/>
                  </a:cubicBezTo>
                  <a:cubicBezTo>
                    <a:pt x="386" y="476"/>
                    <a:pt x="395" y="470"/>
                    <a:pt x="404" y="464"/>
                  </a:cubicBezTo>
                  <a:cubicBezTo>
                    <a:pt x="406" y="466"/>
                    <a:pt x="408" y="468"/>
                    <a:pt x="410" y="470"/>
                  </a:cubicBezTo>
                  <a:cubicBezTo>
                    <a:pt x="415" y="475"/>
                    <a:pt x="420" y="481"/>
                    <a:pt x="426" y="486"/>
                  </a:cubicBezTo>
                  <a:cubicBezTo>
                    <a:pt x="432" y="492"/>
                    <a:pt x="438" y="498"/>
                    <a:pt x="445" y="505"/>
                  </a:cubicBezTo>
                  <a:cubicBezTo>
                    <a:pt x="451" y="510"/>
                    <a:pt x="460" y="510"/>
                    <a:pt x="466" y="505"/>
                  </a:cubicBezTo>
                  <a:cubicBezTo>
                    <a:pt x="472" y="500"/>
                    <a:pt x="474" y="491"/>
                    <a:pt x="469" y="484"/>
                  </a:cubicBezTo>
                  <a:cubicBezTo>
                    <a:pt x="464" y="477"/>
                    <a:pt x="459" y="469"/>
                    <a:pt x="454" y="463"/>
                  </a:cubicBezTo>
                  <a:cubicBezTo>
                    <a:pt x="450" y="456"/>
                    <a:pt x="445" y="449"/>
                    <a:pt x="441" y="443"/>
                  </a:cubicBezTo>
                  <a:cubicBezTo>
                    <a:pt x="440" y="441"/>
                    <a:pt x="438" y="439"/>
                    <a:pt x="437" y="437"/>
                  </a:cubicBezTo>
                  <a:cubicBezTo>
                    <a:pt x="444" y="429"/>
                    <a:pt x="451" y="421"/>
                    <a:pt x="457" y="412"/>
                  </a:cubicBezTo>
                  <a:cubicBezTo>
                    <a:pt x="460" y="413"/>
                    <a:pt x="462" y="414"/>
                    <a:pt x="465" y="415"/>
                  </a:cubicBezTo>
                  <a:cubicBezTo>
                    <a:pt x="471" y="418"/>
                    <a:pt x="479" y="422"/>
                    <a:pt x="486" y="425"/>
                  </a:cubicBezTo>
                  <a:cubicBezTo>
                    <a:pt x="493" y="428"/>
                    <a:pt x="501" y="432"/>
                    <a:pt x="510" y="436"/>
                  </a:cubicBezTo>
                  <a:cubicBezTo>
                    <a:pt x="517" y="439"/>
                    <a:pt x="526" y="436"/>
                    <a:pt x="530" y="429"/>
                  </a:cubicBezTo>
                  <a:cubicBezTo>
                    <a:pt x="534" y="422"/>
                    <a:pt x="532" y="413"/>
                    <a:pt x="526" y="408"/>
                  </a:cubicBezTo>
                  <a:cubicBezTo>
                    <a:pt x="518" y="403"/>
                    <a:pt x="511" y="398"/>
                    <a:pt x="504" y="393"/>
                  </a:cubicBezTo>
                  <a:cubicBezTo>
                    <a:pt x="498" y="388"/>
                    <a:pt x="491" y="384"/>
                    <a:pt x="485" y="379"/>
                  </a:cubicBezTo>
                  <a:cubicBezTo>
                    <a:pt x="483" y="378"/>
                    <a:pt x="481" y="376"/>
                    <a:pt x="479" y="375"/>
                  </a:cubicBezTo>
                  <a:cubicBezTo>
                    <a:pt x="483" y="365"/>
                    <a:pt x="487" y="355"/>
                    <a:pt x="490" y="344"/>
                  </a:cubicBezTo>
                  <a:cubicBezTo>
                    <a:pt x="492" y="344"/>
                    <a:pt x="495" y="345"/>
                    <a:pt x="498" y="345"/>
                  </a:cubicBezTo>
                  <a:cubicBezTo>
                    <a:pt x="505" y="346"/>
                    <a:pt x="513" y="346"/>
                    <a:pt x="521" y="347"/>
                  </a:cubicBezTo>
                  <a:cubicBezTo>
                    <a:pt x="529" y="347"/>
                    <a:pt x="538" y="348"/>
                    <a:pt x="547" y="349"/>
                  </a:cubicBezTo>
                  <a:cubicBezTo>
                    <a:pt x="555" y="350"/>
                    <a:pt x="562" y="344"/>
                    <a:pt x="564" y="336"/>
                  </a:cubicBezTo>
                  <a:cubicBezTo>
                    <a:pt x="565" y="328"/>
                    <a:pt x="561" y="320"/>
                    <a:pt x="553" y="317"/>
                  </a:cubicBezTo>
                  <a:close/>
                  <a:moveTo>
                    <a:pt x="336" y="286"/>
                  </a:moveTo>
                  <a:cubicBezTo>
                    <a:pt x="336" y="316"/>
                    <a:pt x="312" y="340"/>
                    <a:pt x="282" y="340"/>
                  </a:cubicBezTo>
                  <a:cubicBezTo>
                    <a:pt x="253" y="340"/>
                    <a:pt x="229" y="316"/>
                    <a:pt x="229" y="286"/>
                  </a:cubicBezTo>
                  <a:cubicBezTo>
                    <a:pt x="229" y="256"/>
                    <a:pt x="253" y="232"/>
                    <a:pt x="282" y="232"/>
                  </a:cubicBezTo>
                  <a:cubicBezTo>
                    <a:pt x="312" y="232"/>
                    <a:pt x="336" y="256"/>
                    <a:pt x="336" y="286"/>
                  </a:cubicBez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82" name="Freeform 22">
              <a:extLst>
                <a:ext uri="{FF2B5EF4-FFF2-40B4-BE49-F238E27FC236}">
                  <a16:creationId xmlns:a16="http://schemas.microsoft.com/office/drawing/2014/main" id="{B2ABB955-1CD0-4573-B078-F38C676F06D5}"/>
                </a:ext>
              </a:extLst>
            </p:cNvPr>
            <p:cNvSpPr>
              <a:spLocks noEditPoints="1"/>
            </p:cNvSpPr>
            <p:nvPr/>
          </p:nvSpPr>
          <p:spPr bwMode="auto">
            <a:xfrm>
              <a:off x="1523723" y="3037856"/>
              <a:ext cx="589924" cy="588819"/>
            </a:xfrm>
            <a:custGeom>
              <a:avLst/>
              <a:gdLst>
                <a:gd name="T0" fmla="*/ 349 w 380"/>
                <a:gd name="T1" fmla="*/ 247 h 380"/>
                <a:gd name="T2" fmla="*/ 247 w 380"/>
                <a:gd name="T3" fmla="*/ 31 h 380"/>
                <a:gd name="T4" fmla="*/ 32 w 380"/>
                <a:gd name="T5" fmla="*/ 133 h 380"/>
                <a:gd name="T6" fmla="*/ 133 w 380"/>
                <a:gd name="T7" fmla="*/ 349 h 380"/>
                <a:gd name="T8" fmla="*/ 349 w 380"/>
                <a:gd name="T9" fmla="*/ 247 h 380"/>
                <a:gd name="T10" fmla="*/ 143 w 380"/>
                <a:gd name="T11" fmla="*/ 323 h 380"/>
                <a:gd name="T12" fmla="*/ 94 w 380"/>
                <a:gd name="T13" fmla="*/ 293 h 380"/>
                <a:gd name="T14" fmla="*/ 154 w 380"/>
                <a:gd name="T15" fmla="*/ 242 h 380"/>
                <a:gd name="T16" fmla="*/ 169 w 380"/>
                <a:gd name="T17" fmla="*/ 249 h 380"/>
                <a:gd name="T18" fmla="*/ 242 w 380"/>
                <a:gd name="T19" fmla="*/ 225 h 380"/>
                <a:gd name="T20" fmla="*/ 317 w 380"/>
                <a:gd name="T21" fmla="*/ 252 h 380"/>
                <a:gd name="T22" fmla="*/ 143 w 380"/>
                <a:gd name="T23" fmla="*/ 323 h 380"/>
                <a:gd name="T24" fmla="*/ 220 w 380"/>
                <a:gd name="T25" fmla="*/ 200 h 380"/>
                <a:gd name="T26" fmla="*/ 180 w 380"/>
                <a:gd name="T27" fmla="*/ 219 h 380"/>
                <a:gd name="T28" fmla="*/ 161 w 380"/>
                <a:gd name="T29" fmla="*/ 179 h 380"/>
                <a:gd name="T30" fmla="*/ 201 w 380"/>
                <a:gd name="T31" fmla="*/ 160 h 380"/>
                <a:gd name="T32" fmla="*/ 220 w 380"/>
                <a:gd name="T33" fmla="*/ 200 h 380"/>
                <a:gd name="T34" fmla="*/ 328 w 380"/>
                <a:gd name="T35" fmla="*/ 221 h 380"/>
                <a:gd name="T36" fmla="*/ 253 w 380"/>
                <a:gd name="T37" fmla="*/ 194 h 380"/>
                <a:gd name="T38" fmla="*/ 212 w 380"/>
                <a:gd name="T39" fmla="*/ 131 h 380"/>
                <a:gd name="T40" fmla="*/ 196 w 380"/>
                <a:gd name="T41" fmla="*/ 127 h 380"/>
                <a:gd name="T42" fmla="*/ 183 w 380"/>
                <a:gd name="T43" fmla="*/ 49 h 380"/>
                <a:gd name="T44" fmla="*/ 238 w 380"/>
                <a:gd name="T45" fmla="*/ 57 h 380"/>
                <a:gd name="T46" fmla="*/ 328 w 380"/>
                <a:gd name="T47" fmla="*/ 221 h 380"/>
                <a:gd name="T48" fmla="*/ 58 w 380"/>
                <a:gd name="T49" fmla="*/ 142 h 380"/>
                <a:gd name="T50" fmla="*/ 150 w 380"/>
                <a:gd name="T51" fmla="*/ 55 h 380"/>
                <a:gd name="T52" fmla="*/ 164 w 380"/>
                <a:gd name="T53" fmla="*/ 133 h 380"/>
                <a:gd name="T54" fmla="*/ 131 w 380"/>
                <a:gd name="T55" fmla="*/ 169 h 380"/>
                <a:gd name="T56" fmla="*/ 133 w 380"/>
                <a:gd name="T57" fmla="*/ 216 h 380"/>
                <a:gd name="T58" fmla="*/ 73 w 380"/>
                <a:gd name="T59" fmla="*/ 268 h 380"/>
                <a:gd name="T60" fmla="*/ 58 w 380"/>
                <a:gd name="T61" fmla="*/ 14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0">
                  <a:moveTo>
                    <a:pt x="349" y="247"/>
                  </a:moveTo>
                  <a:cubicBezTo>
                    <a:pt x="380" y="159"/>
                    <a:pt x="335" y="63"/>
                    <a:pt x="247" y="31"/>
                  </a:cubicBezTo>
                  <a:cubicBezTo>
                    <a:pt x="160" y="0"/>
                    <a:pt x="63" y="45"/>
                    <a:pt x="32" y="133"/>
                  </a:cubicBezTo>
                  <a:cubicBezTo>
                    <a:pt x="0" y="221"/>
                    <a:pt x="46" y="317"/>
                    <a:pt x="133" y="349"/>
                  </a:cubicBezTo>
                  <a:cubicBezTo>
                    <a:pt x="221" y="380"/>
                    <a:pt x="317" y="335"/>
                    <a:pt x="349" y="247"/>
                  </a:cubicBezTo>
                  <a:close/>
                  <a:moveTo>
                    <a:pt x="143" y="323"/>
                  </a:moveTo>
                  <a:cubicBezTo>
                    <a:pt x="124" y="316"/>
                    <a:pt x="108" y="306"/>
                    <a:pt x="94" y="293"/>
                  </a:cubicBezTo>
                  <a:cubicBezTo>
                    <a:pt x="154" y="242"/>
                    <a:pt x="154" y="242"/>
                    <a:pt x="154" y="242"/>
                  </a:cubicBezTo>
                  <a:cubicBezTo>
                    <a:pt x="159" y="245"/>
                    <a:pt x="164" y="247"/>
                    <a:pt x="169" y="249"/>
                  </a:cubicBezTo>
                  <a:cubicBezTo>
                    <a:pt x="197" y="259"/>
                    <a:pt x="227" y="248"/>
                    <a:pt x="242" y="225"/>
                  </a:cubicBezTo>
                  <a:cubicBezTo>
                    <a:pt x="317" y="252"/>
                    <a:pt x="317" y="252"/>
                    <a:pt x="317" y="252"/>
                  </a:cubicBezTo>
                  <a:cubicBezTo>
                    <a:pt x="286" y="316"/>
                    <a:pt x="211" y="347"/>
                    <a:pt x="143" y="323"/>
                  </a:cubicBezTo>
                  <a:close/>
                  <a:moveTo>
                    <a:pt x="220" y="200"/>
                  </a:moveTo>
                  <a:cubicBezTo>
                    <a:pt x="214" y="217"/>
                    <a:pt x="196" y="225"/>
                    <a:pt x="180" y="219"/>
                  </a:cubicBezTo>
                  <a:cubicBezTo>
                    <a:pt x="163" y="214"/>
                    <a:pt x="155" y="196"/>
                    <a:pt x="161" y="179"/>
                  </a:cubicBezTo>
                  <a:cubicBezTo>
                    <a:pt x="167" y="163"/>
                    <a:pt x="185" y="154"/>
                    <a:pt x="201" y="160"/>
                  </a:cubicBezTo>
                  <a:cubicBezTo>
                    <a:pt x="217" y="166"/>
                    <a:pt x="226" y="184"/>
                    <a:pt x="220" y="200"/>
                  </a:cubicBezTo>
                  <a:close/>
                  <a:moveTo>
                    <a:pt x="328" y="221"/>
                  </a:moveTo>
                  <a:cubicBezTo>
                    <a:pt x="253" y="194"/>
                    <a:pt x="253" y="194"/>
                    <a:pt x="253" y="194"/>
                  </a:cubicBezTo>
                  <a:cubicBezTo>
                    <a:pt x="255" y="167"/>
                    <a:pt x="239" y="140"/>
                    <a:pt x="212" y="131"/>
                  </a:cubicBezTo>
                  <a:cubicBezTo>
                    <a:pt x="207" y="129"/>
                    <a:pt x="201" y="128"/>
                    <a:pt x="196" y="127"/>
                  </a:cubicBezTo>
                  <a:cubicBezTo>
                    <a:pt x="183" y="49"/>
                    <a:pt x="183" y="49"/>
                    <a:pt x="183" y="49"/>
                  </a:cubicBezTo>
                  <a:cubicBezTo>
                    <a:pt x="201" y="48"/>
                    <a:pt x="220" y="51"/>
                    <a:pt x="238" y="57"/>
                  </a:cubicBezTo>
                  <a:cubicBezTo>
                    <a:pt x="306" y="81"/>
                    <a:pt x="343" y="152"/>
                    <a:pt x="328" y="221"/>
                  </a:cubicBezTo>
                  <a:close/>
                  <a:moveTo>
                    <a:pt x="58" y="142"/>
                  </a:moveTo>
                  <a:cubicBezTo>
                    <a:pt x="74" y="98"/>
                    <a:pt x="109" y="67"/>
                    <a:pt x="150" y="55"/>
                  </a:cubicBezTo>
                  <a:cubicBezTo>
                    <a:pt x="164" y="133"/>
                    <a:pt x="164" y="133"/>
                    <a:pt x="164" y="133"/>
                  </a:cubicBezTo>
                  <a:cubicBezTo>
                    <a:pt x="149" y="140"/>
                    <a:pt x="137" y="152"/>
                    <a:pt x="131" y="169"/>
                  </a:cubicBezTo>
                  <a:cubicBezTo>
                    <a:pt x="125" y="185"/>
                    <a:pt x="127" y="202"/>
                    <a:pt x="133" y="216"/>
                  </a:cubicBezTo>
                  <a:cubicBezTo>
                    <a:pt x="73" y="268"/>
                    <a:pt x="73" y="268"/>
                    <a:pt x="73" y="268"/>
                  </a:cubicBezTo>
                  <a:cubicBezTo>
                    <a:pt x="49" y="232"/>
                    <a:pt x="42" y="186"/>
                    <a:pt x="58" y="142"/>
                  </a:cubicBezTo>
                  <a:close/>
                </a:path>
              </a:pathLst>
            </a:custGeom>
            <a:solidFill>
              <a:srgbClr val="7A7A7A">
                <a:lumMod val="7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83" name="Freeform 23">
              <a:extLst>
                <a:ext uri="{FF2B5EF4-FFF2-40B4-BE49-F238E27FC236}">
                  <a16:creationId xmlns:a16="http://schemas.microsoft.com/office/drawing/2014/main" id="{1A8DA167-0D74-4EBC-8600-1077B689C21D}"/>
                </a:ext>
              </a:extLst>
            </p:cNvPr>
            <p:cNvSpPr>
              <a:spLocks/>
            </p:cNvSpPr>
            <p:nvPr/>
          </p:nvSpPr>
          <p:spPr bwMode="auto">
            <a:xfrm>
              <a:off x="4465609" y="2809178"/>
              <a:ext cx="98321" cy="101635"/>
            </a:xfrm>
            <a:custGeom>
              <a:avLst/>
              <a:gdLst>
                <a:gd name="T0" fmla="*/ 50 w 63"/>
                <a:gd name="T1" fmla="*/ 0 h 65"/>
                <a:gd name="T2" fmla="*/ 0 w 63"/>
                <a:gd name="T3" fmla="*/ 55 h 65"/>
                <a:gd name="T4" fmla="*/ 48 w 63"/>
                <a:gd name="T5" fmla="*/ 51 h 65"/>
                <a:gd name="T6" fmla="*/ 50 w 63"/>
                <a:gd name="T7" fmla="*/ 0 h 65"/>
              </a:gdLst>
              <a:ahLst/>
              <a:cxnLst>
                <a:cxn ang="0">
                  <a:pos x="T0" y="T1"/>
                </a:cxn>
                <a:cxn ang="0">
                  <a:pos x="T2" y="T3"/>
                </a:cxn>
                <a:cxn ang="0">
                  <a:pos x="T4" y="T5"/>
                </a:cxn>
                <a:cxn ang="0">
                  <a:pos x="T6" y="T7"/>
                </a:cxn>
              </a:cxnLst>
              <a:rect l="0" t="0" r="r" b="b"/>
              <a:pathLst>
                <a:path w="63" h="65">
                  <a:moveTo>
                    <a:pt x="50" y="0"/>
                  </a:moveTo>
                  <a:cubicBezTo>
                    <a:pt x="0" y="55"/>
                    <a:pt x="0" y="55"/>
                    <a:pt x="0" y="55"/>
                  </a:cubicBezTo>
                  <a:cubicBezTo>
                    <a:pt x="15" y="65"/>
                    <a:pt x="35" y="64"/>
                    <a:pt x="48" y="51"/>
                  </a:cubicBezTo>
                  <a:cubicBezTo>
                    <a:pt x="62" y="37"/>
                    <a:pt x="63" y="15"/>
                    <a:pt x="50" y="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84" name="Freeform 24">
              <a:extLst>
                <a:ext uri="{FF2B5EF4-FFF2-40B4-BE49-F238E27FC236}">
                  <a16:creationId xmlns:a16="http://schemas.microsoft.com/office/drawing/2014/main" id="{FFFD6537-1CAF-4C13-9015-BAF42A91D7A0}"/>
                </a:ext>
              </a:extLst>
            </p:cNvPr>
            <p:cNvSpPr>
              <a:spLocks/>
            </p:cNvSpPr>
            <p:nvPr/>
          </p:nvSpPr>
          <p:spPr bwMode="auto">
            <a:xfrm>
              <a:off x="4436886" y="2785978"/>
              <a:ext cx="96112" cy="99425"/>
            </a:xfrm>
            <a:custGeom>
              <a:avLst/>
              <a:gdLst>
                <a:gd name="T0" fmla="*/ 14 w 62"/>
                <a:gd name="T1" fmla="*/ 14 h 64"/>
                <a:gd name="T2" fmla="*/ 13 w 62"/>
                <a:gd name="T3" fmla="*/ 64 h 64"/>
                <a:gd name="T4" fmla="*/ 62 w 62"/>
                <a:gd name="T5" fmla="*/ 10 h 64"/>
                <a:gd name="T6" fmla="*/ 14 w 62"/>
                <a:gd name="T7" fmla="*/ 14 h 64"/>
              </a:gdLst>
              <a:ahLst/>
              <a:cxnLst>
                <a:cxn ang="0">
                  <a:pos x="T0" y="T1"/>
                </a:cxn>
                <a:cxn ang="0">
                  <a:pos x="T2" y="T3"/>
                </a:cxn>
                <a:cxn ang="0">
                  <a:pos x="T4" y="T5"/>
                </a:cxn>
                <a:cxn ang="0">
                  <a:pos x="T6" y="T7"/>
                </a:cxn>
              </a:cxnLst>
              <a:rect l="0" t="0" r="r" b="b"/>
              <a:pathLst>
                <a:path w="62" h="64">
                  <a:moveTo>
                    <a:pt x="14" y="14"/>
                  </a:moveTo>
                  <a:cubicBezTo>
                    <a:pt x="0" y="28"/>
                    <a:pt x="0" y="50"/>
                    <a:pt x="13" y="64"/>
                  </a:cubicBezTo>
                  <a:cubicBezTo>
                    <a:pt x="62" y="10"/>
                    <a:pt x="62" y="10"/>
                    <a:pt x="62" y="10"/>
                  </a:cubicBezTo>
                  <a:cubicBezTo>
                    <a:pt x="48" y="0"/>
                    <a:pt x="27" y="1"/>
                    <a:pt x="14" y="14"/>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85" name="Freeform 25">
              <a:extLst>
                <a:ext uri="{FF2B5EF4-FFF2-40B4-BE49-F238E27FC236}">
                  <a16:creationId xmlns:a16="http://schemas.microsoft.com/office/drawing/2014/main" id="{3A585AE6-BED8-4F28-A7B7-2AB399779A49}"/>
                </a:ext>
              </a:extLst>
            </p:cNvPr>
            <p:cNvSpPr>
              <a:spLocks noEditPoints="1"/>
            </p:cNvSpPr>
            <p:nvPr/>
          </p:nvSpPr>
          <p:spPr bwMode="auto">
            <a:xfrm>
              <a:off x="4028138" y="2381649"/>
              <a:ext cx="944541" cy="933494"/>
            </a:xfrm>
            <a:custGeom>
              <a:avLst/>
              <a:gdLst>
                <a:gd name="T0" fmla="*/ 331 w 608"/>
                <a:gd name="T1" fmla="*/ 15 h 602"/>
                <a:gd name="T2" fmla="*/ 15 w 608"/>
                <a:gd name="T3" fmla="*/ 273 h 602"/>
                <a:gd name="T4" fmla="*/ 277 w 608"/>
                <a:gd name="T5" fmla="*/ 587 h 602"/>
                <a:gd name="T6" fmla="*/ 593 w 608"/>
                <a:gd name="T7" fmla="*/ 329 h 602"/>
                <a:gd name="T8" fmla="*/ 331 w 608"/>
                <a:gd name="T9" fmla="*/ 15 h 602"/>
                <a:gd name="T10" fmla="*/ 296 w 608"/>
                <a:gd name="T11" fmla="*/ 379 h 602"/>
                <a:gd name="T12" fmla="*/ 225 w 608"/>
                <a:gd name="T13" fmla="*/ 293 h 602"/>
                <a:gd name="T14" fmla="*/ 311 w 608"/>
                <a:gd name="T15" fmla="*/ 222 h 602"/>
                <a:gd name="T16" fmla="*/ 383 w 608"/>
                <a:gd name="T17" fmla="*/ 309 h 602"/>
                <a:gd name="T18" fmla="*/ 296 w 608"/>
                <a:gd name="T19"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8" h="602">
                  <a:moveTo>
                    <a:pt x="331" y="15"/>
                  </a:moveTo>
                  <a:cubicBezTo>
                    <a:pt x="172" y="0"/>
                    <a:pt x="30" y="115"/>
                    <a:pt x="15" y="273"/>
                  </a:cubicBezTo>
                  <a:cubicBezTo>
                    <a:pt x="0" y="431"/>
                    <a:pt x="117" y="571"/>
                    <a:pt x="277" y="587"/>
                  </a:cubicBezTo>
                  <a:cubicBezTo>
                    <a:pt x="436" y="602"/>
                    <a:pt x="577" y="486"/>
                    <a:pt x="593" y="329"/>
                  </a:cubicBezTo>
                  <a:cubicBezTo>
                    <a:pt x="608" y="171"/>
                    <a:pt x="491" y="30"/>
                    <a:pt x="331" y="15"/>
                  </a:cubicBezTo>
                  <a:close/>
                  <a:moveTo>
                    <a:pt x="296" y="379"/>
                  </a:moveTo>
                  <a:cubicBezTo>
                    <a:pt x="253" y="375"/>
                    <a:pt x="220" y="337"/>
                    <a:pt x="225" y="293"/>
                  </a:cubicBezTo>
                  <a:cubicBezTo>
                    <a:pt x="229" y="250"/>
                    <a:pt x="268" y="218"/>
                    <a:pt x="311" y="222"/>
                  </a:cubicBezTo>
                  <a:cubicBezTo>
                    <a:pt x="355" y="227"/>
                    <a:pt x="387" y="265"/>
                    <a:pt x="383" y="309"/>
                  </a:cubicBezTo>
                  <a:cubicBezTo>
                    <a:pt x="379" y="352"/>
                    <a:pt x="340" y="384"/>
                    <a:pt x="296" y="379"/>
                  </a:cubicBez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86" name="Freeform 26">
              <a:extLst>
                <a:ext uri="{FF2B5EF4-FFF2-40B4-BE49-F238E27FC236}">
                  <a16:creationId xmlns:a16="http://schemas.microsoft.com/office/drawing/2014/main" id="{01BF1B3F-8B82-4F09-BEA6-5E79096A3EC1}"/>
                </a:ext>
              </a:extLst>
            </p:cNvPr>
            <p:cNvSpPr>
              <a:spLocks noEditPoints="1"/>
            </p:cNvSpPr>
            <p:nvPr/>
          </p:nvSpPr>
          <p:spPr bwMode="auto">
            <a:xfrm>
              <a:off x="4304319" y="2654516"/>
              <a:ext cx="391073" cy="386654"/>
            </a:xfrm>
            <a:custGeom>
              <a:avLst/>
              <a:gdLst>
                <a:gd name="T0" fmla="*/ 137 w 252"/>
                <a:gd name="T1" fmla="*/ 7 h 249"/>
                <a:gd name="T2" fmla="*/ 6 w 252"/>
                <a:gd name="T3" fmla="*/ 113 h 249"/>
                <a:gd name="T4" fmla="*/ 115 w 252"/>
                <a:gd name="T5" fmla="*/ 243 h 249"/>
                <a:gd name="T6" fmla="*/ 245 w 252"/>
                <a:gd name="T7" fmla="*/ 136 h 249"/>
                <a:gd name="T8" fmla="*/ 137 w 252"/>
                <a:gd name="T9" fmla="*/ 7 h 249"/>
                <a:gd name="T10" fmla="*/ 120 w 252"/>
                <a:gd name="T11" fmla="*/ 184 h 249"/>
                <a:gd name="T12" fmla="*/ 66 w 252"/>
                <a:gd name="T13" fmla="*/ 119 h 249"/>
                <a:gd name="T14" fmla="*/ 131 w 252"/>
                <a:gd name="T15" fmla="*/ 66 h 249"/>
                <a:gd name="T16" fmla="*/ 185 w 252"/>
                <a:gd name="T17" fmla="*/ 131 h 249"/>
                <a:gd name="T18" fmla="*/ 120 w 252"/>
                <a:gd name="T19" fmla="*/ 18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49">
                  <a:moveTo>
                    <a:pt x="137" y="7"/>
                  </a:moveTo>
                  <a:cubicBezTo>
                    <a:pt x="71" y="0"/>
                    <a:pt x="13" y="48"/>
                    <a:pt x="6" y="113"/>
                  </a:cubicBezTo>
                  <a:cubicBezTo>
                    <a:pt x="0" y="179"/>
                    <a:pt x="49" y="237"/>
                    <a:pt x="115" y="243"/>
                  </a:cubicBezTo>
                  <a:cubicBezTo>
                    <a:pt x="181" y="249"/>
                    <a:pt x="239" y="202"/>
                    <a:pt x="245" y="136"/>
                  </a:cubicBezTo>
                  <a:cubicBezTo>
                    <a:pt x="252" y="71"/>
                    <a:pt x="203" y="13"/>
                    <a:pt x="137" y="7"/>
                  </a:cubicBezTo>
                  <a:close/>
                  <a:moveTo>
                    <a:pt x="120" y="184"/>
                  </a:moveTo>
                  <a:cubicBezTo>
                    <a:pt x="87" y="181"/>
                    <a:pt x="63" y="152"/>
                    <a:pt x="66" y="119"/>
                  </a:cubicBezTo>
                  <a:cubicBezTo>
                    <a:pt x="69" y="87"/>
                    <a:pt x="99" y="63"/>
                    <a:pt x="131" y="66"/>
                  </a:cubicBezTo>
                  <a:cubicBezTo>
                    <a:pt x="164" y="69"/>
                    <a:pt x="189" y="98"/>
                    <a:pt x="185" y="131"/>
                  </a:cubicBezTo>
                  <a:cubicBezTo>
                    <a:pt x="182" y="163"/>
                    <a:pt x="153" y="187"/>
                    <a:pt x="120" y="184"/>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87" name="Freeform 27">
              <a:extLst>
                <a:ext uri="{FF2B5EF4-FFF2-40B4-BE49-F238E27FC236}">
                  <a16:creationId xmlns:a16="http://schemas.microsoft.com/office/drawing/2014/main" id="{89E27E97-8262-419A-8AF0-218F8A7EA063}"/>
                </a:ext>
              </a:extLst>
            </p:cNvPr>
            <p:cNvSpPr>
              <a:spLocks noEditPoints="1"/>
            </p:cNvSpPr>
            <p:nvPr/>
          </p:nvSpPr>
          <p:spPr bwMode="auto">
            <a:xfrm>
              <a:off x="3871267" y="2224777"/>
              <a:ext cx="1258283" cy="1247236"/>
            </a:xfrm>
            <a:custGeom>
              <a:avLst/>
              <a:gdLst>
                <a:gd name="T0" fmla="*/ 806 w 810"/>
                <a:gd name="T1" fmla="*/ 428 h 804"/>
                <a:gd name="T2" fmla="*/ 794 w 810"/>
                <a:gd name="T3" fmla="*/ 376 h 804"/>
                <a:gd name="T4" fmla="*/ 790 w 810"/>
                <a:gd name="T5" fmla="*/ 340 h 804"/>
                <a:gd name="T6" fmla="*/ 789 w 810"/>
                <a:gd name="T7" fmla="*/ 287 h 804"/>
                <a:gd name="T8" fmla="*/ 716 w 810"/>
                <a:gd name="T9" fmla="*/ 274 h 804"/>
                <a:gd name="T10" fmla="*/ 754 w 810"/>
                <a:gd name="T11" fmla="*/ 198 h 804"/>
                <a:gd name="T12" fmla="*/ 668 w 810"/>
                <a:gd name="T13" fmla="*/ 194 h 804"/>
                <a:gd name="T14" fmla="*/ 692 w 810"/>
                <a:gd name="T15" fmla="*/ 125 h 804"/>
                <a:gd name="T16" fmla="*/ 646 w 810"/>
                <a:gd name="T17" fmla="*/ 98 h 804"/>
                <a:gd name="T18" fmla="*/ 616 w 810"/>
                <a:gd name="T19" fmla="*/ 77 h 804"/>
                <a:gd name="T20" fmla="*/ 575 w 810"/>
                <a:gd name="T21" fmla="*/ 42 h 804"/>
                <a:gd name="T22" fmla="*/ 517 w 810"/>
                <a:gd name="T23" fmla="*/ 88 h 804"/>
                <a:gd name="T24" fmla="*/ 485 w 810"/>
                <a:gd name="T25" fmla="*/ 8 h 804"/>
                <a:gd name="T26" fmla="*/ 437 w 810"/>
                <a:gd name="T27" fmla="*/ 70 h 804"/>
                <a:gd name="T28" fmla="*/ 401 w 810"/>
                <a:gd name="T29" fmla="*/ 0 h 804"/>
                <a:gd name="T30" fmla="*/ 354 w 810"/>
                <a:gd name="T31" fmla="*/ 72 h 804"/>
                <a:gd name="T32" fmla="*/ 305 w 810"/>
                <a:gd name="T33" fmla="*/ 16 h 804"/>
                <a:gd name="T34" fmla="*/ 259 w 810"/>
                <a:gd name="T35" fmla="*/ 43 h 804"/>
                <a:gd name="T36" fmla="*/ 226 w 810"/>
                <a:gd name="T37" fmla="*/ 58 h 804"/>
                <a:gd name="T38" fmla="*/ 175 w 810"/>
                <a:gd name="T39" fmla="*/ 75 h 804"/>
                <a:gd name="T40" fmla="*/ 186 w 810"/>
                <a:gd name="T41" fmla="*/ 148 h 804"/>
                <a:gd name="T42" fmla="*/ 100 w 810"/>
                <a:gd name="T43" fmla="*/ 135 h 804"/>
                <a:gd name="T44" fmla="*/ 124 w 810"/>
                <a:gd name="T45" fmla="*/ 218 h 804"/>
                <a:gd name="T46" fmla="*/ 49 w 810"/>
                <a:gd name="T47" fmla="*/ 217 h 804"/>
                <a:gd name="T48" fmla="*/ 38 w 810"/>
                <a:gd name="T49" fmla="*/ 268 h 804"/>
                <a:gd name="T50" fmla="*/ 27 w 810"/>
                <a:gd name="T51" fmla="*/ 303 h 804"/>
                <a:gd name="T52" fmla="*/ 6 w 810"/>
                <a:gd name="T53" fmla="*/ 352 h 804"/>
                <a:gd name="T54" fmla="*/ 68 w 810"/>
                <a:gd name="T55" fmla="*/ 393 h 804"/>
                <a:gd name="T56" fmla="*/ 2 w 810"/>
                <a:gd name="T57" fmla="*/ 447 h 804"/>
                <a:gd name="T58" fmla="*/ 79 w 810"/>
                <a:gd name="T59" fmla="*/ 485 h 804"/>
                <a:gd name="T60" fmla="*/ 28 w 810"/>
                <a:gd name="T61" fmla="*/ 539 h 804"/>
                <a:gd name="T62" fmla="*/ 60 w 810"/>
                <a:gd name="T63" fmla="*/ 582 h 804"/>
                <a:gd name="T64" fmla="*/ 78 w 810"/>
                <a:gd name="T65" fmla="*/ 614 h 804"/>
                <a:gd name="T66" fmla="*/ 101 w 810"/>
                <a:gd name="T67" fmla="*/ 662 h 804"/>
                <a:gd name="T68" fmla="*/ 174 w 810"/>
                <a:gd name="T69" fmla="*/ 644 h 804"/>
                <a:gd name="T70" fmla="*/ 170 w 810"/>
                <a:gd name="T71" fmla="*/ 729 h 804"/>
                <a:gd name="T72" fmla="*/ 250 w 810"/>
                <a:gd name="T73" fmla="*/ 698 h 804"/>
                <a:gd name="T74" fmla="*/ 257 w 810"/>
                <a:gd name="T75" fmla="*/ 771 h 804"/>
                <a:gd name="T76" fmla="*/ 310 w 810"/>
                <a:gd name="T77" fmla="*/ 777 h 804"/>
                <a:gd name="T78" fmla="*/ 346 w 810"/>
                <a:gd name="T79" fmla="*/ 784 h 804"/>
                <a:gd name="T80" fmla="*/ 391 w 810"/>
                <a:gd name="T81" fmla="*/ 788 h 804"/>
                <a:gd name="T82" fmla="*/ 427 w 810"/>
                <a:gd name="T83" fmla="*/ 788 h 804"/>
                <a:gd name="T84" fmla="*/ 481 w 810"/>
                <a:gd name="T85" fmla="*/ 793 h 804"/>
                <a:gd name="T86" fmla="*/ 501 w 810"/>
                <a:gd name="T87" fmla="*/ 722 h 804"/>
                <a:gd name="T88" fmla="*/ 574 w 810"/>
                <a:gd name="T89" fmla="*/ 768 h 804"/>
                <a:gd name="T90" fmla="*/ 586 w 810"/>
                <a:gd name="T91" fmla="*/ 683 h 804"/>
                <a:gd name="T92" fmla="*/ 654 w 810"/>
                <a:gd name="T93" fmla="*/ 714 h 804"/>
                <a:gd name="T94" fmla="*/ 685 w 810"/>
                <a:gd name="T95" fmla="*/ 672 h 804"/>
                <a:gd name="T96" fmla="*/ 710 w 810"/>
                <a:gd name="T97" fmla="*/ 644 h 804"/>
                <a:gd name="T98" fmla="*/ 749 w 810"/>
                <a:gd name="T99" fmla="*/ 608 h 804"/>
                <a:gd name="T100" fmla="*/ 709 w 810"/>
                <a:gd name="T101" fmla="*/ 546 h 804"/>
                <a:gd name="T102" fmla="*/ 792 w 810"/>
                <a:gd name="T103" fmla="*/ 523 h 804"/>
                <a:gd name="T104" fmla="*/ 737 w 810"/>
                <a:gd name="T105" fmla="*/ 457 h 804"/>
                <a:gd name="T106" fmla="*/ 430 w 810"/>
                <a:gd name="T107" fmla="*/ 137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0" h="804">
                  <a:moveTo>
                    <a:pt x="792" y="457"/>
                  </a:moveTo>
                  <a:cubicBezTo>
                    <a:pt x="796" y="457"/>
                    <a:pt x="800" y="455"/>
                    <a:pt x="803" y="452"/>
                  </a:cubicBezTo>
                  <a:cubicBezTo>
                    <a:pt x="807" y="449"/>
                    <a:pt x="809" y="445"/>
                    <a:pt x="809" y="441"/>
                  </a:cubicBezTo>
                  <a:cubicBezTo>
                    <a:pt x="810" y="436"/>
                    <a:pt x="808" y="432"/>
                    <a:pt x="806" y="428"/>
                  </a:cubicBezTo>
                  <a:cubicBezTo>
                    <a:pt x="803" y="425"/>
                    <a:pt x="800" y="422"/>
                    <a:pt x="795" y="421"/>
                  </a:cubicBezTo>
                  <a:cubicBezTo>
                    <a:pt x="790" y="420"/>
                    <a:pt x="764" y="415"/>
                    <a:pt x="741" y="411"/>
                  </a:cubicBezTo>
                  <a:cubicBezTo>
                    <a:pt x="742" y="403"/>
                    <a:pt x="742" y="395"/>
                    <a:pt x="741" y="388"/>
                  </a:cubicBezTo>
                  <a:cubicBezTo>
                    <a:pt x="764" y="383"/>
                    <a:pt x="789" y="377"/>
                    <a:pt x="794" y="376"/>
                  </a:cubicBezTo>
                  <a:cubicBezTo>
                    <a:pt x="799" y="375"/>
                    <a:pt x="803" y="373"/>
                    <a:pt x="805" y="369"/>
                  </a:cubicBezTo>
                  <a:cubicBezTo>
                    <a:pt x="808" y="365"/>
                    <a:pt x="809" y="361"/>
                    <a:pt x="808" y="357"/>
                  </a:cubicBezTo>
                  <a:cubicBezTo>
                    <a:pt x="808" y="352"/>
                    <a:pt x="806" y="348"/>
                    <a:pt x="802" y="345"/>
                  </a:cubicBezTo>
                  <a:cubicBezTo>
                    <a:pt x="799" y="342"/>
                    <a:pt x="795" y="340"/>
                    <a:pt x="790" y="340"/>
                  </a:cubicBezTo>
                  <a:cubicBezTo>
                    <a:pt x="785" y="340"/>
                    <a:pt x="759" y="341"/>
                    <a:pt x="736" y="341"/>
                  </a:cubicBezTo>
                  <a:cubicBezTo>
                    <a:pt x="734" y="334"/>
                    <a:pt x="733" y="326"/>
                    <a:pt x="731" y="319"/>
                  </a:cubicBezTo>
                  <a:cubicBezTo>
                    <a:pt x="752" y="309"/>
                    <a:pt x="776" y="299"/>
                    <a:pt x="780" y="297"/>
                  </a:cubicBezTo>
                  <a:cubicBezTo>
                    <a:pt x="785" y="295"/>
                    <a:pt x="788" y="291"/>
                    <a:pt x="789" y="287"/>
                  </a:cubicBezTo>
                  <a:cubicBezTo>
                    <a:pt x="791" y="283"/>
                    <a:pt x="791" y="279"/>
                    <a:pt x="790" y="275"/>
                  </a:cubicBezTo>
                  <a:cubicBezTo>
                    <a:pt x="788" y="270"/>
                    <a:pt x="785" y="267"/>
                    <a:pt x="781" y="264"/>
                  </a:cubicBezTo>
                  <a:cubicBezTo>
                    <a:pt x="778" y="262"/>
                    <a:pt x="773" y="261"/>
                    <a:pt x="769" y="262"/>
                  </a:cubicBezTo>
                  <a:cubicBezTo>
                    <a:pt x="764" y="263"/>
                    <a:pt x="738" y="269"/>
                    <a:pt x="716" y="274"/>
                  </a:cubicBezTo>
                  <a:cubicBezTo>
                    <a:pt x="713" y="267"/>
                    <a:pt x="709" y="260"/>
                    <a:pt x="706" y="253"/>
                  </a:cubicBezTo>
                  <a:cubicBezTo>
                    <a:pt x="725" y="240"/>
                    <a:pt x="746" y="225"/>
                    <a:pt x="750" y="222"/>
                  </a:cubicBezTo>
                  <a:cubicBezTo>
                    <a:pt x="754" y="219"/>
                    <a:pt x="756" y="215"/>
                    <a:pt x="757" y="211"/>
                  </a:cubicBezTo>
                  <a:cubicBezTo>
                    <a:pt x="757" y="206"/>
                    <a:pt x="757" y="202"/>
                    <a:pt x="754" y="198"/>
                  </a:cubicBezTo>
                  <a:cubicBezTo>
                    <a:pt x="752" y="194"/>
                    <a:pt x="748" y="191"/>
                    <a:pt x="744" y="190"/>
                  </a:cubicBezTo>
                  <a:cubicBezTo>
                    <a:pt x="740" y="188"/>
                    <a:pt x="735" y="188"/>
                    <a:pt x="731" y="190"/>
                  </a:cubicBezTo>
                  <a:cubicBezTo>
                    <a:pt x="727" y="193"/>
                    <a:pt x="703" y="203"/>
                    <a:pt x="682" y="213"/>
                  </a:cubicBezTo>
                  <a:cubicBezTo>
                    <a:pt x="678" y="207"/>
                    <a:pt x="673" y="201"/>
                    <a:pt x="668" y="194"/>
                  </a:cubicBezTo>
                  <a:cubicBezTo>
                    <a:pt x="684" y="177"/>
                    <a:pt x="701" y="158"/>
                    <a:pt x="704" y="154"/>
                  </a:cubicBezTo>
                  <a:cubicBezTo>
                    <a:pt x="708" y="151"/>
                    <a:pt x="709" y="147"/>
                    <a:pt x="709" y="142"/>
                  </a:cubicBezTo>
                  <a:cubicBezTo>
                    <a:pt x="708" y="138"/>
                    <a:pt x="707" y="134"/>
                    <a:pt x="704" y="130"/>
                  </a:cubicBezTo>
                  <a:cubicBezTo>
                    <a:pt x="701" y="127"/>
                    <a:pt x="696" y="125"/>
                    <a:pt x="692" y="125"/>
                  </a:cubicBezTo>
                  <a:cubicBezTo>
                    <a:pt x="688" y="124"/>
                    <a:pt x="683" y="125"/>
                    <a:pt x="680" y="128"/>
                  </a:cubicBezTo>
                  <a:cubicBezTo>
                    <a:pt x="675" y="131"/>
                    <a:pt x="655" y="146"/>
                    <a:pt x="636" y="160"/>
                  </a:cubicBezTo>
                  <a:cubicBezTo>
                    <a:pt x="630" y="155"/>
                    <a:pt x="625" y="150"/>
                    <a:pt x="619" y="145"/>
                  </a:cubicBezTo>
                  <a:cubicBezTo>
                    <a:pt x="630" y="125"/>
                    <a:pt x="643" y="103"/>
                    <a:pt x="646" y="98"/>
                  </a:cubicBezTo>
                  <a:cubicBezTo>
                    <a:pt x="648" y="94"/>
                    <a:pt x="648" y="90"/>
                    <a:pt x="647" y="85"/>
                  </a:cubicBezTo>
                  <a:cubicBezTo>
                    <a:pt x="646" y="81"/>
                    <a:pt x="644" y="77"/>
                    <a:pt x="640" y="75"/>
                  </a:cubicBezTo>
                  <a:cubicBezTo>
                    <a:pt x="636" y="72"/>
                    <a:pt x="632" y="71"/>
                    <a:pt x="627" y="71"/>
                  </a:cubicBezTo>
                  <a:cubicBezTo>
                    <a:pt x="623" y="72"/>
                    <a:pt x="619" y="73"/>
                    <a:pt x="616" y="77"/>
                  </a:cubicBezTo>
                  <a:cubicBezTo>
                    <a:pt x="612" y="81"/>
                    <a:pt x="596" y="100"/>
                    <a:pt x="580" y="118"/>
                  </a:cubicBezTo>
                  <a:cubicBezTo>
                    <a:pt x="574" y="114"/>
                    <a:pt x="567" y="110"/>
                    <a:pt x="560" y="106"/>
                  </a:cubicBezTo>
                  <a:cubicBezTo>
                    <a:pt x="567" y="84"/>
                    <a:pt x="575" y="60"/>
                    <a:pt x="577" y="55"/>
                  </a:cubicBezTo>
                  <a:cubicBezTo>
                    <a:pt x="578" y="51"/>
                    <a:pt x="577" y="46"/>
                    <a:pt x="575" y="42"/>
                  </a:cubicBezTo>
                  <a:cubicBezTo>
                    <a:pt x="574" y="38"/>
                    <a:pt x="570" y="35"/>
                    <a:pt x="566" y="33"/>
                  </a:cubicBezTo>
                  <a:cubicBezTo>
                    <a:pt x="562" y="31"/>
                    <a:pt x="557" y="31"/>
                    <a:pt x="553" y="33"/>
                  </a:cubicBezTo>
                  <a:cubicBezTo>
                    <a:pt x="549" y="34"/>
                    <a:pt x="545" y="36"/>
                    <a:pt x="543" y="40"/>
                  </a:cubicBezTo>
                  <a:cubicBezTo>
                    <a:pt x="540" y="45"/>
                    <a:pt x="528" y="67"/>
                    <a:pt x="517" y="88"/>
                  </a:cubicBezTo>
                  <a:cubicBezTo>
                    <a:pt x="509" y="85"/>
                    <a:pt x="502" y="83"/>
                    <a:pt x="494" y="81"/>
                  </a:cubicBezTo>
                  <a:cubicBezTo>
                    <a:pt x="497" y="58"/>
                    <a:pt x="499" y="32"/>
                    <a:pt x="500" y="27"/>
                  </a:cubicBezTo>
                  <a:cubicBezTo>
                    <a:pt x="500" y="22"/>
                    <a:pt x="499" y="18"/>
                    <a:pt x="496" y="15"/>
                  </a:cubicBezTo>
                  <a:cubicBezTo>
                    <a:pt x="493" y="11"/>
                    <a:pt x="490" y="9"/>
                    <a:pt x="485" y="8"/>
                  </a:cubicBezTo>
                  <a:cubicBezTo>
                    <a:pt x="481" y="7"/>
                    <a:pt x="476" y="8"/>
                    <a:pt x="472" y="10"/>
                  </a:cubicBezTo>
                  <a:cubicBezTo>
                    <a:pt x="468" y="12"/>
                    <a:pt x="465" y="15"/>
                    <a:pt x="464" y="20"/>
                  </a:cubicBezTo>
                  <a:cubicBezTo>
                    <a:pt x="462" y="25"/>
                    <a:pt x="455" y="49"/>
                    <a:pt x="448" y="71"/>
                  </a:cubicBezTo>
                  <a:cubicBezTo>
                    <a:pt x="444" y="71"/>
                    <a:pt x="440" y="70"/>
                    <a:pt x="437" y="70"/>
                  </a:cubicBezTo>
                  <a:cubicBezTo>
                    <a:pt x="433" y="70"/>
                    <a:pt x="429" y="69"/>
                    <a:pt x="425" y="69"/>
                  </a:cubicBezTo>
                  <a:cubicBezTo>
                    <a:pt x="422" y="46"/>
                    <a:pt x="420" y="21"/>
                    <a:pt x="419" y="16"/>
                  </a:cubicBezTo>
                  <a:cubicBezTo>
                    <a:pt x="419" y="11"/>
                    <a:pt x="416" y="7"/>
                    <a:pt x="413" y="4"/>
                  </a:cubicBezTo>
                  <a:cubicBezTo>
                    <a:pt x="409" y="1"/>
                    <a:pt x="405" y="0"/>
                    <a:pt x="401" y="0"/>
                  </a:cubicBezTo>
                  <a:cubicBezTo>
                    <a:pt x="396" y="0"/>
                    <a:pt x="392" y="2"/>
                    <a:pt x="388" y="4"/>
                  </a:cubicBezTo>
                  <a:cubicBezTo>
                    <a:pt x="385" y="7"/>
                    <a:pt x="383" y="11"/>
                    <a:pt x="382" y="16"/>
                  </a:cubicBezTo>
                  <a:cubicBezTo>
                    <a:pt x="382" y="21"/>
                    <a:pt x="380" y="47"/>
                    <a:pt x="378" y="70"/>
                  </a:cubicBezTo>
                  <a:cubicBezTo>
                    <a:pt x="370" y="70"/>
                    <a:pt x="362" y="71"/>
                    <a:pt x="354" y="72"/>
                  </a:cubicBezTo>
                  <a:cubicBezTo>
                    <a:pt x="347" y="50"/>
                    <a:pt x="339" y="26"/>
                    <a:pt x="338" y="21"/>
                  </a:cubicBezTo>
                  <a:cubicBezTo>
                    <a:pt x="336" y="16"/>
                    <a:pt x="333" y="13"/>
                    <a:pt x="329" y="11"/>
                  </a:cubicBezTo>
                  <a:cubicBezTo>
                    <a:pt x="325" y="9"/>
                    <a:pt x="321" y="8"/>
                    <a:pt x="316" y="9"/>
                  </a:cubicBezTo>
                  <a:cubicBezTo>
                    <a:pt x="312" y="10"/>
                    <a:pt x="308" y="13"/>
                    <a:pt x="305" y="16"/>
                  </a:cubicBezTo>
                  <a:cubicBezTo>
                    <a:pt x="303" y="20"/>
                    <a:pt x="301" y="24"/>
                    <a:pt x="302" y="29"/>
                  </a:cubicBezTo>
                  <a:cubicBezTo>
                    <a:pt x="302" y="34"/>
                    <a:pt x="306" y="59"/>
                    <a:pt x="309" y="82"/>
                  </a:cubicBezTo>
                  <a:cubicBezTo>
                    <a:pt x="301" y="84"/>
                    <a:pt x="294" y="87"/>
                    <a:pt x="286" y="89"/>
                  </a:cubicBezTo>
                  <a:cubicBezTo>
                    <a:pt x="275" y="70"/>
                    <a:pt x="262" y="47"/>
                    <a:pt x="259" y="43"/>
                  </a:cubicBezTo>
                  <a:cubicBezTo>
                    <a:pt x="257" y="39"/>
                    <a:pt x="253" y="36"/>
                    <a:pt x="249" y="35"/>
                  </a:cubicBezTo>
                  <a:cubicBezTo>
                    <a:pt x="245" y="34"/>
                    <a:pt x="240" y="34"/>
                    <a:pt x="236" y="36"/>
                  </a:cubicBezTo>
                  <a:cubicBezTo>
                    <a:pt x="232" y="38"/>
                    <a:pt x="228" y="41"/>
                    <a:pt x="227" y="45"/>
                  </a:cubicBezTo>
                  <a:cubicBezTo>
                    <a:pt x="225" y="49"/>
                    <a:pt x="224" y="54"/>
                    <a:pt x="226" y="58"/>
                  </a:cubicBezTo>
                  <a:cubicBezTo>
                    <a:pt x="227" y="63"/>
                    <a:pt x="236" y="87"/>
                    <a:pt x="244" y="109"/>
                  </a:cubicBezTo>
                  <a:cubicBezTo>
                    <a:pt x="237" y="112"/>
                    <a:pt x="230" y="117"/>
                    <a:pt x="223" y="121"/>
                  </a:cubicBezTo>
                  <a:cubicBezTo>
                    <a:pt x="208" y="104"/>
                    <a:pt x="190" y="84"/>
                    <a:pt x="187" y="81"/>
                  </a:cubicBezTo>
                  <a:cubicBezTo>
                    <a:pt x="184" y="77"/>
                    <a:pt x="180" y="75"/>
                    <a:pt x="175" y="75"/>
                  </a:cubicBezTo>
                  <a:cubicBezTo>
                    <a:pt x="171" y="75"/>
                    <a:pt x="166" y="76"/>
                    <a:pt x="163" y="79"/>
                  </a:cubicBezTo>
                  <a:cubicBezTo>
                    <a:pt x="159" y="81"/>
                    <a:pt x="157" y="85"/>
                    <a:pt x="156" y="89"/>
                  </a:cubicBezTo>
                  <a:cubicBezTo>
                    <a:pt x="155" y="94"/>
                    <a:pt x="155" y="98"/>
                    <a:pt x="157" y="102"/>
                  </a:cubicBezTo>
                  <a:cubicBezTo>
                    <a:pt x="160" y="107"/>
                    <a:pt x="174" y="129"/>
                    <a:pt x="186" y="148"/>
                  </a:cubicBezTo>
                  <a:cubicBezTo>
                    <a:pt x="180" y="153"/>
                    <a:pt x="174" y="159"/>
                    <a:pt x="168" y="164"/>
                  </a:cubicBezTo>
                  <a:cubicBezTo>
                    <a:pt x="150" y="150"/>
                    <a:pt x="129" y="135"/>
                    <a:pt x="124" y="132"/>
                  </a:cubicBezTo>
                  <a:cubicBezTo>
                    <a:pt x="121" y="130"/>
                    <a:pt x="116" y="129"/>
                    <a:pt x="112" y="129"/>
                  </a:cubicBezTo>
                  <a:cubicBezTo>
                    <a:pt x="107" y="130"/>
                    <a:pt x="103" y="132"/>
                    <a:pt x="100" y="135"/>
                  </a:cubicBezTo>
                  <a:cubicBezTo>
                    <a:pt x="97" y="139"/>
                    <a:pt x="96" y="143"/>
                    <a:pt x="96" y="147"/>
                  </a:cubicBezTo>
                  <a:cubicBezTo>
                    <a:pt x="95" y="152"/>
                    <a:pt x="97" y="156"/>
                    <a:pt x="100" y="159"/>
                  </a:cubicBezTo>
                  <a:cubicBezTo>
                    <a:pt x="104" y="163"/>
                    <a:pt x="121" y="182"/>
                    <a:pt x="137" y="199"/>
                  </a:cubicBezTo>
                  <a:cubicBezTo>
                    <a:pt x="133" y="205"/>
                    <a:pt x="128" y="211"/>
                    <a:pt x="124" y="218"/>
                  </a:cubicBezTo>
                  <a:cubicBezTo>
                    <a:pt x="102" y="208"/>
                    <a:pt x="79" y="198"/>
                    <a:pt x="74" y="196"/>
                  </a:cubicBezTo>
                  <a:cubicBezTo>
                    <a:pt x="70" y="194"/>
                    <a:pt x="65" y="194"/>
                    <a:pt x="61" y="196"/>
                  </a:cubicBezTo>
                  <a:cubicBezTo>
                    <a:pt x="57" y="197"/>
                    <a:pt x="53" y="200"/>
                    <a:pt x="51" y="204"/>
                  </a:cubicBezTo>
                  <a:cubicBezTo>
                    <a:pt x="49" y="208"/>
                    <a:pt x="48" y="212"/>
                    <a:pt x="49" y="217"/>
                  </a:cubicBezTo>
                  <a:cubicBezTo>
                    <a:pt x="50" y="221"/>
                    <a:pt x="52" y="225"/>
                    <a:pt x="56" y="227"/>
                  </a:cubicBezTo>
                  <a:cubicBezTo>
                    <a:pt x="60" y="230"/>
                    <a:pt x="81" y="245"/>
                    <a:pt x="101" y="258"/>
                  </a:cubicBezTo>
                  <a:cubicBezTo>
                    <a:pt x="97" y="265"/>
                    <a:pt x="94" y="272"/>
                    <a:pt x="91" y="280"/>
                  </a:cubicBezTo>
                  <a:cubicBezTo>
                    <a:pt x="69" y="275"/>
                    <a:pt x="43" y="269"/>
                    <a:pt x="38" y="268"/>
                  </a:cubicBezTo>
                  <a:cubicBezTo>
                    <a:pt x="34" y="267"/>
                    <a:pt x="29" y="268"/>
                    <a:pt x="25" y="271"/>
                  </a:cubicBezTo>
                  <a:cubicBezTo>
                    <a:pt x="22" y="273"/>
                    <a:pt x="19" y="277"/>
                    <a:pt x="17" y="281"/>
                  </a:cubicBezTo>
                  <a:cubicBezTo>
                    <a:pt x="16" y="285"/>
                    <a:pt x="16" y="290"/>
                    <a:pt x="18" y="294"/>
                  </a:cubicBezTo>
                  <a:cubicBezTo>
                    <a:pt x="20" y="298"/>
                    <a:pt x="23" y="301"/>
                    <a:pt x="27" y="303"/>
                  </a:cubicBezTo>
                  <a:cubicBezTo>
                    <a:pt x="32" y="305"/>
                    <a:pt x="56" y="315"/>
                    <a:pt x="77" y="324"/>
                  </a:cubicBezTo>
                  <a:cubicBezTo>
                    <a:pt x="75" y="331"/>
                    <a:pt x="74" y="339"/>
                    <a:pt x="73" y="347"/>
                  </a:cubicBezTo>
                  <a:cubicBezTo>
                    <a:pt x="49" y="347"/>
                    <a:pt x="23" y="347"/>
                    <a:pt x="18" y="347"/>
                  </a:cubicBezTo>
                  <a:cubicBezTo>
                    <a:pt x="14" y="347"/>
                    <a:pt x="9" y="349"/>
                    <a:pt x="6" y="352"/>
                  </a:cubicBezTo>
                  <a:cubicBezTo>
                    <a:pt x="3" y="355"/>
                    <a:pt x="1" y="359"/>
                    <a:pt x="1" y="363"/>
                  </a:cubicBezTo>
                  <a:cubicBezTo>
                    <a:pt x="0" y="368"/>
                    <a:pt x="1" y="372"/>
                    <a:pt x="4" y="376"/>
                  </a:cubicBezTo>
                  <a:cubicBezTo>
                    <a:pt x="6" y="379"/>
                    <a:pt x="10" y="382"/>
                    <a:pt x="15" y="383"/>
                  </a:cubicBezTo>
                  <a:cubicBezTo>
                    <a:pt x="20" y="384"/>
                    <a:pt x="45" y="389"/>
                    <a:pt x="68" y="393"/>
                  </a:cubicBezTo>
                  <a:cubicBezTo>
                    <a:pt x="68" y="401"/>
                    <a:pt x="68" y="409"/>
                    <a:pt x="68" y="416"/>
                  </a:cubicBezTo>
                  <a:cubicBezTo>
                    <a:pt x="46" y="421"/>
                    <a:pt x="20" y="426"/>
                    <a:pt x="15" y="427"/>
                  </a:cubicBezTo>
                  <a:cubicBezTo>
                    <a:pt x="11" y="428"/>
                    <a:pt x="7" y="431"/>
                    <a:pt x="5" y="435"/>
                  </a:cubicBezTo>
                  <a:cubicBezTo>
                    <a:pt x="2" y="438"/>
                    <a:pt x="1" y="443"/>
                    <a:pt x="2" y="447"/>
                  </a:cubicBezTo>
                  <a:cubicBezTo>
                    <a:pt x="2" y="452"/>
                    <a:pt x="4" y="456"/>
                    <a:pt x="7" y="459"/>
                  </a:cubicBezTo>
                  <a:cubicBezTo>
                    <a:pt x="11" y="462"/>
                    <a:pt x="15" y="464"/>
                    <a:pt x="19" y="464"/>
                  </a:cubicBezTo>
                  <a:cubicBezTo>
                    <a:pt x="25" y="463"/>
                    <a:pt x="51" y="463"/>
                    <a:pt x="74" y="463"/>
                  </a:cubicBezTo>
                  <a:cubicBezTo>
                    <a:pt x="75" y="470"/>
                    <a:pt x="77" y="478"/>
                    <a:pt x="79" y="485"/>
                  </a:cubicBezTo>
                  <a:cubicBezTo>
                    <a:pt x="58" y="495"/>
                    <a:pt x="34" y="505"/>
                    <a:pt x="29" y="507"/>
                  </a:cubicBezTo>
                  <a:cubicBezTo>
                    <a:pt x="25" y="509"/>
                    <a:pt x="22" y="512"/>
                    <a:pt x="20" y="516"/>
                  </a:cubicBezTo>
                  <a:cubicBezTo>
                    <a:pt x="19" y="520"/>
                    <a:pt x="19" y="525"/>
                    <a:pt x="20" y="529"/>
                  </a:cubicBezTo>
                  <a:cubicBezTo>
                    <a:pt x="22" y="534"/>
                    <a:pt x="24" y="537"/>
                    <a:pt x="28" y="539"/>
                  </a:cubicBezTo>
                  <a:cubicBezTo>
                    <a:pt x="32" y="542"/>
                    <a:pt x="36" y="543"/>
                    <a:pt x="41" y="542"/>
                  </a:cubicBezTo>
                  <a:cubicBezTo>
                    <a:pt x="46" y="540"/>
                    <a:pt x="71" y="535"/>
                    <a:pt x="94" y="529"/>
                  </a:cubicBezTo>
                  <a:cubicBezTo>
                    <a:pt x="97" y="537"/>
                    <a:pt x="100" y="544"/>
                    <a:pt x="104" y="551"/>
                  </a:cubicBezTo>
                  <a:cubicBezTo>
                    <a:pt x="85" y="564"/>
                    <a:pt x="64" y="579"/>
                    <a:pt x="60" y="582"/>
                  </a:cubicBezTo>
                  <a:cubicBezTo>
                    <a:pt x="56" y="585"/>
                    <a:pt x="54" y="589"/>
                    <a:pt x="53" y="593"/>
                  </a:cubicBezTo>
                  <a:cubicBezTo>
                    <a:pt x="52" y="597"/>
                    <a:pt x="53" y="602"/>
                    <a:pt x="55" y="606"/>
                  </a:cubicBezTo>
                  <a:cubicBezTo>
                    <a:pt x="58" y="610"/>
                    <a:pt x="61" y="613"/>
                    <a:pt x="65" y="614"/>
                  </a:cubicBezTo>
                  <a:cubicBezTo>
                    <a:pt x="70" y="615"/>
                    <a:pt x="74" y="615"/>
                    <a:pt x="78" y="614"/>
                  </a:cubicBezTo>
                  <a:cubicBezTo>
                    <a:pt x="83" y="611"/>
                    <a:pt x="107" y="600"/>
                    <a:pt x="128" y="591"/>
                  </a:cubicBezTo>
                  <a:cubicBezTo>
                    <a:pt x="132" y="597"/>
                    <a:pt x="137" y="603"/>
                    <a:pt x="142" y="609"/>
                  </a:cubicBezTo>
                  <a:cubicBezTo>
                    <a:pt x="126" y="626"/>
                    <a:pt x="109" y="646"/>
                    <a:pt x="105" y="649"/>
                  </a:cubicBezTo>
                  <a:cubicBezTo>
                    <a:pt x="102" y="653"/>
                    <a:pt x="101" y="657"/>
                    <a:pt x="101" y="662"/>
                  </a:cubicBezTo>
                  <a:cubicBezTo>
                    <a:pt x="101" y="666"/>
                    <a:pt x="103" y="670"/>
                    <a:pt x="106" y="673"/>
                  </a:cubicBezTo>
                  <a:cubicBezTo>
                    <a:pt x="109" y="677"/>
                    <a:pt x="113" y="679"/>
                    <a:pt x="118" y="679"/>
                  </a:cubicBezTo>
                  <a:cubicBezTo>
                    <a:pt x="122" y="680"/>
                    <a:pt x="126" y="679"/>
                    <a:pt x="130" y="676"/>
                  </a:cubicBezTo>
                  <a:cubicBezTo>
                    <a:pt x="134" y="673"/>
                    <a:pt x="155" y="658"/>
                    <a:pt x="174" y="644"/>
                  </a:cubicBezTo>
                  <a:cubicBezTo>
                    <a:pt x="179" y="649"/>
                    <a:pt x="185" y="654"/>
                    <a:pt x="191" y="659"/>
                  </a:cubicBezTo>
                  <a:cubicBezTo>
                    <a:pt x="179" y="679"/>
                    <a:pt x="167" y="701"/>
                    <a:pt x="164" y="706"/>
                  </a:cubicBezTo>
                  <a:cubicBezTo>
                    <a:pt x="162" y="710"/>
                    <a:pt x="161" y="714"/>
                    <a:pt x="162" y="719"/>
                  </a:cubicBezTo>
                  <a:cubicBezTo>
                    <a:pt x="163" y="723"/>
                    <a:pt x="166" y="726"/>
                    <a:pt x="170" y="729"/>
                  </a:cubicBezTo>
                  <a:cubicBezTo>
                    <a:pt x="173" y="732"/>
                    <a:pt x="178" y="733"/>
                    <a:pt x="182" y="733"/>
                  </a:cubicBezTo>
                  <a:cubicBezTo>
                    <a:pt x="187" y="732"/>
                    <a:pt x="191" y="730"/>
                    <a:pt x="194" y="727"/>
                  </a:cubicBezTo>
                  <a:cubicBezTo>
                    <a:pt x="197" y="723"/>
                    <a:pt x="214" y="704"/>
                    <a:pt x="229" y="686"/>
                  </a:cubicBezTo>
                  <a:cubicBezTo>
                    <a:pt x="236" y="690"/>
                    <a:pt x="243" y="694"/>
                    <a:pt x="250" y="698"/>
                  </a:cubicBezTo>
                  <a:cubicBezTo>
                    <a:pt x="243" y="720"/>
                    <a:pt x="235" y="744"/>
                    <a:pt x="233" y="749"/>
                  </a:cubicBezTo>
                  <a:cubicBezTo>
                    <a:pt x="232" y="753"/>
                    <a:pt x="232" y="758"/>
                    <a:pt x="234" y="762"/>
                  </a:cubicBezTo>
                  <a:cubicBezTo>
                    <a:pt x="236" y="766"/>
                    <a:pt x="239" y="769"/>
                    <a:pt x="244" y="771"/>
                  </a:cubicBezTo>
                  <a:cubicBezTo>
                    <a:pt x="248" y="772"/>
                    <a:pt x="252" y="773"/>
                    <a:pt x="257" y="771"/>
                  </a:cubicBezTo>
                  <a:cubicBezTo>
                    <a:pt x="261" y="770"/>
                    <a:pt x="265" y="767"/>
                    <a:pt x="267" y="763"/>
                  </a:cubicBezTo>
                  <a:cubicBezTo>
                    <a:pt x="269" y="759"/>
                    <a:pt x="282" y="736"/>
                    <a:pt x="293" y="716"/>
                  </a:cubicBezTo>
                  <a:cubicBezTo>
                    <a:pt x="300" y="719"/>
                    <a:pt x="308" y="721"/>
                    <a:pt x="315" y="723"/>
                  </a:cubicBezTo>
                  <a:cubicBezTo>
                    <a:pt x="313" y="746"/>
                    <a:pt x="310" y="772"/>
                    <a:pt x="310" y="777"/>
                  </a:cubicBezTo>
                  <a:cubicBezTo>
                    <a:pt x="309" y="781"/>
                    <a:pt x="311" y="786"/>
                    <a:pt x="314" y="789"/>
                  </a:cubicBezTo>
                  <a:cubicBezTo>
                    <a:pt x="316" y="793"/>
                    <a:pt x="320" y="795"/>
                    <a:pt x="325" y="796"/>
                  </a:cubicBezTo>
                  <a:cubicBezTo>
                    <a:pt x="329" y="797"/>
                    <a:pt x="334" y="796"/>
                    <a:pt x="337" y="794"/>
                  </a:cubicBezTo>
                  <a:cubicBezTo>
                    <a:pt x="341" y="792"/>
                    <a:pt x="344" y="788"/>
                    <a:pt x="346" y="784"/>
                  </a:cubicBezTo>
                  <a:cubicBezTo>
                    <a:pt x="347" y="779"/>
                    <a:pt x="355" y="755"/>
                    <a:pt x="362" y="732"/>
                  </a:cubicBezTo>
                  <a:cubicBezTo>
                    <a:pt x="365" y="733"/>
                    <a:pt x="369" y="733"/>
                    <a:pt x="373" y="734"/>
                  </a:cubicBezTo>
                  <a:cubicBezTo>
                    <a:pt x="377" y="734"/>
                    <a:pt x="381" y="734"/>
                    <a:pt x="385" y="735"/>
                  </a:cubicBezTo>
                  <a:cubicBezTo>
                    <a:pt x="387" y="758"/>
                    <a:pt x="390" y="783"/>
                    <a:pt x="391" y="788"/>
                  </a:cubicBezTo>
                  <a:cubicBezTo>
                    <a:pt x="391" y="793"/>
                    <a:pt x="394" y="797"/>
                    <a:pt x="397" y="800"/>
                  </a:cubicBezTo>
                  <a:cubicBezTo>
                    <a:pt x="400" y="802"/>
                    <a:pt x="405" y="804"/>
                    <a:pt x="409" y="804"/>
                  </a:cubicBezTo>
                  <a:cubicBezTo>
                    <a:pt x="414" y="804"/>
                    <a:pt x="418" y="802"/>
                    <a:pt x="421" y="799"/>
                  </a:cubicBezTo>
                  <a:cubicBezTo>
                    <a:pt x="425" y="797"/>
                    <a:pt x="427" y="793"/>
                    <a:pt x="427" y="788"/>
                  </a:cubicBezTo>
                  <a:cubicBezTo>
                    <a:pt x="428" y="783"/>
                    <a:pt x="430" y="757"/>
                    <a:pt x="432" y="734"/>
                  </a:cubicBezTo>
                  <a:cubicBezTo>
                    <a:pt x="440" y="734"/>
                    <a:pt x="448" y="733"/>
                    <a:pt x="455" y="732"/>
                  </a:cubicBezTo>
                  <a:cubicBezTo>
                    <a:pt x="462" y="754"/>
                    <a:pt x="470" y="778"/>
                    <a:pt x="472" y="783"/>
                  </a:cubicBezTo>
                  <a:cubicBezTo>
                    <a:pt x="474" y="787"/>
                    <a:pt x="477" y="791"/>
                    <a:pt x="481" y="793"/>
                  </a:cubicBezTo>
                  <a:cubicBezTo>
                    <a:pt x="484" y="795"/>
                    <a:pt x="489" y="795"/>
                    <a:pt x="493" y="794"/>
                  </a:cubicBezTo>
                  <a:cubicBezTo>
                    <a:pt x="498" y="794"/>
                    <a:pt x="502" y="791"/>
                    <a:pt x="504" y="788"/>
                  </a:cubicBezTo>
                  <a:cubicBezTo>
                    <a:pt x="507" y="784"/>
                    <a:pt x="509" y="780"/>
                    <a:pt x="508" y="775"/>
                  </a:cubicBezTo>
                  <a:cubicBezTo>
                    <a:pt x="507" y="770"/>
                    <a:pt x="504" y="745"/>
                    <a:pt x="501" y="722"/>
                  </a:cubicBezTo>
                  <a:cubicBezTo>
                    <a:pt x="509" y="720"/>
                    <a:pt x="516" y="717"/>
                    <a:pt x="523" y="714"/>
                  </a:cubicBezTo>
                  <a:cubicBezTo>
                    <a:pt x="535" y="734"/>
                    <a:pt x="548" y="757"/>
                    <a:pt x="551" y="761"/>
                  </a:cubicBezTo>
                  <a:cubicBezTo>
                    <a:pt x="553" y="765"/>
                    <a:pt x="557" y="768"/>
                    <a:pt x="561" y="769"/>
                  </a:cubicBezTo>
                  <a:cubicBezTo>
                    <a:pt x="565" y="770"/>
                    <a:pt x="570" y="770"/>
                    <a:pt x="574" y="768"/>
                  </a:cubicBezTo>
                  <a:cubicBezTo>
                    <a:pt x="578" y="766"/>
                    <a:pt x="581" y="763"/>
                    <a:pt x="583" y="759"/>
                  </a:cubicBezTo>
                  <a:cubicBezTo>
                    <a:pt x="585" y="755"/>
                    <a:pt x="586" y="750"/>
                    <a:pt x="584" y="746"/>
                  </a:cubicBezTo>
                  <a:cubicBezTo>
                    <a:pt x="582" y="741"/>
                    <a:pt x="574" y="717"/>
                    <a:pt x="566" y="695"/>
                  </a:cubicBezTo>
                  <a:cubicBezTo>
                    <a:pt x="573" y="691"/>
                    <a:pt x="580" y="687"/>
                    <a:pt x="586" y="683"/>
                  </a:cubicBezTo>
                  <a:cubicBezTo>
                    <a:pt x="602" y="700"/>
                    <a:pt x="619" y="719"/>
                    <a:pt x="623" y="723"/>
                  </a:cubicBezTo>
                  <a:cubicBezTo>
                    <a:pt x="626" y="727"/>
                    <a:pt x="630" y="729"/>
                    <a:pt x="634" y="729"/>
                  </a:cubicBezTo>
                  <a:cubicBezTo>
                    <a:pt x="639" y="729"/>
                    <a:pt x="643" y="728"/>
                    <a:pt x="647" y="725"/>
                  </a:cubicBezTo>
                  <a:cubicBezTo>
                    <a:pt x="651" y="722"/>
                    <a:pt x="653" y="719"/>
                    <a:pt x="654" y="714"/>
                  </a:cubicBezTo>
                  <a:cubicBezTo>
                    <a:pt x="655" y="710"/>
                    <a:pt x="655" y="706"/>
                    <a:pt x="652" y="702"/>
                  </a:cubicBezTo>
                  <a:cubicBezTo>
                    <a:pt x="650" y="697"/>
                    <a:pt x="636" y="675"/>
                    <a:pt x="624" y="656"/>
                  </a:cubicBezTo>
                  <a:cubicBezTo>
                    <a:pt x="630" y="650"/>
                    <a:pt x="636" y="645"/>
                    <a:pt x="641" y="640"/>
                  </a:cubicBezTo>
                  <a:cubicBezTo>
                    <a:pt x="660" y="653"/>
                    <a:pt x="681" y="669"/>
                    <a:pt x="685" y="672"/>
                  </a:cubicBezTo>
                  <a:cubicBezTo>
                    <a:pt x="689" y="674"/>
                    <a:pt x="694" y="675"/>
                    <a:pt x="698" y="675"/>
                  </a:cubicBezTo>
                  <a:cubicBezTo>
                    <a:pt x="702" y="674"/>
                    <a:pt x="706" y="672"/>
                    <a:pt x="709" y="668"/>
                  </a:cubicBezTo>
                  <a:cubicBezTo>
                    <a:pt x="713" y="665"/>
                    <a:pt x="714" y="661"/>
                    <a:pt x="714" y="656"/>
                  </a:cubicBezTo>
                  <a:cubicBezTo>
                    <a:pt x="714" y="652"/>
                    <a:pt x="713" y="648"/>
                    <a:pt x="710" y="644"/>
                  </a:cubicBezTo>
                  <a:cubicBezTo>
                    <a:pt x="706" y="641"/>
                    <a:pt x="688" y="622"/>
                    <a:pt x="672" y="605"/>
                  </a:cubicBezTo>
                  <a:cubicBezTo>
                    <a:pt x="677" y="599"/>
                    <a:pt x="682" y="593"/>
                    <a:pt x="686" y="586"/>
                  </a:cubicBezTo>
                  <a:cubicBezTo>
                    <a:pt x="707" y="596"/>
                    <a:pt x="731" y="606"/>
                    <a:pt x="736" y="608"/>
                  </a:cubicBezTo>
                  <a:cubicBezTo>
                    <a:pt x="740" y="610"/>
                    <a:pt x="745" y="610"/>
                    <a:pt x="749" y="608"/>
                  </a:cubicBezTo>
                  <a:cubicBezTo>
                    <a:pt x="753" y="607"/>
                    <a:pt x="756" y="604"/>
                    <a:pt x="759" y="600"/>
                  </a:cubicBezTo>
                  <a:cubicBezTo>
                    <a:pt x="761" y="596"/>
                    <a:pt x="762" y="592"/>
                    <a:pt x="761" y="587"/>
                  </a:cubicBezTo>
                  <a:cubicBezTo>
                    <a:pt x="760" y="583"/>
                    <a:pt x="758" y="579"/>
                    <a:pt x="754" y="576"/>
                  </a:cubicBezTo>
                  <a:cubicBezTo>
                    <a:pt x="749" y="573"/>
                    <a:pt x="728" y="559"/>
                    <a:pt x="709" y="546"/>
                  </a:cubicBezTo>
                  <a:cubicBezTo>
                    <a:pt x="713" y="539"/>
                    <a:pt x="716" y="532"/>
                    <a:pt x="718" y="524"/>
                  </a:cubicBezTo>
                  <a:cubicBezTo>
                    <a:pt x="741" y="529"/>
                    <a:pt x="767" y="534"/>
                    <a:pt x="772" y="536"/>
                  </a:cubicBezTo>
                  <a:cubicBezTo>
                    <a:pt x="776" y="537"/>
                    <a:pt x="781" y="535"/>
                    <a:pt x="784" y="533"/>
                  </a:cubicBezTo>
                  <a:cubicBezTo>
                    <a:pt x="788" y="531"/>
                    <a:pt x="791" y="527"/>
                    <a:pt x="792" y="523"/>
                  </a:cubicBezTo>
                  <a:cubicBezTo>
                    <a:pt x="794" y="519"/>
                    <a:pt x="793" y="514"/>
                    <a:pt x="792" y="510"/>
                  </a:cubicBezTo>
                  <a:cubicBezTo>
                    <a:pt x="790" y="506"/>
                    <a:pt x="787" y="503"/>
                    <a:pt x="783" y="501"/>
                  </a:cubicBezTo>
                  <a:cubicBezTo>
                    <a:pt x="778" y="499"/>
                    <a:pt x="754" y="489"/>
                    <a:pt x="732" y="480"/>
                  </a:cubicBezTo>
                  <a:cubicBezTo>
                    <a:pt x="734" y="472"/>
                    <a:pt x="736" y="465"/>
                    <a:pt x="737" y="457"/>
                  </a:cubicBezTo>
                  <a:cubicBezTo>
                    <a:pt x="760" y="457"/>
                    <a:pt x="786" y="457"/>
                    <a:pt x="792" y="457"/>
                  </a:cubicBezTo>
                  <a:close/>
                  <a:moveTo>
                    <a:pt x="380" y="667"/>
                  </a:moveTo>
                  <a:cubicBezTo>
                    <a:pt x="232" y="652"/>
                    <a:pt x="124" y="522"/>
                    <a:pt x="138" y="376"/>
                  </a:cubicBezTo>
                  <a:cubicBezTo>
                    <a:pt x="152" y="230"/>
                    <a:pt x="282" y="123"/>
                    <a:pt x="430" y="137"/>
                  </a:cubicBezTo>
                  <a:cubicBezTo>
                    <a:pt x="578" y="151"/>
                    <a:pt x="686" y="281"/>
                    <a:pt x="672" y="428"/>
                  </a:cubicBezTo>
                  <a:cubicBezTo>
                    <a:pt x="658" y="574"/>
                    <a:pt x="527" y="681"/>
                    <a:pt x="380" y="667"/>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88" name="Freeform 28">
              <a:extLst>
                <a:ext uri="{FF2B5EF4-FFF2-40B4-BE49-F238E27FC236}">
                  <a16:creationId xmlns:a16="http://schemas.microsoft.com/office/drawing/2014/main" id="{2765651B-83B5-4493-907D-0786299870EB}"/>
                </a:ext>
              </a:extLst>
            </p:cNvPr>
            <p:cNvSpPr>
              <a:spLocks/>
            </p:cNvSpPr>
            <p:nvPr/>
          </p:nvSpPr>
          <p:spPr bwMode="auto">
            <a:xfrm>
              <a:off x="2508035" y="2961630"/>
              <a:ext cx="18781" cy="32037"/>
            </a:xfrm>
            <a:custGeom>
              <a:avLst/>
              <a:gdLst>
                <a:gd name="T0" fmla="*/ 0 w 12"/>
                <a:gd name="T1" fmla="*/ 1 h 21"/>
                <a:gd name="T2" fmla="*/ 5 w 12"/>
                <a:gd name="T3" fmla="*/ 21 h 21"/>
                <a:gd name="T4" fmla="*/ 11 w 12"/>
                <a:gd name="T5" fmla="*/ 9 h 21"/>
                <a:gd name="T6" fmla="*/ 0 w 12"/>
                <a:gd name="T7" fmla="*/ 1 h 21"/>
              </a:gdLst>
              <a:ahLst/>
              <a:cxnLst>
                <a:cxn ang="0">
                  <a:pos x="T0" y="T1"/>
                </a:cxn>
                <a:cxn ang="0">
                  <a:pos x="T2" y="T3"/>
                </a:cxn>
                <a:cxn ang="0">
                  <a:pos x="T4" y="T5"/>
                </a:cxn>
                <a:cxn ang="0">
                  <a:pos x="T6" y="T7"/>
                </a:cxn>
              </a:cxnLst>
              <a:rect l="0" t="0" r="r" b="b"/>
              <a:pathLst>
                <a:path w="12" h="21">
                  <a:moveTo>
                    <a:pt x="0" y="1"/>
                  </a:moveTo>
                  <a:cubicBezTo>
                    <a:pt x="5" y="21"/>
                    <a:pt x="5" y="21"/>
                    <a:pt x="5" y="21"/>
                  </a:cubicBezTo>
                  <a:cubicBezTo>
                    <a:pt x="10" y="19"/>
                    <a:pt x="12" y="14"/>
                    <a:pt x="11" y="9"/>
                  </a:cubicBezTo>
                  <a:cubicBezTo>
                    <a:pt x="11" y="4"/>
                    <a:pt x="6" y="0"/>
                    <a:pt x="0" y="1"/>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89" name="Freeform 29">
              <a:extLst>
                <a:ext uri="{FF2B5EF4-FFF2-40B4-BE49-F238E27FC236}">
                  <a16:creationId xmlns:a16="http://schemas.microsoft.com/office/drawing/2014/main" id="{33F637AC-AEA6-4F9C-9A56-007CA3E3018C}"/>
                </a:ext>
              </a:extLst>
            </p:cNvPr>
            <p:cNvSpPr>
              <a:spLocks/>
            </p:cNvSpPr>
            <p:nvPr/>
          </p:nvSpPr>
          <p:spPr bwMode="auto">
            <a:xfrm>
              <a:off x="2493673" y="2964944"/>
              <a:ext cx="18781" cy="30932"/>
            </a:xfrm>
            <a:custGeom>
              <a:avLst/>
              <a:gdLst>
                <a:gd name="T0" fmla="*/ 0 w 12"/>
                <a:gd name="T1" fmla="*/ 11 h 20"/>
                <a:gd name="T2" fmla="*/ 12 w 12"/>
                <a:gd name="T3" fmla="*/ 19 h 20"/>
                <a:gd name="T4" fmla="*/ 7 w 12"/>
                <a:gd name="T5" fmla="*/ 0 h 20"/>
                <a:gd name="T6" fmla="*/ 0 w 12"/>
                <a:gd name="T7" fmla="*/ 11 h 20"/>
              </a:gdLst>
              <a:ahLst/>
              <a:cxnLst>
                <a:cxn ang="0">
                  <a:pos x="T0" y="T1"/>
                </a:cxn>
                <a:cxn ang="0">
                  <a:pos x="T2" y="T3"/>
                </a:cxn>
                <a:cxn ang="0">
                  <a:pos x="T4" y="T5"/>
                </a:cxn>
                <a:cxn ang="0">
                  <a:pos x="T6" y="T7"/>
                </a:cxn>
              </a:cxnLst>
              <a:rect l="0" t="0" r="r" b="b"/>
              <a:pathLst>
                <a:path w="12" h="20">
                  <a:moveTo>
                    <a:pt x="0" y="11"/>
                  </a:moveTo>
                  <a:cubicBezTo>
                    <a:pt x="1" y="16"/>
                    <a:pt x="6" y="20"/>
                    <a:pt x="12" y="19"/>
                  </a:cubicBezTo>
                  <a:cubicBezTo>
                    <a:pt x="7" y="0"/>
                    <a:pt x="7" y="0"/>
                    <a:pt x="7" y="0"/>
                  </a:cubicBezTo>
                  <a:cubicBezTo>
                    <a:pt x="2" y="1"/>
                    <a:pt x="0" y="6"/>
                    <a:pt x="0" y="11"/>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90" name="Freeform 30">
              <a:extLst>
                <a:ext uri="{FF2B5EF4-FFF2-40B4-BE49-F238E27FC236}">
                  <a16:creationId xmlns:a16="http://schemas.microsoft.com/office/drawing/2014/main" id="{D1090F42-6519-4527-90D0-0105BE6957BC}"/>
                </a:ext>
              </a:extLst>
            </p:cNvPr>
            <p:cNvSpPr>
              <a:spLocks noEditPoints="1"/>
            </p:cNvSpPr>
            <p:nvPr/>
          </p:nvSpPr>
          <p:spPr bwMode="auto">
            <a:xfrm>
              <a:off x="2339011" y="2808073"/>
              <a:ext cx="342465" cy="342465"/>
            </a:xfrm>
            <a:custGeom>
              <a:avLst/>
              <a:gdLst>
                <a:gd name="T0" fmla="*/ 220 w 221"/>
                <a:gd name="T1" fmla="*/ 107 h 221"/>
                <a:gd name="T2" fmla="*/ 216 w 221"/>
                <a:gd name="T3" fmla="*/ 93 h 221"/>
                <a:gd name="T4" fmla="*/ 214 w 221"/>
                <a:gd name="T5" fmla="*/ 83 h 221"/>
                <a:gd name="T6" fmla="*/ 212 w 221"/>
                <a:gd name="T7" fmla="*/ 69 h 221"/>
                <a:gd name="T8" fmla="*/ 192 w 221"/>
                <a:gd name="T9" fmla="*/ 67 h 221"/>
                <a:gd name="T10" fmla="*/ 200 w 221"/>
                <a:gd name="T11" fmla="*/ 45 h 221"/>
                <a:gd name="T12" fmla="*/ 177 w 221"/>
                <a:gd name="T13" fmla="*/ 46 h 221"/>
                <a:gd name="T14" fmla="*/ 181 w 221"/>
                <a:gd name="T15" fmla="*/ 26 h 221"/>
                <a:gd name="T16" fmla="*/ 168 w 221"/>
                <a:gd name="T17" fmla="*/ 20 h 221"/>
                <a:gd name="T18" fmla="*/ 159 w 221"/>
                <a:gd name="T19" fmla="*/ 15 h 221"/>
                <a:gd name="T20" fmla="*/ 148 w 221"/>
                <a:gd name="T21" fmla="*/ 7 h 221"/>
                <a:gd name="T22" fmla="*/ 133 w 221"/>
                <a:gd name="T23" fmla="*/ 21 h 221"/>
                <a:gd name="T24" fmla="*/ 122 w 221"/>
                <a:gd name="T25" fmla="*/ 0 h 221"/>
                <a:gd name="T26" fmla="*/ 110 w 221"/>
                <a:gd name="T27" fmla="*/ 18 h 221"/>
                <a:gd name="T28" fmla="*/ 99 w 221"/>
                <a:gd name="T29" fmla="*/ 0 h 221"/>
                <a:gd name="T30" fmla="*/ 88 w 221"/>
                <a:gd name="T31" fmla="*/ 21 h 221"/>
                <a:gd name="T32" fmla="*/ 73 w 221"/>
                <a:gd name="T33" fmla="*/ 7 h 221"/>
                <a:gd name="T34" fmla="*/ 62 w 221"/>
                <a:gd name="T35" fmla="*/ 15 h 221"/>
                <a:gd name="T36" fmla="*/ 53 w 221"/>
                <a:gd name="T37" fmla="*/ 20 h 221"/>
                <a:gd name="T38" fmla="*/ 40 w 221"/>
                <a:gd name="T39" fmla="*/ 26 h 221"/>
                <a:gd name="T40" fmla="*/ 44 w 221"/>
                <a:gd name="T41" fmla="*/ 46 h 221"/>
                <a:gd name="T42" fmla="*/ 21 w 221"/>
                <a:gd name="T43" fmla="*/ 45 h 221"/>
                <a:gd name="T44" fmla="*/ 29 w 221"/>
                <a:gd name="T45" fmla="*/ 67 h 221"/>
                <a:gd name="T46" fmla="*/ 9 w 221"/>
                <a:gd name="T47" fmla="*/ 69 h 221"/>
                <a:gd name="T48" fmla="*/ 7 w 221"/>
                <a:gd name="T49" fmla="*/ 83 h 221"/>
                <a:gd name="T50" fmla="*/ 5 w 221"/>
                <a:gd name="T51" fmla="*/ 93 h 221"/>
                <a:gd name="T52" fmla="*/ 1 w 221"/>
                <a:gd name="T53" fmla="*/ 107 h 221"/>
                <a:gd name="T54" fmla="*/ 19 w 221"/>
                <a:gd name="T55" fmla="*/ 117 h 221"/>
                <a:gd name="T56" fmla="*/ 2 w 221"/>
                <a:gd name="T57" fmla="*/ 133 h 221"/>
                <a:gd name="T58" fmla="*/ 24 w 221"/>
                <a:gd name="T59" fmla="*/ 142 h 221"/>
                <a:gd name="T60" fmla="*/ 12 w 221"/>
                <a:gd name="T61" fmla="*/ 158 h 221"/>
                <a:gd name="T62" fmla="*/ 21 w 221"/>
                <a:gd name="T63" fmla="*/ 169 h 221"/>
                <a:gd name="T64" fmla="*/ 27 w 221"/>
                <a:gd name="T65" fmla="*/ 177 h 221"/>
                <a:gd name="T66" fmla="*/ 35 w 221"/>
                <a:gd name="T67" fmla="*/ 190 h 221"/>
                <a:gd name="T68" fmla="*/ 54 w 221"/>
                <a:gd name="T69" fmla="*/ 183 h 221"/>
                <a:gd name="T70" fmla="*/ 55 w 221"/>
                <a:gd name="T71" fmla="*/ 206 h 221"/>
                <a:gd name="T72" fmla="*/ 76 w 221"/>
                <a:gd name="T73" fmla="*/ 196 h 221"/>
                <a:gd name="T74" fmla="*/ 80 w 221"/>
                <a:gd name="T75" fmla="*/ 216 h 221"/>
                <a:gd name="T76" fmla="*/ 94 w 221"/>
                <a:gd name="T77" fmla="*/ 216 h 221"/>
                <a:gd name="T78" fmla="*/ 104 w 221"/>
                <a:gd name="T79" fmla="*/ 217 h 221"/>
                <a:gd name="T80" fmla="*/ 117 w 221"/>
                <a:gd name="T81" fmla="*/ 217 h 221"/>
                <a:gd name="T82" fmla="*/ 127 w 221"/>
                <a:gd name="T83" fmla="*/ 216 h 221"/>
                <a:gd name="T84" fmla="*/ 141 w 221"/>
                <a:gd name="T85" fmla="*/ 216 h 221"/>
                <a:gd name="T86" fmla="*/ 145 w 221"/>
                <a:gd name="T87" fmla="*/ 196 h 221"/>
                <a:gd name="T88" fmla="*/ 166 w 221"/>
                <a:gd name="T89" fmla="*/ 206 h 221"/>
                <a:gd name="T90" fmla="*/ 167 w 221"/>
                <a:gd name="T91" fmla="*/ 183 h 221"/>
                <a:gd name="T92" fmla="*/ 186 w 221"/>
                <a:gd name="T93" fmla="*/ 190 h 221"/>
                <a:gd name="T94" fmla="*/ 194 w 221"/>
                <a:gd name="T95" fmla="*/ 177 h 221"/>
                <a:gd name="T96" fmla="*/ 200 w 221"/>
                <a:gd name="T97" fmla="*/ 169 h 221"/>
                <a:gd name="T98" fmla="*/ 209 w 221"/>
                <a:gd name="T99" fmla="*/ 158 h 221"/>
                <a:gd name="T100" fmla="*/ 197 w 221"/>
                <a:gd name="T101" fmla="*/ 142 h 221"/>
                <a:gd name="T102" fmla="*/ 219 w 221"/>
                <a:gd name="T103" fmla="*/ 133 h 221"/>
                <a:gd name="T104" fmla="*/ 202 w 221"/>
                <a:gd name="T105" fmla="*/ 117 h 221"/>
                <a:gd name="T106" fmla="*/ 49 w 221"/>
                <a:gd name="T107" fmla="*/ 94 h 221"/>
                <a:gd name="T108" fmla="*/ 126 w 221"/>
                <a:gd name="T109" fmla="*/ 49 h 221"/>
                <a:gd name="T110" fmla="*/ 110 w 221"/>
                <a:gd name="T111" fmla="*/ 187 h 221"/>
                <a:gd name="T112" fmla="*/ 110 w 221"/>
                <a:gd name="T113" fmla="*/ 187 h 221"/>
                <a:gd name="T114" fmla="*/ 132 w 221"/>
                <a:gd name="T115" fmla="*/ 110 h 221"/>
                <a:gd name="T116" fmla="*/ 172 w 221"/>
                <a:gd name="T117"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221">
                  <a:moveTo>
                    <a:pt x="217" y="115"/>
                  </a:moveTo>
                  <a:cubicBezTo>
                    <a:pt x="218" y="115"/>
                    <a:pt x="219" y="114"/>
                    <a:pt x="220" y="114"/>
                  </a:cubicBezTo>
                  <a:cubicBezTo>
                    <a:pt x="221" y="113"/>
                    <a:pt x="221" y="112"/>
                    <a:pt x="221" y="110"/>
                  </a:cubicBezTo>
                  <a:cubicBezTo>
                    <a:pt x="221" y="109"/>
                    <a:pt x="221" y="108"/>
                    <a:pt x="220" y="107"/>
                  </a:cubicBezTo>
                  <a:cubicBezTo>
                    <a:pt x="219" y="106"/>
                    <a:pt x="218" y="105"/>
                    <a:pt x="217" y="105"/>
                  </a:cubicBezTo>
                  <a:cubicBezTo>
                    <a:pt x="216" y="105"/>
                    <a:pt x="209" y="104"/>
                    <a:pt x="202" y="104"/>
                  </a:cubicBezTo>
                  <a:cubicBezTo>
                    <a:pt x="202" y="102"/>
                    <a:pt x="202" y="100"/>
                    <a:pt x="202" y="97"/>
                  </a:cubicBezTo>
                  <a:cubicBezTo>
                    <a:pt x="208" y="96"/>
                    <a:pt x="214" y="93"/>
                    <a:pt x="216" y="93"/>
                  </a:cubicBezTo>
                  <a:cubicBezTo>
                    <a:pt x="217" y="93"/>
                    <a:pt x="218" y="92"/>
                    <a:pt x="218" y="91"/>
                  </a:cubicBezTo>
                  <a:cubicBezTo>
                    <a:pt x="219" y="90"/>
                    <a:pt x="219" y="88"/>
                    <a:pt x="219" y="87"/>
                  </a:cubicBezTo>
                  <a:cubicBezTo>
                    <a:pt x="219" y="86"/>
                    <a:pt x="218" y="85"/>
                    <a:pt x="217" y="84"/>
                  </a:cubicBezTo>
                  <a:cubicBezTo>
                    <a:pt x="216" y="83"/>
                    <a:pt x="215" y="83"/>
                    <a:pt x="214" y="83"/>
                  </a:cubicBezTo>
                  <a:cubicBezTo>
                    <a:pt x="212" y="83"/>
                    <a:pt x="205" y="84"/>
                    <a:pt x="199" y="85"/>
                  </a:cubicBezTo>
                  <a:cubicBezTo>
                    <a:pt x="198" y="83"/>
                    <a:pt x="198" y="81"/>
                    <a:pt x="197" y="79"/>
                  </a:cubicBezTo>
                  <a:cubicBezTo>
                    <a:pt x="202" y="76"/>
                    <a:pt x="209" y="72"/>
                    <a:pt x="210" y="71"/>
                  </a:cubicBezTo>
                  <a:cubicBezTo>
                    <a:pt x="211" y="71"/>
                    <a:pt x="212" y="70"/>
                    <a:pt x="212" y="69"/>
                  </a:cubicBezTo>
                  <a:cubicBezTo>
                    <a:pt x="212" y="67"/>
                    <a:pt x="212" y="66"/>
                    <a:pt x="212" y="65"/>
                  </a:cubicBezTo>
                  <a:cubicBezTo>
                    <a:pt x="211" y="64"/>
                    <a:pt x="210" y="63"/>
                    <a:pt x="209" y="63"/>
                  </a:cubicBezTo>
                  <a:cubicBezTo>
                    <a:pt x="208" y="62"/>
                    <a:pt x="207" y="62"/>
                    <a:pt x="206" y="62"/>
                  </a:cubicBezTo>
                  <a:cubicBezTo>
                    <a:pt x="204" y="63"/>
                    <a:pt x="198" y="65"/>
                    <a:pt x="192" y="67"/>
                  </a:cubicBezTo>
                  <a:cubicBezTo>
                    <a:pt x="191" y="65"/>
                    <a:pt x="190" y="63"/>
                    <a:pt x="188" y="61"/>
                  </a:cubicBezTo>
                  <a:cubicBezTo>
                    <a:pt x="193" y="57"/>
                    <a:pt x="199" y="53"/>
                    <a:pt x="200" y="52"/>
                  </a:cubicBezTo>
                  <a:cubicBezTo>
                    <a:pt x="201" y="51"/>
                    <a:pt x="201" y="50"/>
                    <a:pt x="201" y="48"/>
                  </a:cubicBezTo>
                  <a:cubicBezTo>
                    <a:pt x="201" y="47"/>
                    <a:pt x="201" y="46"/>
                    <a:pt x="200" y="45"/>
                  </a:cubicBezTo>
                  <a:cubicBezTo>
                    <a:pt x="199" y="44"/>
                    <a:pt x="198" y="43"/>
                    <a:pt x="197" y="43"/>
                  </a:cubicBezTo>
                  <a:cubicBezTo>
                    <a:pt x="196" y="43"/>
                    <a:pt x="195" y="43"/>
                    <a:pt x="194" y="43"/>
                  </a:cubicBezTo>
                  <a:cubicBezTo>
                    <a:pt x="193" y="44"/>
                    <a:pt x="186" y="48"/>
                    <a:pt x="181" y="51"/>
                  </a:cubicBezTo>
                  <a:cubicBezTo>
                    <a:pt x="180" y="49"/>
                    <a:pt x="178" y="48"/>
                    <a:pt x="177" y="46"/>
                  </a:cubicBezTo>
                  <a:cubicBezTo>
                    <a:pt x="180" y="41"/>
                    <a:pt x="185" y="35"/>
                    <a:pt x="186" y="34"/>
                  </a:cubicBezTo>
                  <a:cubicBezTo>
                    <a:pt x="186" y="33"/>
                    <a:pt x="187" y="32"/>
                    <a:pt x="186" y="31"/>
                  </a:cubicBezTo>
                  <a:cubicBezTo>
                    <a:pt x="186" y="30"/>
                    <a:pt x="186" y="29"/>
                    <a:pt x="185" y="28"/>
                  </a:cubicBezTo>
                  <a:cubicBezTo>
                    <a:pt x="184" y="27"/>
                    <a:pt x="183" y="26"/>
                    <a:pt x="181" y="26"/>
                  </a:cubicBezTo>
                  <a:cubicBezTo>
                    <a:pt x="180" y="26"/>
                    <a:pt x="179" y="27"/>
                    <a:pt x="178" y="28"/>
                  </a:cubicBezTo>
                  <a:cubicBezTo>
                    <a:pt x="177" y="29"/>
                    <a:pt x="172" y="33"/>
                    <a:pt x="167" y="38"/>
                  </a:cubicBezTo>
                  <a:cubicBezTo>
                    <a:pt x="165" y="36"/>
                    <a:pt x="164" y="35"/>
                    <a:pt x="162" y="34"/>
                  </a:cubicBezTo>
                  <a:cubicBezTo>
                    <a:pt x="165" y="28"/>
                    <a:pt x="168" y="22"/>
                    <a:pt x="168" y="20"/>
                  </a:cubicBezTo>
                  <a:cubicBezTo>
                    <a:pt x="169" y="19"/>
                    <a:pt x="169" y="18"/>
                    <a:pt x="168" y="17"/>
                  </a:cubicBezTo>
                  <a:cubicBezTo>
                    <a:pt x="168" y="16"/>
                    <a:pt x="167" y="15"/>
                    <a:pt x="166" y="14"/>
                  </a:cubicBezTo>
                  <a:cubicBezTo>
                    <a:pt x="165" y="13"/>
                    <a:pt x="164" y="13"/>
                    <a:pt x="162" y="13"/>
                  </a:cubicBezTo>
                  <a:cubicBezTo>
                    <a:pt x="161" y="14"/>
                    <a:pt x="160" y="14"/>
                    <a:pt x="159" y="15"/>
                  </a:cubicBezTo>
                  <a:cubicBezTo>
                    <a:pt x="159" y="16"/>
                    <a:pt x="155" y="22"/>
                    <a:pt x="151" y="27"/>
                  </a:cubicBezTo>
                  <a:cubicBezTo>
                    <a:pt x="149" y="26"/>
                    <a:pt x="147" y="26"/>
                    <a:pt x="145" y="25"/>
                  </a:cubicBezTo>
                  <a:cubicBezTo>
                    <a:pt x="146" y="19"/>
                    <a:pt x="148" y="12"/>
                    <a:pt x="148" y="10"/>
                  </a:cubicBezTo>
                  <a:cubicBezTo>
                    <a:pt x="148" y="9"/>
                    <a:pt x="148" y="8"/>
                    <a:pt x="148" y="7"/>
                  </a:cubicBezTo>
                  <a:cubicBezTo>
                    <a:pt x="147" y="6"/>
                    <a:pt x="146" y="5"/>
                    <a:pt x="145" y="5"/>
                  </a:cubicBezTo>
                  <a:cubicBezTo>
                    <a:pt x="144" y="4"/>
                    <a:pt x="142" y="4"/>
                    <a:pt x="141" y="5"/>
                  </a:cubicBezTo>
                  <a:cubicBezTo>
                    <a:pt x="140" y="5"/>
                    <a:pt x="139" y="6"/>
                    <a:pt x="139" y="7"/>
                  </a:cubicBezTo>
                  <a:cubicBezTo>
                    <a:pt x="138" y="8"/>
                    <a:pt x="135" y="15"/>
                    <a:pt x="133" y="21"/>
                  </a:cubicBezTo>
                  <a:cubicBezTo>
                    <a:pt x="131" y="20"/>
                    <a:pt x="129" y="20"/>
                    <a:pt x="126" y="19"/>
                  </a:cubicBezTo>
                  <a:cubicBezTo>
                    <a:pt x="127" y="13"/>
                    <a:pt x="127" y="6"/>
                    <a:pt x="127" y="5"/>
                  </a:cubicBezTo>
                  <a:cubicBezTo>
                    <a:pt x="127" y="3"/>
                    <a:pt x="126" y="2"/>
                    <a:pt x="125" y="1"/>
                  </a:cubicBezTo>
                  <a:cubicBezTo>
                    <a:pt x="124" y="0"/>
                    <a:pt x="123" y="0"/>
                    <a:pt x="122" y="0"/>
                  </a:cubicBezTo>
                  <a:cubicBezTo>
                    <a:pt x="121" y="0"/>
                    <a:pt x="120" y="0"/>
                    <a:pt x="119" y="1"/>
                  </a:cubicBezTo>
                  <a:cubicBezTo>
                    <a:pt x="118" y="1"/>
                    <a:pt x="117" y="2"/>
                    <a:pt x="117" y="4"/>
                  </a:cubicBezTo>
                  <a:cubicBezTo>
                    <a:pt x="116" y="5"/>
                    <a:pt x="115" y="12"/>
                    <a:pt x="114" y="18"/>
                  </a:cubicBezTo>
                  <a:cubicBezTo>
                    <a:pt x="113" y="18"/>
                    <a:pt x="112" y="18"/>
                    <a:pt x="110" y="18"/>
                  </a:cubicBezTo>
                  <a:cubicBezTo>
                    <a:pt x="109" y="18"/>
                    <a:pt x="108" y="18"/>
                    <a:pt x="107" y="18"/>
                  </a:cubicBezTo>
                  <a:cubicBezTo>
                    <a:pt x="106" y="12"/>
                    <a:pt x="105" y="5"/>
                    <a:pt x="104" y="4"/>
                  </a:cubicBezTo>
                  <a:cubicBezTo>
                    <a:pt x="104" y="2"/>
                    <a:pt x="103" y="1"/>
                    <a:pt x="102" y="1"/>
                  </a:cubicBezTo>
                  <a:cubicBezTo>
                    <a:pt x="101" y="0"/>
                    <a:pt x="100" y="0"/>
                    <a:pt x="99" y="0"/>
                  </a:cubicBezTo>
                  <a:cubicBezTo>
                    <a:pt x="98" y="0"/>
                    <a:pt x="97" y="0"/>
                    <a:pt x="96" y="1"/>
                  </a:cubicBezTo>
                  <a:cubicBezTo>
                    <a:pt x="95" y="2"/>
                    <a:pt x="94" y="3"/>
                    <a:pt x="94" y="5"/>
                  </a:cubicBezTo>
                  <a:cubicBezTo>
                    <a:pt x="94" y="6"/>
                    <a:pt x="94" y="13"/>
                    <a:pt x="95" y="19"/>
                  </a:cubicBezTo>
                  <a:cubicBezTo>
                    <a:pt x="92" y="20"/>
                    <a:pt x="90" y="20"/>
                    <a:pt x="88" y="21"/>
                  </a:cubicBezTo>
                  <a:cubicBezTo>
                    <a:pt x="86" y="15"/>
                    <a:pt x="83" y="8"/>
                    <a:pt x="82" y="7"/>
                  </a:cubicBezTo>
                  <a:cubicBezTo>
                    <a:pt x="82" y="6"/>
                    <a:pt x="81" y="5"/>
                    <a:pt x="80" y="5"/>
                  </a:cubicBezTo>
                  <a:cubicBezTo>
                    <a:pt x="79" y="4"/>
                    <a:pt x="77" y="4"/>
                    <a:pt x="76" y="5"/>
                  </a:cubicBezTo>
                  <a:cubicBezTo>
                    <a:pt x="75" y="5"/>
                    <a:pt x="74" y="6"/>
                    <a:pt x="73" y="7"/>
                  </a:cubicBezTo>
                  <a:cubicBezTo>
                    <a:pt x="73" y="8"/>
                    <a:pt x="72" y="9"/>
                    <a:pt x="73" y="10"/>
                  </a:cubicBezTo>
                  <a:cubicBezTo>
                    <a:pt x="73" y="12"/>
                    <a:pt x="75" y="19"/>
                    <a:pt x="76" y="25"/>
                  </a:cubicBezTo>
                  <a:cubicBezTo>
                    <a:pt x="74" y="26"/>
                    <a:pt x="72" y="26"/>
                    <a:pt x="70" y="27"/>
                  </a:cubicBezTo>
                  <a:cubicBezTo>
                    <a:pt x="66" y="22"/>
                    <a:pt x="62" y="16"/>
                    <a:pt x="62" y="15"/>
                  </a:cubicBezTo>
                  <a:cubicBezTo>
                    <a:pt x="61" y="14"/>
                    <a:pt x="60" y="14"/>
                    <a:pt x="59" y="13"/>
                  </a:cubicBezTo>
                  <a:cubicBezTo>
                    <a:pt x="57" y="13"/>
                    <a:pt x="56" y="13"/>
                    <a:pt x="55" y="14"/>
                  </a:cubicBezTo>
                  <a:cubicBezTo>
                    <a:pt x="54" y="15"/>
                    <a:pt x="53" y="16"/>
                    <a:pt x="53" y="17"/>
                  </a:cubicBezTo>
                  <a:cubicBezTo>
                    <a:pt x="52" y="18"/>
                    <a:pt x="52" y="19"/>
                    <a:pt x="53" y="20"/>
                  </a:cubicBezTo>
                  <a:cubicBezTo>
                    <a:pt x="53" y="22"/>
                    <a:pt x="56" y="28"/>
                    <a:pt x="59" y="34"/>
                  </a:cubicBezTo>
                  <a:cubicBezTo>
                    <a:pt x="57" y="35"/>
                    <a:pt x="56" y="36"/>
                    <a:pt x="54" y="38"/>
                  </a:cubicBezTo>
                  <a:cubicBezTo>
                    <a:pt x="49" y="33"/>
                    <a:pt x="44" y="29"/>
                    <a:pt x="43" y="28"/>
                  </a:cubicBezTo>
                  <a:cubicBezTo>
                    <a:pt x="42" y="27"/>
                    <a:pt x="41" y="26"/>
                    <a:pt x="40" y="26"/>
                  </a:cubicBezTo>
                  <a:cubicBezTo>
                    <a:pt x="38" y="26"/>
                    <a:pt x="37" y="27"/>
                    <a:pt x="36" y="28"/>
                  </a:cubicBezTo>
                  <a:cubicBezTo>
                    <a:pt x="35" y="29"/>
                    <a:pt x="35" y="30"/>
                    <a:pt x="35" y="31"/>
                  </a:cubicBezTo>
                  <a:cubicBezTo>
                    <a:pt x="34" y="32"/>
                    <a:pt x="35" y="33"/>
                    <a:pt x="35" y="34"/>
                  </a:cubicBezTo>
                  <a:cubicBezTo>
                    <a:pt x="36" y="35"/>
                    <a:pt x="41" y="41"/>
                    <a:pt x="44" y="46"/>
                  </a:cubicBezTo>
                  <a:cubicBezTo>
                    <a:pt x="43" y="48"/>
                    <a:pt x="41" y="49"/>
                    <a:pt x="40" y="51"/>
                  </a:cubicBezTo>
                  <a:cubicBezTo>
                    <a:pt x="35" y="48"/>
                    <a:pt x="28" y="44"/>
                    <a:pt x="27" y="43"/>
                  </a:cubicBezTo>
                  <a:cubicBezTo>
                    <a:pt x="26" y="43"/>
                    <a:pt x="25" y="43"/>
                    <a:pt x="24" y="43"/>
                  </a:cubicBezTo>
                  <a:cubicBezTo>
                    <a:pt x="23" y="43"/>
                    <a:pt x="21" y="44"/>
                    <a:pt x="21" y="45"/>
                  </a:cubicBezTo>
                  <a:cubicBezTo>
                    <a:pt x="20" y="46"/>
                    <a:pt x="20" y="47"/>
                    <a:pt x="20" y="48"/>
                  </a:cubicBezTo>
                  <a:cubicBezTo>
                    <a:pt x="20" y="50"/>
                    <a:pt x="20" y="51"/>
                    <a:pt x="21" y="52"/>
                  </a:cubicBezTo>
                  <a:cubicBezTo>
                    <a:pt x="22" y="53"/>
                    <a:pt x="28" y="57"/>
                    <a:pt x="32" y="61"/>
                  </a:cubicBezTo>
                  <a:cubicBezTo>
                    <a:pt x="31" y="63"/>
                    <a:pt x="30" y="65"/>
                    <a:pt x="29" y="67"/>
                  </a:cubicBezTo>
                  <a:cubicBezTo>
                    <a:pt x="23" y="65"/>
                    <a:pt x="17" y="63"/>
                    <a:pt x="15" y="62"/>
                  </a:cubicBezTo>
                  <a:cubicBezTo>
                    <a:pt x="14" y="62"/>
                    <a:pt x="13" y="62"/>
                    <a:pt x="12" y="63"/>
                  </a:cubicBezTo>
                  <a:cubicBezTo>
                    <a:pt x="11" y="63"/>
                    <a:pt x="10" y="64"/>
                    <a:pt x="9" y="65"/>
                  </a:cubicBezTo>
                  <a:cubicBezTo>
                    <a:pt x="9" y="66"/>
                    <a:pt x="9" y="67"/>
                    <a:pt x="9" y="69"/>
                  </a:cubicBezTo>
                  <a:cubicBezTo>
                    <a:pt x="9" y="70"/>
                    <a:pt x="10" y="71"/>
                    <a:pt x="11" y="71"/>
                  </a:cubicBezTo>
                  <a:cubicBezTo>
                    <a:pt x="12" y="72"/>
                    <a:pt x="18" y="76"/>
                    <a:pt x="24" y="79"/>
                  </a:cubicBezTo>
                  <a:cubicBezTo>
                    <a:pt x="23" y="81"/>
                    <a:pt x="23" y="83"/>
                    <a:pt x="22" y="85"/>
                  </a:cubicBezTo>
                  <a:cubicBezTo>
                    <a:pt x="16" y="84"/>
                    <a:pt x="9" y="83"/>
                    <a:pt x="7" y="83"/>
                  </a:cubicBezTo>
                  <a:cubicBezTo>
                    <a:pt x="6" y="83"/>
                    <a:pt x="5" y="83"/>
                    <a:pt x="4" y="84"/>
                  </a:cubicBezTo>
                  <a:cubicBezTo>
                    <a:pt x="3" y="85"/>
                    <a:pt x="2" y="86"/>
                    <a:pt x="2" y="87"/>
                  </a:cubicBezTo>
                  <a:cubicBezTo>
                    <a:pt x="2" y="88"/>
                    <a:pt x="2" y="90"/>
                    <a:pt x="2" y="91"/>
                  </a:cubicBezTo>
                  <a:cubicBezTo>
                    <a:pt x="3" y="92"/>
                    <a:pt x="4" y="93"/>
                    <a:pt x="5" y="93"/>
                  </a:cubicBezTo>
                  <a:cubicBezTo>
                    <a:pt x="7" y="93"/>
                    <a:pt x="13" y="96"/>
                    <a:pt x="19" y="97"/>
                  </a:cubicBezTo>
                  <a:cubicBezTo>
                    <a:pt x="19" y="100"/>
                    <a:pt x="19" y="102"/>
                    <a:pt x="19" y="104"/>
                  </a:cubicBezTo>
                  <a:cubicBezTo>
                    <a:pt x="12" y="104"/>
                    <a:pt x="5" y="105"/>
                    <a:pt x="4" y="105"/>
                  </a:cubicBezTo>
                  <a:cubicBezTo>
                    <a:pt x="3" y="105"/>
                    <a:pt x="2" y="106"/>
                    <a:pt x="1" y="107"/>
                  </a:cubicBezTo>
                  <a:cubicBezTo>
                    <a:pt x="0" y="108"/>
                    <a:pt x="0" y="109"/>
                    <a:pt x="0" y="110"/>
                  </a:cubicBezTo>
                  <a:cubicBezTo>
                    <a:pt x="0" y="112"/>
                    <a:pt x="0" y="113"/>
                    <a:pt x="1" y="114"/>
                  </a:cubicBezTo>
                  <a:cubicBezTo>
                    <a:pt x="2" y="114"/>
                    <a:pt x="3" y="115"/>
                    <a:pt x="4" y="115"/>
                  </a:cubicBezTo>
                  <a:cubicBezTo>
                    <a:pt x="5" y="115"/>
                    <a:pt x="12" y="116"/>
                    <a:pt x="19" y="117"/>
                  </a:cubicBezTo>
                  <a:cubicBezTo>
                    <a:pt x="19" y="119"/>
                    <a:pt x="19" y="121"/>
                    <a:pt x="19" y="123"/>
                  </a:cubicBezTo>
                  <a:cubicBezTo>
                    <a:pt x="13" y="125"/>
                    <a:pt x="7" y="127"/>
                    <a:pt x="5" y="128"/>
                  </a:cubicBezTo>
                  <a:cubicBezTo>
                    <a:pt x="4" y="128"/>
                    <a:pt x="3" y="129"/>
                    <a:pt x="2" y="130"/>
                  </a:cubicBezTo>
                  <a:cubicBezTo>
                    <a:pt x="2" y="131"/>
                    <a:pt x="2" y="132"/>
                    <a:pt x="2" y="133"/>
                  </a:cubicBezTo>
                  <a:cubicBezTo>
                    <a:pt x="2" y="135"/>
                    <a:pt x="3" y="136"/>
                    <a:pt x="4" y="136"/>
                  </a:cubicBezTo>
                  <a:cubicBezTo>
                    <a:pt x="5" y="137"/>
                    <a:pt x="6" y="138"/>
                    <a:pt x="7" y="137"/>
                  </a:cubicBezTo>
                  <a:cubicBezTo>
                    <a:pt x="9" y="137"/>
                    <a:pt x="16" y="136"/>
                    <a:pt x="22" y="136"/>
                  </a:cubicBezTo>
                  <a:cubicBezTo>
                    <a:pt x="23" y="138"/>
                    <a:pt x="23" y="140"/>
                    <a:pt x="24" y="142"/>
                  </a:cubicBezTo>
                  <a:cubicBezTo>
                    <a:pt x="18" y="145"/>
                    <a:pt x="12" y="148"/>
                    <a:pt x="11" y="149"/>
                  </a:cubicBezTo>
                  <a:cubicBezTo>
                    <a:pt x="10" y="150"/>
                    <a:pt x="9" y="151"/>
                    <a:pt x="9" y="152"/>
                  </a:cubicBezTo>
                  <a:cubicBezTo>
                    <a:pt x="9" y="153"/>
                    <a:pt x="9" y="154"/>
                    <a:pt x="9" y="155"/>
                  </a:cubicBezTo>
                  <a:cubicBezTo>
                    <a:pt x="10" y="157"/>
                    <a:pt x="11" y="157"/>
                    <a:pt x="12" y="158"/>
                  </a:cubicBezTo>
                  <a:cubicBezTo>
                    <a:pt x="13" y="158"/>
                    <a:pt x="14" y="159"/>
                    <a:pt x="15" y="158"/>
                  </a:cubicBezTo>
                  <a:cubicBezTo>
                    <a:pt x="17" y="158"/>
                    <a:pt x="23" y="156"/>
                    <a:pt x="29" y="154"/>
                  </a:cubicBezTo>
                  <a:cubicBezTo>
                    <a:pt x="30" y="155"/>
                    <a:pt x="31" y="157"/>
                    <a:pt x="32" y="159"/>
                  </a:cubicBezTo>
                  <a:cubicBezTo>
                    <a:pt x="28" y="163"/>
                    <a:pt x="22" y="168"/>
                    <a:pt x="21" y="169"/>
                  </a:cubicBezTo>
                  <a:cubicBezTo>
                    <a:pt x="20" y="170"/>
                    <a:pt x="20" y="171"/>
                    <a:pt x="20" y="172"/>
                  </a:cubicBezTo>
                  <a:cubicBezTo>
                    <a:pt x="20" y="173"/>
                    <a:pt x="20" y="175"/>
                    <a:pt x="21" y="176"/>
                  </a:cubicBezTo>
                  <a:cubicBezTo>
                    <a:pt x="21" y="177"/>
                    <a:pt x="23" y="177"/>
                    <a:pt x="24" y="178"/>
                  </a:cubicBezTo>
                  <a:cubicBezTo>
                    <a:pt x="25" y="178"/>
                    <a:pt x="26" y="178"/>
                    <a:pt x="27" y="177"/>
                  </a:cubicBezTo>
                  <a:cubicBezTo>
                    <a:pt x="28" y="176"/>
                    <a:pt x="35" y="173"/>
                    <a:pt x="40" y="169"/>
                  </a:cubicBezTo>
                  <a:cubicBezTo>
                    <a:pt x="41" y="171"/>
                    <a:pt x="43" y="173"/>
                    <a:pt x="44" y="174"/>
                  </a:cubicBezTo>
                  <a:cubicBezTo>
                    <a:pt x="41" y="179"/>
                    <a:pt x="36" y="185"/>
                    <a:pt x="35" y="186"/>
                  </a:cubicBezTo>
                  <a:cubicBezTo>
                    <a:pt x="35" y="187"/>
                    <a:pt x="34" y="188"/>
                    <a:pt x="35" y="190"/>
                  </a:cubicBezTo>
                  <a:cubicBezTo>
                    <a:pt x="35" y="191"/>
                    <a:pt x="35" y="192"/>
                    <a:pt x="36" y="193"/>
                  </a:cubicBezTo>
                  <a:cubicBezTo>
                    <a:pt x="37" y="194"/>
                    <a:pt x="38" y="194"/>
                    <a:pt x="40" y="194"/>
                  </a:cubicBezTo>
                  <a:cubicBezTo>
                    <a:pt x="41" y="194"/>
                    <a:pt x="42" y="194"/>
                    <a:pt x="43" y="193"/>
                  </a:cubicBezTo>
                  <a:cubicBezTo>
                    <a:pt x="44" y="192"/>
                    <a:pt x="49" y="187"/>
                    <a:pt x="54" y="183"/>
                  </a:cubicBezTo>
                  <a:cubicBezTo>
                    <a:pt x="56" y="184"/>
                    <a:pt x="57" y="185"/>
                    <a:pt x="59" y="187"/>
                  </a:cubicBezTo>
                  <a:cubicBezTo>
                    <a:pt x="56" y="192"/>
                    <a:pt x="53" y="199"/>
                    <a:pt x="53" y="200"/>
                  </a:cubicBezTo>
                  <a:cubicBezTo>
                    <a:pt x="52" y="201"/>
                    <a:pt x="52" y="203"/>
                    <a:pt x="53" y="204"/>
                  </a:cubicBezTo>
                  <a:cubicBezTo>
                    <a:pt x="53" y="205"/>
                    <a:pt x="54" y="206"/>
                    <a:pt x="55" y="206"/>
                  </a:cubicBezTo>
                  <a:cubicBezTo>
                    <a:pt x="56" y="207"/>
                    <a:pt x="57" y="207"/>
                    <a:pt x="59" y="207"/>
                  </a:cubicBezTo>
                  <a:cubicBezTo>
                    <a:pt x="60" y="207"/>
                    <a:pt x="61" y="206"/>
                    <a:pt x="62" y="205"/>
                  </a:cubicBezTo>
                  <a:cubicBezTo>
                    <a:pt x="62" y="204"/>
                    <a:pt x="66" y="198"/>
                    <a:pt x="70" y="193"/>
                  </a:cubicBezTo>
                  <a:cubicBezTo>
                    <a:pt x="72" y="194"/>
                    <a:pt x="74" y="195"/>
                    <a:pt x="76" y="196"/>
                  </a:cubicBezTo>
                  <a:cubicBezTo>
                    <a:pt x="75" y="202"/>
                    <a:pt x="73" y="209"/>
                    <a:pt x="73" y="210"/>
                  </a:cubicBezTo>
                  <a:cubicBezTo>
                    <a:pt x="72" y="211"/>
                    <a:pt x="73" y="213"/>
                    <a:pt x="73" y="214"/>
                  </a:cubicBezTo>
                  <a:cubicBezTo>
                    <a:pt x="74" y="215"/>
                    <a:pt x="75" y="216"/>
                    <a:pt x="76" y="216"/>
                  </a:cubicBezTo>
                  <a:cubicBezTo>
                    <a:pt x="77" y="216"/>
                    <a:pt x="79" y="216"/>
                    <a:pt x="80" y="216"/>
                  </a:cubicBezTo>
                  <a:cubicBezTo>
                    <a:pt x="81" y="215"/>
                    <a:pt x="82" y="214"/>
                    <a:pt x="82" y="213"/>
                  </a:cubicBezTo>
                  <a:cubicBezTo>
                    <a:pt x="83" y="212"/>
                    <a:pt x="86" y="206"/>
                    <a:pt x="88" y="200"/>
                  </a:cubicBezTo>
                  <a:cubicBezTo>
                    <a:pt x="90" y="200"/>
                    <a:pt x="92" y="201"/>
                    <a:pt x="95" y="201"/>
                  </a:cubicBezTo>
                  <a:cubicBezTo>
                    <a:pt x="94" y="207"/>
                    <a:pt x="94" y="214"/>
                    <a:pt x="94" y="216"/>
                  </a:cubicBezTo>
                  <a:cubicBezTo>
                    <a:pt x="94" y="217"/>
                    <a:pt x="95" y="218"/>
                    <a:pt x="96" y="219"/>
                  </a:cubicBezTo>
                  <a:cubicBezTo>
                    <a:pt x="97" y="220"/>
                    <a:pt x="98" y="221"/>
                    <a:pt x="99" y="221"/>
                  </a:cubicBezTo>
                  <a:cubicBezTo>
                    <a:pt x="100" y="221"/>
                    <a:pt x="101" y="221"/>
                    <a:pt x="102" y="220"/>
                  </a:cubicBezTo>
                  <a:cubicBezTo>
                    <a:pt x="103" y="219"/>
                    <a:pt x="104" y="218"/>
                    <a:pt x="104" y="217"/>
                  </a:cubicBezTo>
                  <a:cubicBezTo>
                    <a:pt x="105" y="216"/>
                    <a:pt x="106" y="209"/>
                    <a:pt x="107" y="202"/>
                  </a:cubicBezTo>
                  <a:cubicBezTo>
                    <a:pt x="108" y="202"/>
                    <a:pt x="109" y="202"/>
                    <a:pt x="110" y="202"/>
                  </a:cubicBezTo>
                  <a:cubicBezTo>
                    <a:pt x="112" y="202"/>
                    <a:pt x="113" y="202"/>
                    <a:pt x="114" y="202"/>
                  </a:cubicBezTo>
                  <a:cubicBezTo>
                    <a:pt x="115" y="209"/>
                    <a:pt x="116" y="216"/>
                    <a:pt x="117" y="217"/>
                  </a:cubicBezTo>
                  <a:cubicBezTo>
                    <a:pt x="117" y="218"/>
                    <a:pt x="118" y="219"/>
                    <a:pt x="119" y="220"/>
                  </a:cubicBezTo>
                  <a:cubicBezTo>
                    <a:pt x="120" y="221"/>
                    <a:pt x="121" y="221"/>
                    <a:pt x="122" y="221"/>
                  </a:cubicBezTo>
                  <a:cubicBezTo>
                    <a:pt x="123" y="221"/>
                    <a:pt x="124" y="220"/>
                    <a:pt x="125" y="219"/>
                  </a:cubicBezTo>
                  <a:cubicBezTo>
                    <a:pt x="126" y="218"/>
                    <a:pt x="127" y="217"/>
                    <a:pt x="127" y="216"/>
                  </a:cubicBezTo>
                  <a:cubicBezTo>
                    <a:pt x="127" y="214"/>
                    <a:pt x="127" y="207"/>
                    <a:pt x="126" y="201"/>
                  </a:cubicBezTo>
                  <a:cubicBezTo>
                    <a:pt x="129" y="201"/>
                    <a:pt x="131" y="200"/>
                    <a:pt x="133" y="200"/>
                  </a:cubicBezTo>
                  <a:cubicBezTo>
                    <a:pt x="135" y="206"/>
                    <a:pt x="138" y="212"/>
                    <a:pt x="139" y="213"/>
                  </a:cubicBezTo>
                  <a:cubicBezTo>
                    <a:pt x="139" y="214"/>
                    <a:pt x="140" y="215"/>
                    <a:pt x="141" y="216"/>
                  </a:cubicBezTo>
                  <a:cubicBezTo>
                    <a:pt x="142" y="216"/>
                    <a:pt x="144" y="216"/>
                    <a:pt x="145" y="216"/>
                  </a:cubicBezTo>
                  <a:cubicBezTo>
                    <a:pt x="146" y="216"/>
                    <a:pt x="147" y="215"/>
                    <a:pt x="148" y="214"/>
                  </a:cubicBezTo>
                  <a:cubicBezTo>
                    <a:pt x="148" y="213"/>
                    <a:pt x="148" y="211"/>
                    <a:pt x="148" y="210"/>
                  </a:cubicBezTo>
                  <a:cubicBezTo>
                    <a:pt x="148" y="209"/>
                    <a:pt x="146" y="202"/>
                    <a:pt x="145" y="196"/>
                  </a:cubicBezTo>
                  <a:cubicBezTo>
                    <a:pt x="147" y="195"/>
                    <a:pt x="149" y="194"/>
                    <a:pt x="151" y="193"/>
                  </a:cubicBezTo>
                  <a:cubicBezTo>
                    <a:pt x="155" y="198"/>
                    <a:pt x="159" y="204"/>
                    <a:pt x="159" y="205"/>
                  </a:cubicBezTo>
                  <a:cubicBezTo>
                    <a:pt x="160" y="206"/>
                    <a:pt x="161" y="207"/>
                    <a:pt x="162" y="207"/>
                  </a:cubicBezTo>
                  <a:cubicBezTo>
                    <a:pt x="164" y="207"/>
                    <a:pt x="165" y="207"/>
                    <a:pt x="166" y="206"/>
                  </a:cubicBezTo>
                  <a:cubicBezTo>
                    <a:pt x="167" y="206"/>
                    <a:pt x="168" y="205"/>
                    <a:pt x="168" y="204"/>
                  </a:cubicBezTo>
                  <a:cubicBezTo>
                    <a:pt x="169" y="203"/>
                    <a:pt x="169" y="201"/>
                    <a:pt x="168" y="200"/>
                  </a:cubicBezTo>
                  <a:cubicBezTo>
                    <a:pt x="168" y="199"/>
                    <a:pt x="165" y="192"/>
                    <a:pt x="162" y="187"/>
                  </a:cubicBezTo>
                  <a:cubicBezTo>
                    <a:pt x="164" y="185"/>
                    <a:pt x="165" y="184"/>
                    <a:pt x="167" y="183"/>
                  </a:cubicBezTo>
                  <a:cubicBezTo>
                    <a:pt x="172" y="187"/>
                    <a:pt x="177" y="192"/>
                    <a:pt x="178" y="193"/>
                  </a:cubicBezTo>
                  <a:cubicBezTo>
                    <a:pt x="179" y="194"/>
                    <a:pt x="180" y="194"/>
                    <a:pt x="181" y="194"/>
                  </a:cubicBezTo>
                  <a:cubicBezTo>
                    <a:pt x="183" y="194"/>
                    <a:pt x="184" y="194"/>
                    <a:pt x="185" y="193"/>
                  </a:cubicBezTo>
                  <a:cubicBezTo>
                    <a:pt x="186" y="192"/>
                    <a:pt x="186" y="191"/>
                    <a:pt x="186" y="190"/>
                  </a:cubicBezTo>
                  <a:cubicBezTo>
                    <a:pt x="187" y="188"/>
                    <a:pt x="186" y="187"/>
                    <a:pt x="186" y="186"/>
                  </a:cubicBezTo>
                  <a:cubicBezTo>
                    <a:pt x="185" y="185"/>
                    <a:pt x="180" y="179"/>
                    <a:pt x="177" y="174"/>
                  </a:cubicBezTo>
                  <a:cubicBezTo>
                    <a:pt x="178" y="173"/>
                    <a:pt x="180" y="171"/>
                    <a:pt x="181" y="169"/>
                  </a:cubicBezTo>
                  <a:cubicBezTo>
                    <a:pt x="186" y="173"/>
                    <a:pt x="193" y="176"/>
                    <a:pt x="194" y="177"/>
                  </a:cubicBezTo>
                  <a:cubicBezTo>
                    <a:pt x="195" y="178"/>
                    <a:pt x="196" y="178"/>
                    <a:pt x="197" y="178"/>
                  </a:cubicBezTo>
                  <a:cubicBezTo>
                    <a:pt x="198" y="177"/>
                    <a:pt x="199" y="177"/>
                    <a:pt x="200" y="176"/>
                  </a:cubicBezTo>
                  <a:cubicBezTo>
                    <a:pt x="201" y="175"/>
                    <a:pt x="201" y="173"/>
                    <a:pt x="201" y="172"/>
                  </a:cubicBezTo>
                  <a:cubicBezTo>
                    <a:pt x="201" y="171"/>
                    <a:pt x="201" y="170"/>
                    <a:pt x="200" y="169"/>
                  </a:cubicBezTo>
                  <a:cubicBezTo>
                    <a:pt x="199" y="168"/>
                    <a:pt x="193" y="163"/>
                    <a:pt x="188" y="159"/>
                  </a:cubicBezTo>
                  <a:cubicBezTo>
                    <a:pt x="190" y="157"/>
                    <a:pt x="191" y="155"/>
                    <a:pt x="192" y="154"/>
                  </a:cubicBezTo>
                  <a:cubicBezTo>
                    <a:pt x="198" y="156"/>
                    <a:pt x="204" y="158"/>
                    <a:pt x="206" y="158"/>
                  </a:cubicBezTo>
                  <a:cubicBezTo>
                    <a:pt x="207" y="159"/>
                    <a:pt x="208" y="159"/>
                    <a:pt x="209" y="158"/>
                  </a:cubicBezTo>
                  <a:cubicBezTo>
                    <a:pt x="210" y="157"/>
                    <a:pt x="211" y="157"/>
                    <a:pt x="212" y="155"/>
                  </a:cubicBezTo>
                  <a:cubicBezTo>
                    <a:pt x="212" y="154"/>
                    <a:pt x="212" y="153"/>
                    <a:pt x="212" y="152"/>
                  </a:cubicBezTo>
                  <a:cubicBezTo>
                    <a:pt x="212" y="151"/>
                    <a:pt x="211" y="150"/>
                    <a:pt x="210" y="149"/>
                  </a:cubicBezTo>
                  <a:cubicBezTo>
                    <a:pt x="209" y="148"/>
                    <a:pt x="202" y="145"/>
                    <a:pt x="197" y="142"/>
                  </a:cubicBezTo>
                  <a:cubicBezTo>
                    <a:pt x="198" y="140"/>
                    <a:pt x="198" y="138"/>
                    <a:pt x="199" y="136"/>
                  </a:cubicBezTo>
                  <a:cubicBezTo>
                    <a:pt x="205" y="136"/>
                    <a:pt x="212" y="137"/>
                    <a:pt x="214" y="137"/>
                  </a:cubicBezTo>
                  <a:cubicBezTo>
                    <a:pt x="215" y="138"/>
                    <a:pt x="216" y="137"/>
                    <a:pt x="217" y="136"/>
                  </a:cubicBezTo>
                  <a:cubicBezTo>
                    <a:pt x="218" y="136"/>
                    <a:pt x="219" y="135"/>
                    <a:pt x="219" y="133"/>
                  </a:cubicBezTo>
                  <a:cubicBezTo>
                    <a:pt x="219" y="132"/>
                    <a:pt x="219" y="131"/>
                    <a:pt x="218" y="130"/>
                  </a:cubicBezTo>
                  <a:cubicBezTo>
                    <a:pt x="218" y="129"/>
                    <a:pt x="217" y="128"/>
                    <a:pt x="216" y="128"/>
                  </a:cubicBezTo>
                  <a:cubicBezTo>
                    <a:pt x="214" y="127"/>
                    <a:pt x="208" y="125"/>
                    <a:pt x="202" y="123"/>
                  </a:cubicBezTo>
                  <a:cubicBezTo>
                    <a:pt x="202" y="121"/>
                    <a:pt x="202" y="119"/>
                    <a:pt x="202" y="117"/>
                  </a:cubicBezTo>
                  <a:cubicBezTo>
                    <a:pt x="209" y="116"/>
                    <a:pt x="216" y="115"/>
                    <a:pt x="217" y="115"/>
                  </a:cubicBezTo>
                  <a:close/>
                  <a:moveTo>
                    <a:pt x="49" y="126"/>
                  </a:moveTo>
                  <a:cubicBezTo>
                    <a:pt x="41" y="126"/>
                    <a:pt x="34" y="119"/>
                    <a:pt x="34" y="110"/>
                  </a:cubicBezTo>
                  <a:cubicBezTo>
                    <a:pt x="34" y="102"/>
                    <a:pt x="41" y="94"/>
                    <a:pt x="49" y="94"/>
                  </a:cubicBezTo>
                  <a:cubicBezTo>
                    <a:pt x="58" y="94"/>
                    <a:pt x="65" y="102"/>
                    <a:pt x="65" y="110"/>
                  </a:cubicBezTo>
                  <a:cubicBezTo>
                    <a:pt x="65" y="119"/>
                    <a:pt x="58" y="126"/>
                    <a:pt x="49" y="126"/>
                  </a:cubicBezTo>
                  <a:close/>
                  <a:moveTo>
                    <a:pt x="110" y="33"/>
                  </a:moveTo>
                  <a:cubicBezTo>
                    <a:pt x="119" y="33"/>
                    <a:pt x="126" y="40"/>
                    <a:pt x="126" y="49"/>
                  </a:cubicBezTo>
                  <a:cubicBezTo>
                    <a:pt x="126" y="58"/>
                    <a:pt x="119" y="65"/>
                    <a:pt x="110" y="65"/>
                  </a:cubicBezTo>
                  <a:cubicBezTo>
                    <a:pt x="102" y="65"/>
                    <a:pt x="95" y="58"/>
                    <a:pt x="95" y="49"/>
                  </a:cubicBezTo>
                  <a:cubicBezTo>
                    <a:pt x="95" y="40"/>
                    <a:pt x="102" y="33"/>
                    <a:pt x="110" y="33"/>
                  </a:cubicBezTo>
                  <a:close/>
                  <a:moveTo>
                    <a:pt x="110" y="187"/>
                  </a:moveTo>
                  <a:cubicBezTo>
                    <a:pt x="102" y="187"/>
                    <a:pt x="95" y="180"/>
                    <a:pt x="95" y="172"/>
                  </a:cubicBezTo>
                  <a:cubicBezTo>
                    <a:pt x="95" y="163"/>
                    <a:pt x="102" y="156"/>
                    <a:pt x="110" y="156"/>
                  </a:cubicBezTo>
                  <a:cubicBezTo>
                    <a:pt x="119" y="156"/>
                    <a:pt x="126" y="163"/>
                    <a:pt x="126" y="172"/>
                  </a:cubicBezTo>
                  <a:cubicBezTo>
                    <a:pt x="126" y="180"/>
                    <a:pt x="119" y="187"/>
                    <a:pt x="110" y="187"/>
                  </a:cubicBezTo>
                  <a:close/>
                  <a:moveTo>
                    <a:pt x="110" y="132"/>
                  </a:moveTo>
                  <a:cubicBezTo>
                    <a:pt x="98" y="132"/>
                    <a:pt x="89" y="122"/>
                    <a:pt x="89" y="110"/>
                  </a:cubicBezTo>
                  <a:cubicBezTo>
                    <a:pt x="89" y="98"/>
                    <a:pt x="98" y="88"/>
                    <a:pt x="110" y="88"/>
                  </a:cubicBezTo>
                  <a:cubicBezTo>
                    <a:pt x="122" y="88"/>
                    <a:pt x="132" y="98"/>
                    <a:pt x="132" y="110"/>
                  </a:cubicBezTo>
                  <a:cubicBezTo>
                    <a:pt x="132" y="122"/>
                    <a:pt x="122" y="132"/>
                    <a:pt x="110" y="132"/>
                  </a:cubicBezTo>
                  <a:close/>
                  <a:moveTo>
                    <a:pt x="172" y="126"/>
                  </a:moveTo>
                  <a:cubicBezTo>
                    <a:pt x="163" y="126"/>
                    <a:pt x="156" y="119"/>
                    <a:pt x="156" y="110"/>
                  </a:cubicBezTo>
                  <a:cubicBezTo>
                    <a:pt x="156" y="102"/>
                    <a:pt x="163" y="94"/>
                    <a:pt x="172" y="94"/>
                  </a:cubicBezTo>
                  <a:cubicBezTo>
                    <a:pt x="180" y="94"/>
                    <a:pt x="187" y="102"/>
                    <a:pt x="187" y="110"/>
                  </a:cubicBezTo>
                  <a:cubicBezTo>
                    <a:pt x="187" y="119"/>
                    <a:pt x="180" y="126"/>
                    <a:pt x="172" y="126"/>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91" name="Freeform 31">
              <a:extLst>
                <a:ext uri="{FF2B5EF4-FFF2-40B4-BE49-F238E27FC236}">
                  <a16:creationId xmlns:a16="http://schemas.microsoft.com/office/drawing/2014/main" id="{F3509D9C-01B1-4EBF-A8E8-2C44A5686B28}"/>
                </a:ext>
              </a:extLst>
            </p:cNvPr>
            <p:cNvSpPr>
              <a:spLocks noEditPoints="1"/>
            </p:cNvSpPr>
            <p:nvPr/>
          </p:nvSpPr>
          <p:spPr bwMode="auto">
            <a:xfrm>
              <a:off x="2459427" y="2927383"/>
              <a:ext cx="101635" cy="102740"/>
            </a:xfrm>
            <a:custGeom>
              <a:avLst/>
              <a:gdLst>
                <a:gd name="T0" fmla="*/ 32 w 65"/>
                <a:gd name="T1" fmla="*/ 0 h 66"/>
                <a:gd name="T2" fmla="*/ 0 w 65"/>
                <a:gd name="T3" fmla="*/ 33 h 66"/>
                <a:gd name="T4" fmla="*/ 32 w 65"/>
                <a:gd name="T5" fmla="*/ 66 h 66"/>
                <a:gd name="T6" fmla="*/ 65 w 65"/>
                <a:gd name="T7" fmla="*/ 33 h 66"/>
                <a:gd name="T8" fmla="*/ 32 w 65"/>
                <a:gd name="T9" fmla="*/ 0 h 66"/>
                <a:gd name="T10" fmla="*/ 32 w 65"/>
                <a:gd name="T11" fmla="*/ 50 h 66"/>
                <a:gd name="T12" fmla="*/ 16 w 65"/>
                <a:gd name="T13" fmla="*/ 33 h 66"/>
                <a:gd name="T14" fmla="*/ 32 w 65"/>
                <a:gd name="T15" fmla="*/ 17 h 66"/>
                <a:gd name="T16" fmla="*/ 49 w 65"/>
                <a:gd name="T17" fmla="*/ 33 h 66"/>
                <a:gd name="T18" fmla="*/ 32 w 65"/>
                <a:gd name="T1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32" y="0"/>
                  </a:moveTo>
                  <a:cubicBezTo>
                    <a:pt x="14" y="0"/>
                    <a:pt x="0" y="15"/>
                    <a:pt x="0" y="33"/>
                  </a:cubicBezTo>
                  <a:cubicBezTo>
                    <a:pt x="0" y="51"/>
                    <a:pt x="14" y="66"/>
                    <a:pt x="32" y="66"/>
                  </a:cubicBezTo>
                  <a:cubicBezTo>
                    <a:pt x="51" y="66"/>
                    <a:pt x="65" y="51"/>
                    <a:pt x="65" y="33"/>
                  </a:cubicBezTo>
                  <a:cubicBezTo>
                    <a:pt x="65" y="15"/>
                    <a:pt x="51" y="0"/>
                    <a:pt x="32" y="0"/>
                  </a:cubicBezTo>
                  <a:close/>
                  <a:moveTo>
                    <a:pt x="32" y="50"/>
                  </a:moveTo>
                  <a:cubicBezTo>
                    <a:pt x="23" y="50"/>
                    <a:pt x="16" y="42"/>
                    <a:pt x="16" y="33"/>
                  </a:cubicBezTo>
                  <a:cubicBezTo>
                    <a:pt x="16" y="24"/>
                    <a:pt x="23" y="17"/>
                    <a:pt x="32" y="17"/>
                  </a:cubicBezTo>
                  <a:cubicBezTo>
                    <a:pt x="42" y="17"/>
                    <a:pt x="49" y="24"/>
                    <a:pt x="49" y="33"/>
                  </a:cubicBezTo>
                  <a:cubicBezTo>
                    <a:pt x="49" y="42"/>
                    <a:pt x="42" y="50"/>
                    <a:pt x="32" y="50"/>
                  </a:cubicBez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92" name="Freeform 32">
              <a:extLst>
                <a:ext uri="{FF2B5EF4-FFF2-40B4-BE49-F238E27FC236}">
                  <a16:creationId xmlns:a16="http://schemas.microsoft.com/office/drawing/2014/main" id="{0BB6FB04-84A1-4635-A588-A5C33AEBFEBB}"/>
                </a:ext>
              </a:extLst>
            </p:cNvPr>
            <p:cNvSpPr>
              <a:spLocks noEditPoints="1"/>
            </p:cNvSpPr>
            <p:nvPr/>
          </p:nvSpPr>
          <p:spPr bwMode="auto">
            <a:xfrm>
              <a:off x="1439764" y="3891810"/>
              <a:ext cx="344675" cy="342465"/>
            </a:xfrm>
            <a:custGeom>
              <a:avLst/>
              <a:gdLst>
                <a:gd name="T0" fmla="*/ 221 w 222"/>
                <a:gd name="T1" fmla="*/ 107 h 221"/>
                <a:gd name="T2" fmla="*/ 216 w 222"/>
                <a:gd name="T3" fmla="*/ 93 h 221"/>
                <a:gd name="T4" fmla="*/ 214 w 222"/>
                <a:gd name="T5" fmla="*/ 84 h 221"/>
                <a:gd name="T6" fmla="*/ 212 w 222"/>
                <a:gd name="T7" fmla="*/ 69 h 221"/>
                <a:gd name="T8" fmla="*/ 192 w 222"/>
                <a:gd name="T9" fmla="*/ 67 h 221"/>
                <a:gd name="T10" fmla="*/ 201 w 222"/>
                <a:gd name="T11" fmla="*/ 45 h 221"/>
                <a:gd name="T12" fmla="*/ 177 w 222"/>
                <a:gd name="T13" fmla="*/ 47 h 221"/>
                <a:gd name="T14" fmla="*/ 182 w 222"/>
                <a:gd name="T15" fmla="*/ 27 h 221"/>
                <a:gd name="T16" fmla="*/ 168 w 222"/>
                <a:gd name="T17" fmla="*/ 21 h 221"/>
                <a:gd name="T18" fmla="*/ 160 w 222"/>
                <a:gd name="T19" fmla="*/ 16 h 221"/>
                <a:gd name="T20" fmla="*/ 148 w 222"/>
                <a:gd name="T21" fmla="*/ 7 h 221"/>
                <a:gd name="T22" fmla="*/ 133 w 222"/>
                <a:gd name="T23" fmla="*/ 21 h 221"/>
                <a:gd name="T24" fmla="*/ 122 w 222"/>
                <a:gd name="T25" fmla="*/ 0 h 221"/>
                <a:gd name="T26" fmla="*/ 111 w 222"/>
                <a:gd name="T27" fmla="*/ 19 h 221"/>
                <a:gd name="T28" fmla="*/ 99 w 222"/>
                <a:gd name="T29" fmla="*/ 0 h 221"/>
                <a:gd name="T30" fmla="*/ 89 w 222"/>
                <a:gd name="T31" fmla="*/ 21 h 221"/>
                <a:gd name="T32" fmla="*/ 74 w 222"/>
                <a:gd name="T33" fmla="*/ 7 h 221"/>
                <a:gd name="T34" fmla="*/ 62 w 222"/>
                <a:gd name="T35" fmla="*/ 16 h 221"/>
                <a:gd name="T36" fmla="*/ 53 w 222"/>
                <a:gd name="T37" fmla="*/ 21 h 221"/>
                <a:gd name="T38" fmla="*/ 40 w 222"/>
                <a:gd name="T39" fmla="*/ 27 h 221"/>
                <a:gd name="T40" fmla="*/ 45 w 222"/>
                <a:gd name="T41" fmla="*/ 47 h 221"/>
                <a:gd name="T42" fmla="*/ 21 w 222"/>
                <a:gd name="T43" fmla="*/ 45 h 221"/>
                <a:gd name="T44" fmla="*/ 30 w 222"/>
                <a:gd name="T45" fmla="*/ 67 h 221"/>
                <a:gd name="T46" fmla="*/ 9 w 222"/>
                <a:gd name="T47" fmla="*/ 69 h 221"/>
                <a:gd name="T48" fmla="*/ 8 w 222"/>
                <a:gd name="T49" fmla="*/ 84 h 221"/>
                <a:gd name="T50" fmla="*/ 6 w 222"/>
                <a:gd name="T51" fmla="*/ 93 h 221"/>
                <a:gd name="T52" fmla="*/ 1 w 222"/>
                <a:gd name="T53" fmla="*/ 107 h 221"/>
                <a:gd name="T54" fmla="*/ 19 w 222"/>
                <a:gd name="T55" fmla="*/ 117 h 221"/>
                <a:gd name="T56" fmla="*/ 2 w 222"/>
                <a:gd name="T57" fmla="*/ 134 h 221"/>
                <a:gd name="T58" fmla="*/ 24 w 222"/>
                <a:gd name="T59" fmla="*/ 142 h 221"/>
                <a:gd name="T60" fmla="*/ 12 w 222"/>
                <a:gd name="T61" fmla="*/ 158 h 221"/>
                <a:gd name="T62" fmla="*/ 22 w 222"/>
                <a:gd name="T63" fmla="*/ 169 h 221"/>
                <a:gd name="T64" fmla="*/ 28 w 222"/>
                <a:gd name="T65" fmla="*/ 178 h 221"/>
                <a:gd name="T66" fmla="*/ 35 w 222"/>
                <a:gd name="T67" fmla="*/ 190 h 221"/>
                <a:gd name="T68" fmla="*/ 54 w 222"/>
                <a:gd name="T69" fmla="*/ 183 h 221"/>
                <a:gd name="T70" fmla="*/ 55 w 222"/>
                <a:gd name="T71" fmla="*/ 207 h 221"/>
                <a:gd name="T72" fmla="*/ 76 w 222"/>
                <a:gd name="T73" fmla="*/ 196 h 221"/>
                <a:gd name="T74" fmla="*/ 80 w 222"/>
                <a:gd name="T75" fmla="*/ 216 h 221"/>
                <a:gd name="T76" fmla="*/ 95 w 222"/>
                <a:gd name="T77" fmla="*/ 216 h 221"/>
                <a:gd name="T78" fmla="*/ 105 w 222"/>
                <a:gd name="T79" fmla="*/ 217 h 221"/>
                <a:gd name="T80" fmla="*/ 117 w 222"/>
                <a:gd name="T81" fmla="*/ 217 h 221"/>
                <a:gd name="T82" fmla="*/ 127 w 222"/>
                <a:gd name="T83" fmla="*/ 216 h 221"/>
                <a:gd name="T84" fmla="*/ 142 w 222"/>
                <a:gd name="T85" fmla="*/ 216 h 221"/>
                <a:gd name="T86" fmla="*/ 145 w 222"/>
                <a:gd name="T87" fmla="*/ 196 h 221"/>
                <a:gd name="T88" fmla="*/ 166 w 222"/>
                <a:gd name="T89" fmla="*/ 207 h 221"/>
                <a:gd name="T90" fmla="*/ 167 w 222"/>
                <a:gd name="T91" fmla="*/ 183 h 221"/>
                <a:gd name="T92" fmla="*/ 187 w 222"/>
                <a:gd name="T93" fmla="*/ 190 h 221"/>
                <a:gd name="T94" fmla="*/ 194 w 222"/>
                <a:gd name="T95" fmla="*/ 178 h 221"/>
                <a:gd name="T96" fmla="*/ 200 w 222"/>
                <a:gd name="T97" fmla="*/ 169 h 221"/>
                <a:gd name="T98" fmla="*/ 210 w 222"/>
                <a:gd name="T99" fmla="*/ 158 h 221"/>
                <a:gd name="T100" fmla="*/ 197 w 222"/>
                <a:gd name="T101" fmla="*/ 142 h 221"/>
                <a:gd name="T102" fmla="*/ 219 w 222"/>
                <a:gd name="T103" fmla="*/ 134 h 221"/>
                <a:gd name="T104" fmla="*/ 203 w 222"/>
                <a:gd name="T105" fmla="*/ 117 h 221"/>
                <a:gd name="T106" fmla="*/ 50 w 222"/>
                <a:gd name="T107" fmla="*/ 95 h 221"/>
                <a:gd name="T108" fmla="*/ 127 w 222"/>
                <a:gd name="T109" fmla="*/ 49 h 221"/>
                <a:gd name="T110" fmla="*/ 111 w 222"/>
                <a:gd name="T111" fmla="*/ 188 h 221"/>
                <a:gd name="T112" fmla="*/ 111 w 222"/>
                <a:gd name="T113" fmla="*/ 188 h 221"/>
                <a:gd name="T114" fmla="*/ 133 w 222"/>
                <a:gd name="T115" fmla="*/ 111 h 221"/>
                <a:gd name="T116" fmla="*/ 172 w 222"/>
                <a:gd name="T117" fmla="*/ 9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2" h="221">
                  <a:moveTo>
                    <a:pt x="217" y="116"/>
                  </a:moveTo>
                  <a:cubicBezTo>
                    <a:pt x="219" y="116"/>
                    <a:pt x="220" y="115"/>
                    <a:pt x="221" y="114"/>
                  </a:cubicBezTo>
                  <a:cubicBezTo>
                    <a:pt x="221" y="113"/>
                    <a:pt x="222" y="112"/>
                    <a:pt x="222" y="111"/>
                  </a:cubicBezTo>
                  <a:cubicBezTo>
                    <a:pt x="222" y="109"/>
                    <a:pt x="221" y="108"/>
                    <a:pt x="221" y="107"/>
                  </a:cubicBezTo>
                  <a:cubicBezTo>
                    <a:pt x="220" y="106"/>
                    <a:pt x="219" y="106"/>
                    <a:pt x="217" y="106"/>
                  </a:cubicBezTo>
                  <a:cubicBezTo>
                    <a:pt x="216" y="106"/>
                    <a:pt x="209" y="105"/>
                    <a:pt x="203" y="104"/>
                  </a:cubicBezTo>
                  <a:cubicBezTo>
                    <a:pt x="202" y="102"/>
                    <a:pt x="202" y="100"/>
                    <a:pt x="202" y="98"/>
                  </a:cubicBezTo>
                  <a:cubicBezTo>
                    <a:pt x="208" y="96"/>
                    <a:pt x="215" y="94"/>
                    <a:pt x="216" y="93"/>
                  </a:cubicBezTo>
                  <a:cubicBezTo>
                    <a:pt x="217" y="93"/>
                    <a:pt x="218" y="92"/>
                    <a:pt x="219" y="91"/>
                  </a:cubicBezTo>
                  <a:cubicBezTo>
                    <a:pt x="219" y="90"/>
                    <a:pt x="220" y="89"/>
                    <a:pt x="219" y="88"/>
                  </a:cubicBezTo>
                  <a:cubicBezTo>
                    <a:pt x="219" y="86"/>
                    <a:pt x="218" y="85"/>
                    <a:pt x="217" y="85"/>
                  </a:cubicBezTo>
                  <a:cubicBezTo>
                    <a:pt x="216" y="84"/>
                    <a:pt x="215" y="83"/>
                    <a:pt x="214" y="84"/>
                  </a:cubicBezTo>
                  <a:cubicBezTo>
                    <a:pt x="213" y="84"/>
                    <a:pt x="206" y="85"/>
                    <a:pt x="199" y="85"/>
                  </a:cubicBezTo>
                  <a:cubicBezTo>
                    <a:pt x="199" y="83"/>
                    <a:pt x="198" y="81"/>
                    <a:pt x="197" y="79"/>
                  </a:cubicBezTo>
                  <a:cubicBezTo>
                    <a:pt x="203" y="76"/>
                    <a:pt x="209" y="73"/>
                    <a:pt x="210" y="72"/>
                  </a:cubicBezTo>
                  <a:cubicBezTo>
                    <a:pt x="211" y="71"/>
                    <a:pt x="212" y="70"/>
                    <a:pt x="212" y="69"/>
                  </a:cubicBezTo>
                  <a:cubicBezTo>
                    <a:pt x="213" y="68"/>
                    <a:pt x="213" y="67"/>
                    <a:pt x="212" y="66"/>
                  </a:cubicBezTo>
                  <a:cubicBezTo>
                    <a:pt x="212" y="64"/>
                    <a:pt x="211" y="64"/>
                    <a:pt x="210" y="63"/>
                  </a:cubicBezTo>
                  <a:cubicBezTo>
                    <a:pt x="209" y="62"/>
                    <a:pt x="207" y="62"/>
                    <a:pt x="206" y="63"/>
                  </a:cubicBezTo>
                  <a:cubicBezTo>
                    <a:pt x="205" y="63"/>
                    <a:pt x="198" y="65"/>
                    <a:pt x="192" y="67"/>
                  </a:cubicBezTo>
                  <a:cubicBezTo>
                    <a:pt x="191" y="66"/>
                    <a:pt x="190" y="64"/>
                    <a:pt x="189" y="62"/>
                  </a:cubicBezTo>
                  <a:cubicBezTo>
                    <a:pt x="194" y="58"/>
                    <a:pt x="199" y="53"/>
                    <a:pt x="200" y="52"/>
                  </a:cubicBezTo>
                  <a:cubicBezTo>
                    <a:pt x="201" y="51"/>
                    <a:pt x="201" y="50"/>
                    <a:pt x="202" y="49"/>
                  </a:cubicBezTo>
                  <a:cubicBezTo>
                    <a:pt x="202" y="48"/>
                    <a:pt x="201" y="46"/>
                    <a:pt x="201" y="45"/>
                  </a:cubicBezTo>
                  <a:cubicBezTo>
                    <a:pt x="200" y="44"/>
                    <a:pt x="199" y="44"/>
                    <a:pt x="198" y="43"/>
                  </a:cubicBezTo>
                  <a:cubicBezTo>
                    <a:pt x="196" y="43"/>
                    <a:pt x="195" y="43"/>
                    <a:pt x="194" y="44"/>
                  </a:cubicBezTo>
                  <a:cubicBezTo>
                    <a:pt x="193" y="45"/>
                    <a:pt x="187" y="48"/>
                    <a:pt x="181" y="52"/>
                  </a:cubicBezTo>
                  <a:cubicBezTo>
                    <a:pt x="180" y="50"/>
                    <a:pt x="178" y="48"/>
                    <a:pt x="177" y="47"/>
                  </a:cubicBezTo>
                  <a:cubicBezTo>
                    <a:pt x="181" y="42"/>
                    <a:pt x="185" y="36"/>
                    <a:pt x="186" y="35"/>
                  </a:cubicBezTo>
                  <a:cubicBezTo>
                    <a:pt x="187" y="34"/>
                    <a:pt x="187" y="32"/>
                    <a:pt x="187" y="31"/>
                  </a:cubicBezTo>
                  <a:cubicBezTo>
                    <a:pt x="187" y="30"/>
                    <a:pt x="186" y="29"/>
                    <a:pt x="185" y="28"/>
                  </a:cubicBezTo>
                  <a:cubicBezTo>
                    <a:pt x="184" y="27"/>
                    <a:pt x="183" y="27"/>
                    <a:pt x="182" y="27"/>
                  </a:cubicBezTo>
                  <a:cubicBezTo>
                    <a:pt x="181" y="27"/>
                    <a:pt x="179" y="27"/>
                    <a:pt x="178" y="28"/>
                  </a:cubicBezTo>
                  <a:cubicBezTo>
                    <a:pt x="177" y="29"/>
                    <a:pt x="172" y="34"/>
                    <a:pt x="167" y="38"/>
                  </a:cubicBezTo>
                  <a:cubicBezTo>
                    <a:pt x="166" y="37"/>
                    <a:pt x="164" y="36"/>
                    <a:pt x="162" y="34"/>
                  </a:cubicBezTo>
                  <a:cubicBezTo>
                    <a:pt x="165" y="29"/>
                    <a:pt x="168" y="22"/>
                    <a:pt x="168" y="21"/>
                  </a:cubicBezTo>
                  <a:cubicBezTo>
                    <a:pt x="169" y="20"/>
                    <a:pt x="169" y="18"/>
                    <a:pt x="169" y="17"/>
                  </a:cubicBezTo>
                  <a:cubicBezTo>
                    <a:pt x="168" y="16"/>
                    <a:pt x="167" y="15"/>
                    <a:pt x="166" y="15"/>
                  </a:cubicBezTo>
                  <a:cubicBezTo>
                    <a:pt x="165" y="14"/>
                    <a:pt x="164" y="14"/>
                    <a:pt x="163" y="14"/>
                  </a:cubicBezTo>
                  <a:cubicBezTo>
                    <a:pt x="162" y="14"/>
                    <a:pt x="161" y="15"/>
                    <a:pt x="160" y="16"/>
                  </a:cubicBezTo>
                  <a:cubicBezTo>
                    <a:pt x="159" y="17"/>
                    <a:pt x="155" y="23"/>
                    <a:pt x="151" y="28"/>
                  </a:cubicBezTo>
                  <a:cubicBezTo>
                    <a:pt x="149" y="27"/>
                    <a:pt x="147" y="26"/>
                    <a:pt x="145" y="25"/>
                  </a:cubicBezTo>
                  <a:cubicBezTo>
                    <a:pt x="147" y="19"/>
                    <a:pt x="148" y="12"/>
                    <a:pt x="149" y="11"/>
                  </a:cubicBezTo>
                  <a:cubicBezTo>
                    <a:pt x="149" y="10"/>
                    <a:pt x="149" y="8"/>
                    <a:pt x="148" y="7"/>
                  </a:cubicBezTo>
                  <a:cubicBezTo>
                    <a:pt x="147" y="6"/>
                    <a:pt x="146" y="5"/>
                    <a:pt x="145" y="5"/>
                  </a:cubicBezTo>
                  <a:cubicBezTo>
                    <a:pt x="144" y="5"/>
                    <a:pt x="143" y="5"/>
                    <a:pt x="142" y="5"/>
                  </a:cubicBezTo>
                  <a:cubicBezTo>
                    <a:pt x="140" y="6"/>
                    <a:pt x="139" y="6"/>
                    <a:pt x="139" y="8"/>
                  </a:cubicBezTo>
                  <a:cubicBezTo>
                    <a:pt x="138" y="9"/>
                    <a:pt x="136" y="15"/>
                    <a:pt x="133" y="21"/>
                  </a:cubicBezTo>
                  <a:cubicBezTo>
                    <a:pt x="131" y="21"/>
                    <a:pt x="129" y="20"/>
                    <a:pt x="127" y="20"/>
                  </a:cubicBezTo>
                  <a:cubicBezTo>
                    <a:pt x="127" y="14"/>
                    <a:pt x="127" y="7"/>
                    <a:pt x="127" y="5"/>
                  </a:cubicBezTo>
                  <a:cubicBezTo>
                    <a:pt x="127" y="4"/>
                    <a:pt x="126" y="3"/>
                    <a:pt x="126" y="2"/>
                  </a:cubicBezTo>
                  <a:cubicBezTo>
                    <a:pt x="125" y="1"/>
                    <a:pt x="124" y="0"/>
                    <a:pt x="122" y="0"/>
                  </a:cubicBezTo>
                  <a:cubicBezTo>
                    <a:pt x="121" y="0"/>
                    <a:pt x="120" y="0"/>
                    <a:pt x="119" y="1"/>
                  </a:cubicBezTo>
                  <a:cubicBezTo>
                    <a:pt x="118" y="2"/>
                    <a:pt x="117" y="3"/>
                    <a:pt x="117" y="4"/>
                  </a:cubicBezTo>
                  <a:cubicBezTo>
                    <a:pt x="117" y="5"/>
                    <a:pt x="115" y="12"/>
                    <a:pt x="114" y="19"/>
                  </a:cubicBezTo>
                  <a:cubicBezTo>
                    <a:pt x="113" y="19"/>
                    <a:pt x="112" y="19"/>
                    <a:pt x="111" y="19"/>
                  </a:cubicBezTo>
                  <a:cubicBezTo>
                    <a:pt x="110" y="19"/>
                    <a:pt x="109" y="19"/>
                    <a:pt x="108" y="19"/>
                  </a:cubicBezTo>
                  <a:cubicBezTo>
                    <a:pt x="106" y="12"/>
                    <a:pt x="105" y="5"/>
                    <a:pt x="105" y="4"/>
                  </a:cubicBezTo>
                  <a:cubicBezTo>
                    <a:pt x="104" y="3"/>
                    <a:pt x="104" y="2"/>
                    <a:pt x="103" y="1"/>
                  </a:cubicBezTo>
                  <a:cubicBezTo>
                    <a:pt x="102" y="0"/>
                    <a:pt x="100" y="0"/>
                    <a:pt x="99" y="0"/>
                  </a:cubicBezTo>
                  <a:cubicBezTo>
                    <a:pt x="98" y="0"/>
                    <a:pt x="97" y="1"/>
                    <a:pt x="96" y="2"/>
                  </a:cubicBezTo>
                  <a:cubicBezTo>
                    <a:pt x="95" y="3"/>
                    <a:pt x="95" y="4"/>
                    <a:pt x="95" y="5"/>
                  </a:cubicBezTo>
                  <a:cubicBezTo>
                    <a:pt x="95" y="7"/>
                    <a:pt x="95" y="14"/>
                    <a:pt x="95" y="20"/>
                  </a:cubicBezTo>
                  <a:cubicBezTo>
                    <a:pt x="93" y="20"/>
                    <a:pt x="91" y="21"/>
                    <a:pt x="89" y="21"/>
                  </a:cubicBezTo>
                  <a:cubicBezTo>
                    <a:pt x="86" y="15"/>
                    <a:pt x="83" y="9"/>
                    <a:pt x="83" y="8"/>
                  </a:cubicBezTo>
                  <a:cubicBezTo>
                    <a:pt x="82" y="6"/>
                    <a:pt x="81" y="6"/>
                    <a:pt x="80" y="5"/>
                  </a:cubicBezTo>
                  <a:cubicBezTo>
                    <a:pt x="79" y="5"/>
                    <a:pt x="78" y="5"/>
                    <a:pt x="77" y="5"/>
                  </a:cubicBezTo>
                  <a:cubicBezTo>
                    <a:pt x="75" y="5"/>
                    <a:pt x="74" y="6"/>
                    <a:pt x="74" y="7"/>
                  </a:cubicBezTo>
                  <a:cubicBezTo>
                    <a:pt x="73" y="8"/>
                    <a:pt x="73" y="10"/>
                    <a:pt x="73" y="11"/>
                  </a:cubicBezTo>
                  <a:cubicBezTo>
                    <a:pt x="73" y="12"/>
                    <a:pt x="75" y="19"/>
                    <a:pt x="76" y="25"/>
                  </a:cubicBezTo>
                  <a:cubicBezTo>
                    <a:pt x="74" y="26"/>
                    <a:pt x="72" y="27"/>
                    <a:pt x="70" y="28"/>
                  </a:cubicBezTo>
                  <a:cubicBezTo>
                    <a:pt x="67" y="23"/>
                    <a:pt x="63" y="17"/>
                    <a:pt x="62" y="16"/>
                  </a:cubicBezTo>
                  <a:cubicBezTo>
                    <a:pt x="61" y="15"/>
                    <a:pt x="60" y="14"/>
                    <a:pt x="59" y="14"/>
                  </a:cubicBezTo>
                  <a:cubicBezTo>
                    <a:pt x="58" y="14"/>
                    <a:pt x="56" y="14"/>
                    <a:pt x="55" y="15"/>
                  </a:cubicBezTo>
                  <a:cubicBezTo>
                    <a:pt x="54" y="15"/>
                    <a:pt x="53" y="16"/>
                    <a:pt x="53" y="17"/>
                  </a:cubicBezTo>
                  <a:cubicBezTo>
                    <a:pt x="53" y="18"/>
                    <a:pt x="53" y="20"/>
                    <a:pt x="53" y="21"/>
                  </a:cubicBezTo>
                  <a:cubicBezTo>
                    <a:pt x="54" y="22"/>
                    <a:pt x="57" y="29"/>
                    <a:pt x="59" y="34"/>
                  </a:cubicBezTo>
                  <a:cubicBezTo>
                    <a:pt x="58" y="36"/>
                    <a:pt x="56" y="37"/>
                    <a:pt x="54" y="38"/>
                  </a:cubicBezTo>
                  <a:cubicBezTo>
                    <a:pt x="50" y="34"/>
                    <a:pt x="44" y="29"/>
                    <a:pt x="43" y="28"/>
                  </a:cubicBezTo>
                  <a:cubicBezTo>
                    <a:pt x="42" y="27"/>
                    <a:pt x="41" y="27"/>
                    <a:pt x="40" y="27"/>
                  </a:cubicBezTo>
                  <a:cubicBezTo>
                    <a:pt x="39" y="27"/>
                    <a:pt x="38" y="27"/>
                    <a:pt x="37" y="28"/>
                  </a:cubicBezTo>
                  <a:cubicBezTo>
                    <a:pt x="36" y="29"/>
                    <a:pt x="35" y="30"/>
                    <a:pt x="35" y="31"/>
                  </a:cubicBezTo>
                  <a:cubicBezTo>
                    <a:pt x="35" y="32"/>
                    <a:pt x="35" y="34"/>
                    <a:pt x="36" y="35"/>
                  </a:cubicBezTo>
                  <a:cubicBezTo>
                    <a:pt x="37" y="36"/>
                    <a:pt x="41" y="42"/>
                    <a:pt x="45" y="47"/>
                  </a:cubicBezTo>
                  <a:cubicBezTo>
                    <a:pt x="43" y="48"/>
                    <a:pt x="42" y="50"/>
                    <a:pt x="40" y="52"/>
                  </a:cubicBezTo>
                  <a:cubicBezTo>
                    <a:pt x="35" y="48"/>
                    <a:pt x="29" y="45"/>
                    <a:pt x="28" y="44"/>
                  </a:cubicBezTo>
                  <a:cubicBezTo>
                    <a:pt x="26" y="43"/>
                    <a:pt x="25" y="43"/>
                    <a:pt x="24" y="43"/>
                  </a:cubicBezTo>
                  <a:cubicBezTo>
                    <a:pt x="23" y="44"/>
                    <a:pt x="22" y="44"/>
                    <a:pt x="21" y="45"/>
                  </a:cubicBezTo>
                  <a:cubicBezTo>
                    <a:pt x="20" y="46"/>
                    <a:pt x="20" y="48"/>
                    <a:pt x="20" y="49"/>
                  </a:cubicBezTo>
                  <a:cubicBezTo>
                    <a:pt x="20" y="50"/>
                    <a:pt x="21" y="51"/>
                    <a:pt x="22" y="52"/>
                  </a:cubicBezTo>
                  <a:cubicBezTo>
                    <a:pt x="23" y="53"/>
                    <a:pt x="28" y="58"/>
                    <a:pt x="33" y="62"/>
                  </a:cubicBezTo>
                  <a:cubicBezTo>
                    <a:pt x="32" y="64"/>
                    <a:pt x="31" y="66"/>
                    <a:pt x="30" y="67"/>
                  </a:cubicBezTo>
                  <a:cubicBezTo>
                    <a:pt x="24" y="65"/>
                    <a:pt x="17" y="63"/>
                    <a:pt x="16" y="63"/>
                  </a:cubicBezTo>
                  <a:cubicBezTo>
                    <a:pt x="14" y="62"/>
                    <a:pt x="13" y="62"/>
                    <a:pt x="12" y="63"/>
                  </a:cubicBezTo>
                  <a:cubicBezTo>
                    <a:pt x="11" y="64"/>
                    <a:pt x="10" y="64"/>
                    <a:pt x="9" y="66"/>
                  </a:cubicBezTo>
                  <a:cubicBezTo>
                    <a:pt x="9" y="67"/>
                    <a:pt x="9" y="68"/>
                    <a:pt x="9" y="69"/>
                  </a:cubicBezTo>
                  <a:cubicBezTo>
                    <a:pt x="10" y="70"/>
                    <a:pt x="10" y="71"/>
                    <a:pt x="11" y="72"/>
                  </a:cubicBezTo>
                  <a:cubicBezTo>
                    <a:pt x="13" y="73"/>
                    <a:pt x="19" y="76"/>
                    <a:pt x="24" y="79"/>
                  </a:cubicBezTo>
                  <a:cubicBezTo>
                    <a:pt x="24" y="81"/>
                    <a:pt x="23" y="83"/>
                    <a:pt x="22" y="85"/>
                  </a:cubicBezTo>
                  <a:cubicBezTo>
                    <a:pt x="16" y="85"/>
                    <a:pt x="9" y="84"/>
                    <a:pt x="8" y="84"/>
                  </a:cubicBezTo>
                  <a:cubicBezTo>
                    <a:pt x="6" y="83"/>
                    <a:pt x="5" y="84"/>
                    <a:pt x="4" y="85"/>
                  </a:cubicBezTo>
                  <a:cubicBezTo>
                    <a:pt x="3" y="85"/>
                    <a:pt x="3" y="86"/>
                    <a:pt x="2" y="88"/>
                  </a:cubicBezTo>
                  <a:cubicBezTo>
                    <a:pt x="2" y="89"/>
                    <a:pt x="2" y="90"/>
                    <a:pt x="3" y="91"/>
                  </a:cubicBezTo>
                  <a:cubicBezTo>
                    <a:pt x="3" y="92"/>
                    <a:pt x="4" y="93"/>
                    <a:pt x="6" y="93"/>
                  </a:cubicBezTo>
                  <a:cubicBezTo>
                    <a:pt x="7" y="94"/>
                    <a:pt x="14" y="96"/>
                    <a:pt x="20" y="98"/>
                  </a:cubicBezTo>
                  <a:cubicBezTo>
                    <a:pt x="19" y="100"/>
                    <a:pt x="19" y="102"/>
                    <a:pt x="19" y="104"/>
                  </a:cubicBezTo>
                  <a:cubicBezTo>
                    <a:pt x="13" y="105"/>
                    <a:pt x="6" y="106"/>
                    <a:pt x="4" y="106"/>
                  </a:cubicBezTo>
                  <a:cubicBezTo>
                    <a:pt x="3" y="106"/>
                    <a:pt x="2" y="106"/>
                    <a:pt x="1" y="107"/>
                  </a:cubicBezTo>
                  <a:cubicBezTo>
                    <a:pt x="0" y="108"/>
                    <a:pt x="0" y="109"/>
                    <a:pt x="0" y="111"/>
                  </a:cubicBezTo>
                  <a:cubicBezTo>
                    <a:pt x="0" y="112"/>
                    <a:pt x="0" y="113"/>
                    <a:pt x="1" y="114"/>
                  </a:cubicBezTo>
                  <a:cubicBezTo>
                    <a:pt x="2" y="115"/>
                    <a:pt x="3" y="116"/>
                    <a:pt x="4" y="116"/>
                  </a:cubicBezTo>
                  <a:cubicBezTo>
                    <a:pt x="6" y="116"/>
                    <a:pt x="13" y="117"/>
                    <a:pt x="19" y="117"/>
                  </a:cubicBezTo>
                  <a:cubicBezTo>
                    <a:pt x="19" y="119"/>
                    <a:pt x="19" y="121"/>
                    <a:pt x="20" y="124"/>
                  </a:cubicBezTo>
                  <a:cubicBezTo>
                    <a:pt x="14" y="125"/>
                    <a:pt x="7" y="128"/>
                    <a:pt x="6" y="128"/>
                  </a:cubicBezTo>
                  <a:cubicBezTo>
                    <a:pt x="4" y="128"/>
                    <a:pt x="3" y="129"/>
                    <a:pt x="3" y="130"/>
                  </a:cubicBezTo>
                  <a:cubicBezTo>
                    <a:pt x="2" y="131"/>
                    <a:pt x="2" y="133"/>
                    <a:pt x="2" y="134"/>
                  </a:cubicBezTo>
                  <a:cubicBezTo>
                    <a:pt x="3" y="135"/>
                    <a:pt x="3" y="136"/>
                    <a:pt x="4" y="137"/>
                  </a:cubicBezTo>
                  <a:cubicBezTo>
                    <a:pt x="5" y="138"/>
                    <a:pt x="6" y="138"/>
                    <a:pt x="8" y="138"/>
                  </a:cubicBezTo>
                  <a:cubicBezTo>
                    <a:pt x="9" y="138"/>
                    <a:pt x="16" y="137"/>
                    <a:pt x="22" y="136"/>
                  </a:cubicBezTo>
                  <a:cubicBezTo>
                    <a:pt x="23" y="138"/>
                    <a:pt x="24" y="140"/>
                    <a:pt x="24" y="142"/>
                  </a:cubicBezTo>
                  <a:cubicBezTo>
                    <a:pt x="19" y="145"/>
                    <a:pt x="13" y="149"/>
                    <a:pt x="11" y="150"/>
                  </a:cubicBezTo>
                  <a:cubicBezTo>
                    <a:pt x="10" y="150"/>
                    <a:pt x="10" y="151"/>
                    <a:pt x="9" y="152"/>
                  </a:cubicBezTo>
                  <a:cubicBezTo>
                    <a:pt x="9" y="154"/>
                    <a:pt x="9" y="155"/>
                    <a:pt x="9" y="156"/>
                  </a:cubicBezTo>
                  <a:cubicBezTo>
                    <a:pt x="10" y="157"/>
                    <a:pt x="11" y="158"/>
                    <a:pt x="12" y="158"/>
                  </a:cubicBezTo>
                  <a:cubicBezTo>
                    <a:pt x="13" y="159"/>
                    <a:pt x="14" y="159"/>
                    <a:pt x="16" y="159"/>
                  </a:cubicBezTo>
                  <a:cubicBezTo>
                    <a:pt x="17" y="158"/>
                    <a:pt x="24" y="156"/>
                    <a:pt x="30" y="154"/>
                  </a:cubicBezTo>
                  <a:cubicBezTo>
                    <a:pt x="31" y="156"/>
                    <a:pt x="32" y="158"/>
                    <a:pt x="33" y="160"/>
                  </a:cubicBezTo>
                  <a:cubicBezTo>
                    <a:pt x="28" y="164"/>
                    <a:pt x="23" y="168"/>
                    <a:pt x="22" y="169"/>
                  </a:cubicBezTo>
                  <a:cubicBezTo>
                    <a:pt x="21" y="170"/>
                    <a:pt x="20" y="171"/>
                    <a:pt x="20" y="173"/>
                  </a:cubicBezTo>
                  <a:cubicBezTo>
                    <a:pt x="20" y="174"/>
                    <a:pt x="20" y="175"/>
                    <a:pt x="21" y="176"/>
                  </a:cubicBezTo>
                  <a:cubicBezTo>
                    <a:pt x="22" y="177"/>
                    <a:pt x="23" y="178"/>
                    <a:pt x="24" y="178"/>
                  </a:cubicBezTo>
                  <a:cubicBezTo>
                    <a:pt x="25" y="178"/>
                    <a:pt x="26" y="178"/>
                    <a:pt x="28" y="178"/>
                  </a:cubicBezTo>
                  <a:cubicBezTo>
                    <a:pt x="29" y="177"/>
                    <a:pt x="35" y="173"/>
                    <a:pt x="40" y="170"/>
                  </a:cubicBezTo>
                  <a:cubicBezTo>
                    <a:pt x="42" y="172"/>
                    <a:pt x="43" y="173"/>
                    <a:pt x="45" y="175"/>
                  </a:cubicBezTo>
                  <a:cubicBezTo>
                    <a:pt x="41" y="180"/>
                    <a:pt x="37" y="186"/>
                    <a:pt x="36" y="187"/>
                  </a:cubicBezTo>
                  <a:cubicBezTo>
                    <a:pt x="35" y="188"/>
                    <a:pt x="35" y="189"/>
                    <a:pt x="35" y="190"/>
                  </a:cubicBezTo>
                  <a:cubicBezTo>
                    <a:pt x="35" y="191"/>
                    <a:pt x="36" y="192"/>
                    <a:pt x="37" y="193"/>
                  </a:cubicBezTo>
                  <a:cubicBezTo>
                    <a:pt x="38" y="194"/>
                    <a:pt x="39" y="195"/>
                    <a:pt x="40" y="195"/>
                  </a:cubicBezTo>
                  <a:cubicBezTo>
                    <a:pt x="41" y="195"/>
                    <a:pt x="42" y="194"/>
                    <a:pt x="43" y="193"/>
                  </a:cubicBezTo>
                  <a:cubicBezTo>
                    <a:pt x="44" y="192"/>
                    <a:pt x="50" y="188"/>
                    <a:pt x="54" y="183"/>
                  </a:cubicBezTo>
                  <a:cubicBezTo>
                    <a:pt x="56" y="185"/>
                    <a:pt x="58" y="186"/>
                    <a:pt x="59" y="187"/>
                  </a:cubicBezTo>
                  <a:cubicBezTo>
                    <a:pt x="57" y="193"/>
                    <a:pt x="54" y="199"/>
                    <a:pt x="53" y="201"/>
                  </a:cubicBezTo>
                  <a:cubicBezTo>
                    <a:pt x="53" y="202"/>
                    <a:pt x="53" y="203"/>
                    <a:pt x="53" y="204"/>
                  </a:cubicBezTo>
                  <a:cubicBezTo>
                    <a:pt x="53" y="205"/>
                    <a:pt x="54" y="206"/>
                    <a:pt x="55" y="207"/>
                  </a:cubicBezTo>
                  <a:cubicBezTo>
                    <a:pt x="56" y="208"/>
                    <a:pt x="58" y="208"/>
                    <a:pt x="59" y="208"/>
                  </a:cubicBezTo>
                  <a:cubicBezTo>
                    <a:pt x="60" y="207"/>
                    <a:pt x="61" y="207"/>
                    <a:pt x="62" y="206"/>
                  </a:cubicBezTo>
                  <a:cubicBezTo>
                    <a:pt x="63" y="205"/>
                    <a:pt x="67" y="199"/>
                    <a:pt x="70" y="194"/>
                  </a:cubicBezTo>
                  <a:cubicBezTo>
                    <a:pt x="72" y="195"/>
                    <a:pt x="74" y="195"/>
                    <a:pt x="76" y="196"/>
                  </a:cubicBezTo>
                  <a:cubicBezTo>
                    <a:pt x="75" y="202"/>
                    <a:pt x="73" y="209"/>
                    <a:pt x="73" y="211"/>
                  </a:cubicBezTo>
                  <a:cubicBezTo>
                    <a:pt x="73" y="212"/>
                    <a:pt x="73" y="213"/>
                    <a:pt x="74" y="214"/>
                  </a:cubicBezTo>
                  <a:cubicBezTo>
                    <a:pt x="74" y="215"/>
                    <a:pt x="75" y="216"/>
                    <a:pt x="77" y="216"/>
                  </a:cubicBezTo>
                  <a:cubicBezTo>
                    <a:pt x="78" y="217"/>
                    <a:pt x="79" y="217"/>
                    <a:pt x="80" y="216"/>
                  </a:cubicBezTo>
                  <a:cubicBezTo>
                    <a:pt x="81" y="216"/>
                    <a:pt x="82" y="215"/>
                    <a:pt x="83" y="214"/>
                  </a:cubicBezTo>
                  <a:cubicBezTo>
                    <a:pt x="83" y="213"/>
                    <a:pt x="86" y="206"/>
                    <a:pt x="89" y="200"/>
                  </a:cubicBezTo>
                  <a:cubicBezTo>
                    <a:pt x="91" y="201"/>
                    <a:pt x="93" y="201"/>
                    <a:pt x="95" y="201"/>
                  </a:cubicBezTo>
                  <a:cubicBezTo>
                    <a:pt x="95" y="208"/>
                    <a:pt x="95" y="215"/>
                    <a:pt x="95" y="216"/>
                  </a:cubicBezTo>
                  <a:cubicBezTo>
                    <a:pt x="95" y="218"/>
                    <a:pt x="95" y="219"/>
                    <a:pt x="96" y="220"/>
                  </a:cubicBezTo>
                  <a:cubicBezTo>
                    <a:pt x="97" y="221"/>
                    <a:pt x="98" y="221"/>
                    <a:pt x="99" y="221"/>
                  </a:cubicBezTo>
                  <a:cubicBezTo>
                    <a:pt x="100" y="221"/>
                    <a:pt x="102" y="221"/>
                    <a:pt x="103" y="220"/>
                  </a:cubicBezTo>
                  <a:cubicBezTo>
                    <a:pt x="104" y="220"/>
                    <a:pt x="104" y="219"/>
                    <a:pt x="105" y="217"/>
                  </a:cubicBezTo>
                  <a:cubicBezTo>
                    <a:pt x="105" y="216"/>
                    <a:pt x="106" y="209"/>
                    <a:pt x="108" y="203"/>
                  </a:cubicBezTo>
                  <a:cubicBezTo>
                    <a:pt x="109" y="203"/>
                    <a:pt x="110" y="203"/>
                    <a:pt x="111" y="203"/>
                  </a:cubicBezTo>
                  <a:cubicBezTo>
                    <a:pt x="112" y="203"/>
                    <a:pt x="113" y="203"/>
                    <a:pt x="114" y="203"/>
                  </a:cubicBezTo>
                  <a:cubicBezTo>
                    <a:pt x="115" y="209"/>
                    <a:pt x="117" y="216"/>
                    <a:pt x="117" y="217"/>
                  </a:cubicBezTo>
                  <a:cubicBezTo>
                    <a:pt x="117" y="219"/>
                    <a:pt x="118" y="220"/>
                    <a:pt x="119" y="220"/>
                  </a:cubicBezTo>
                  <a:cubicBezTo>
                    <a:pt x="120" y="221"/>
                    <a:pt x="121" y="221"/>
                    <a:pt x="122" y="221"/>
                  </a:cubicBezTo>
                  <a:cubicBezTo>
                    <a:pt x="124" y="221"/>
                    <a:pt x="125" y="221"/>
                    <a:pt x="126" y="220"/>
                  </a:cubicBezTo>
                  <a:cubicBezTo>
                    <a:pt x="126" y="219"/>
                    <a:pt x="127" y="218"/>
                    <a:pt x="127" y="216"/>
                  </a:cubicBezTo>
                  <a:cubicBezTo>
                    <a:pt x="127" y="215"/>
                    <a:pt x="127" y="208"/>
                    <a:pt x="127" y="201"/>
                  </a:cubicBezTo>
                  <a:cubicBezTo>
                    <a:pt x="129" y="201"/>
                    <a:pt x="131" y="201"/>
                    <a:pt x="133" y="200"/>
                  </a:cubicBezTo>
                  <a:cubicBezTo>
                    <a:pt x="136" y="206"/>
                    <a:pt x="138" y="213"/>
                    <a:pt x="139" y="214"/>
                  </a:cubicBezTo>
                  <a:cubicBezTo>
                    <a:pt x="139" y="215"/>
                    <a:pt x="140" y="216"/>
                    <a:pt x="142" y="216"/>
                  </a:cubicBezTo>
                  <a:cubicBezTo>
                    <a:pt x="143" y="217"/>
                    <a:pt x="144" y="217"/>
                    <a:pt x="145" y="216"/>
                  </a:cubicBezTo>
                  <a:cubicBezTo>
                    <a:pt x="146" y="216"/>
                    <a:pt x="147" y="215"/>
                    <a:pt x="148" y="214"/>
                  </a:cubicBezTo>
                  <a:cubicBezTo>
                    <a:pt x="149" y="213"/>
                    <a:pt x="149" y="212"/>
                    <a:pt x="149" y="211"/>
                  </a:cubicBezTo>
                  <a:cubicBezTo>
                    <a:pt x="148" y="209"/>
                    <a:pt x="147" y="202"/>
                    <a:pt x="145" y="196"/>
                  </a:cubicBezTo>
                  <a:cubicBezTo>
                    <a:pt x="147" y="195"/>
                    <a:pt x="149" y="195"/>
                    <a:pt x="151" y="194"/>
                  </a:cubicBezTo>
                  <a:cubicBezTo>
                    <a:pt x="155" y="199"/>
                    <a:pt x="159" y="205"/>
                    <a:pt x="160" y="206"/>
                  </a:cubicBezTo>
                  <a:cubicBezTo>
                    <a:pt x="161" y="207"/>
                    <a:pt x="162" y="207"/>
                    <a:pt x="163" y="208"/>
                  </a:cubicBezTo>
                  <a:cubicBezTo>
                    <a:pt x="164" y="208"/>
                    <a:pt x="165" y="208"/>
                    <a:pt x="166" y="207"/>
                  </a:cubicBezTo>
                  <a:cubicBezTo>
                    <a:pt x="167" y="206"/>
                    <a:pt x="168" y="205"/>
                    <a:pt x="169" y="204"/>
                  </a:cubicBezTo>
                  <a:cubicBezTo>
                    <a:pt x="169" y="203"/>
                    <a:pt x="169" y="202"/>
                    <a:pt x="168" y="201"/>
                  </a:cubicBezTo>
                  <a:cubicBezTo>
                    <a:pt x="168" y="199"/>
                    <a:pt x="165" y="193"/>
                    <a:pt x="162" y="187"/>
                  </a:cubicBezTo>
                  <a:cubicBezTo>
                    <a:pt x="164" y="186"/>
                    <a:pt x="166" y="185"/>
                    <a:pt x="167" y="183"/>
                  </a:cubicBezTo>
                  <a:cubicBezTo>
                    <a:pt x="172" y="188"/>
                    <a:pt x="177" y="192"/>
                    <a:pt x="178" y="193"/>
                  </a:cubicBezTo>
                  <a:cubicBezTo>
                    <a:pt x="179" y="194"/>
                    <a:pt x="181" y="195"/>
                    <a:pt x="182" y="195"/>
                  </a:cubicBezTo>
                  <a:cubicBezTo>
                    <a:pt x="183" y="195"/>
                    <a:pt x="184" y="194"/>
                    <a:pt x="185" y="193"/>
                  </a:cubicBezTo>
                  <a:cubicBezTo>
                    <a:pt x="186" y="192"/>
                    <a:pt x="187" y="191"/>
                    <a:pt x="187" y="190"/>
                  </a:cubicBezTo>
                  <a:cubicBezTo>
                    <a:pt x="187" y="189"/>
                    <a:pt x="187" y="188"/>
                    <a:pt x="186" y="187"/>
                  </a:cubicBezTo>
                  <a:cubicBezTo>
                    <a:pt x="185" y="186"/>
                    <a:pt x="181" y="180"/>
                    <a:pt x="177" y="175"/>
                  </a:cubicBezTo>
                  <a:cubicBezTo>
                    <a:pt x="178" y="173"/>
                    <a:pt x="180" y="172"/>
                    <a:pt x="181" y="170"/>
                  </a:cubicBezTo>
                  <a:cubicBezTo>
                    <a:pt x="187" y="173"/>
                    <a:pt x="193" y="177"/>
                    <a:pt x="194" y="178"/>
                  </a:cubicBezTo>
                  <a:cubicBezTo>
                    <a:pt x="195" y="178"/>
                    <a:pt x="196" y="178"/>
                    <a:pt x="198" y="178"/>
                  </a:cubicBezTo>
                  <a:cubicBezTo>
                    <a:pt x="199" y="178"/>
                    <a:pt x="200" y="177"/>
                    <a:pt x="201" y="176"/>
                  </a:cubicBezTo>
                  <a:cubicBezTo>
                    <a:pt x="201" y="175"/>
                    <a:pt x="202" y="174"/>
                    <a:pt x="202" y="173"/>
                  </a:cubicBezTo>
                  <a:cubicBezTo>
                    <a:pt x="201" y="171"/>
                    <a:pt x="201" y="170"/>
                    <a:pt x="200" y="169"/>
                  </a:cubicBezTo>
                  <a:cubicBezTo>
                    <a:pt x="199" y="168"/>
                    <a:pt x="194" y="164"/>
                    <a:pt x="189" y="160"/>
                  </a:cubicBezTo>
                  <a:cubicBezTo>
                    <a:pt x="190" y="158"/>
                    <a:pt x="191" y="156"/>
                    <a:pt x="192" y="154"/>
                  </a:cubicBezTo>
                  <a:cubicBezTo>
                    <a:pt x="198" y="156"/>
                    <a:pt x="205" y="158"/>
                    <a:pt x="206" y="159"/>
                  </a:cubicBezTo>
                  <a:cubicBezTo>
                    <a:pt x="207" y="159"/>
                    <a:pt x="209" y="159"/>
                    <a:pt x="210" y="158"/>
                  </a:cubicBezTo>
                  <a:cubicBezTo>
                    <a:pt x="211" y="158"/>
                    <a:pt x="212" y="157"/>
                    <a:pt x="212" y="156"/>
                  </a:cubicBezTo>
                  <a:cubicBezTo>
                    <a:pt x="213" y="155"/>
                    <a:pt x="213" y="154"/>
                    <a:pt x="212" y="152"/>
                  </a:cubicBezTo>
                  <a:cubicBezTo>
                    <a:pt x="212" y="151"/>
                    <a:pt x="211" y="150"/>
                    <a:pt x="210" y="150"/>
                  </a:cubicBezTo>
                  <a:cubicBezTo>
                    <a:pt x="209" y="149"/>
                    <a:pt x="203" y="145"/>
                    <a:pt x="197" y="142"/>
                  </a:cubicBezTo>
                  <a:cubicBezTo>
                    <a:pt x="198" y="140"/>
                    <a:pt x="199" y="138"/>
                    <a:pt x="199" y="136"/>
                  </a:cubicBezTo>
                  <a:cubicBezTo>
                    <a:pt x="206" y="137"/>
                    <a:pt x="213" y="138"/>
                    <a:pt x="214" y="138"/>
                  </a:cubicBezTo>
                  <a:cubicBezTo>
                    <a:pt x="215" y="138"/>
                    <a:pt x="216" y="138"/>
                    <a:pt x="217" y="137"/>
                  </a:cubicBezTo>
                  <a:cubicBezTo>
                    <a:pt x="218" y="136"/>
                    <a:pt x="219" y="135"/>
                    <a:pt x="219" y="134"/>
                  </a:cubicBezTo>
                  <a:cubicBezTo>
                    <a:pt x="220" y="133"/>
                    <a:pt x="219" y="131"/>
                    <a:pt x="219" y="130"/>
                  </a:cubicBezTo>
                  <a:cubicBezTo>
                    <a:pt x="218" y="129"/>
                    <a:pt x="217" y="128"/>
                    <a:pt x="216" y="128"/>
                  </a:cubicBezTo>
                  <a:cubicBezTo>
                    <a:pt x="215" y="128"/>
                    <a:pt x="208" y="125"/>
                    <a:pt x="202" y="124"/>
                  </a:cubicBezTo>
                  <a:cubicBezTo>
                    <a:pt x="202" y="121"/>
                    <a:pt x="202" y="119"/>
                    <a:pt x="203" y="117"/>
                  </a:cubicBezTo>
                  <a:cubicBezTo>
                    <a:pt x="209" y="117"/>
                    <a:pt x="216" y="116"/>
                    <a:pt x="217" y="116"/>
                  </a:cubicBezTo>
                  <a:close/>
                  <a:moveTo>
                    <a:pt x="50" y="127"/>
                  </a:moveTo>
                  <a:cubicBezTo>
                    <a:pt x="41" y="127"/>
                    <a:pt x="34" y="119"/>
                    <a:pt x="34" y="111"/>
                  </a:cubicBezTo>
                  <a:cubicBezTo>
                    <a:pt x="34" y="102"/>
                    <a:pt x="41" y="95"/>
                    <a:pt x="50" y="95"/>
                  </a:cubicBezTo>
                  <a:cubicBezTo>
                    <a:pt x="58" y="95"/>
                    <a:pt x="65" y="102"/>
                    <a:pt x="65" y="111"/>
                  </a:cubicBezTo>
                  <a:cubicBezTo>
                    <a:pt x="65" y="119"/>
                    <a:pt x="58" y="127"/>
                    <a:pt x="50" y="127"/>
                  </a:cubicBezTo>
                  <a:close/>
                  <a:moveTo>
                    <a:pt x="111" y="34"/>
                  </a:moveTo>
                  <a:cubicBezTo>
                    <a:pt x="120" y="34"/>
                    <a:pt x="127" y="41"/>
                    <a:pt x="127" y="49"/>
                  </a:cubicBezTo>
                  <a:cubicBezTo>
                    <a:pt x="127" y="58"/>
                    <a:pt x="120" y="65"/>
                    <a:pt x="111" y="65"/>
                  </a:cubicBezTo>
                  <a:cubicBezTo>
                    <a:pt x="102" y="65"/>
                    <a:pt x="95" y="58"/>
                    <a:pt x="95" y="49"/>
                  </a:cubicBezTo>
                  <a:cubicBezTo>
                    <a:pt x="95" y="41"/>
                    <a:pt x="102" y="34"/>
                    <a:pt x="111" y="34"/>
                  </a:cubicBezTo>
                  <a:close/>
                  <a:moveTo>
                    <a:pt x="111" y="188"/>
                  </a:moveTo>
                  <a:cubicBezTo>
                    <a:pt x="102" y="188"/>
                    <a:pt x="95" y="181"/>
                    <a:pt x="95" y="172"/>
                  </a:cubicBezTo>
                  <a:cubicBezTo>
                    <a:pt x="95" y="163"/>
                    <a:pt x="102" y="156"/>
                    <a:pt x="111" y="156"/>
                  </a:cubicBezTo>
                  <a:cubicBezTo>
                    <a:pt x="120" y="156"/>
                    <a:pt x="127" y="163"/>
                    <a:pt x="127" y="172"/>
                  </a:cubicBezTo>
                  <a:cubicBezTo>
                    <a:pt x="127" y="181"/>
                    <a:pt x="120" y="188"/>
                    <a:pt x="111" y="188"/>
                  </a:cubicBezTo>
                  <a:close/>
                  <a:moveTo>
                    <a:pt x="111" y="133"/>
                  </a:moveTo>
                  <a:cubicBezTo>
                    <a:pt x="99" y="133"/>
                    <a:pt x="89" y="123"/>
                    <a:pt x="89" y="111"/>
                  </a:cubicBezTo>
                  <a:cubicBezTo>
                    <a:pt x="89" y="99"/>
                    <a:pt x="99" y="89"/>
                    <a:pt x="111" y="89"/>
                  </a:cubicBezTo>
                  <a:cubicBezTo>
                    <a:pt x="123" y="89"/>
                    <a:pt x="133" y="99"/>
                    <a:pt x="133" y="111"/>
                  </a:cubicBezTo>
                  <a:cubicBezTo>
                    <a:pt x="133" y="123"/>
                    <a:pt x="123" y="133"/>
                    <a:pt x="111" y="133"/>
                  </a:cubicBezTo>
                  <a:close/>
                  <a:moveTo>
                    <a:pt x="172" y="127"/>
                  </a:moveTo>
                  <a:cubicBezTo>
                    <a:pt x="163" y="127"/>
                    <a:pt x="156" y="119"/>
                    <a:pt x="156" y="111"/>
                  </a:cubicBezTo>
                  <a:cubicBezTo>
                    <a:pt x="156" y="102"/>
                    <a:pt x="163" y="95"/>
                    <a:pt x="172" y="95"/>
                  </a:cubicBezTo>
                  <a:cubicBezTo>
                    <a:pt x="181" y="95"/>
                    <a:pt x="188" y="102"/>
                    <a:pt x="188" y="111"/>
                  </a:cubicBezTo>
                  <a:cubicBezTo>
                    <a:pt x="188" y="119"/>
                    <a:pt x="181" y="127"/>
                    <a:pt x="172" y="127"/>
                  </a:cubicBezTo>
                  <a:close/>
                </a:path>
              </a:pathLst>
            </a:custGeom>
            <a:solidFill>
              <a:srgbClr val="A5A5A5">
                <a:lumMod val="7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93" name="Freeform 33">
              <a:extLst>
                <a:ext uri="{FF2B5EF4-FFF2-40B4-BE49-F238E27FC236}">
                  <a16:creationId xmlns:a16="http://schemas.microsoft.com/office/drawing/2014/main" id="{ABEBC7CF-7AE1-4D9B-9AFF-B044D980CC29}"/>
                </a:ext>
              </a:extLst>
            </p:cNvPr>
            <p:cNvSpPr>
              <a:spLocks noEditPoints="1"/>
            </p:cNvSpPr>
            <p:nvPr/>
          </p:nvSpPr>
          <p:spPr bwMode="auto">
            <a:xfrm>
              <a:off x="1548027" y="4000073"/>
              <a:ext cx="127044" cy="127044"/>
            </a:xfrm>
            <a:custGeom>
              <a:avLst/>
              <a:gdLst>
                <a:gd name="T0" fmla="*/ 41 w 82"/>
                <a:gd name="T1" fmla="*/ 0 h 82"/>
                <a:gd name="T2" fmla="*/ 0 w 82"/>
                <a:gd name="T3" fmla="*/ 41 h 82"/>
                <a:gd name="T4" fmla="*/ 41 w 82"/>
                <a:gd name="T5" fmla="*/ 82 h 82"/>
                <a:gd name="T6" fmla="*/ 82 w 82"/>
                <a:gd name="T7" fmla="*/ 41 h 82"/>
                <a:gd name="T8" fmla="*/ 41 w 82"/>
                <a:gd name="T9" fmla="*/ 0 h 82"/>
                <a:gd name="T10" fmla="*/ 41 w 82"/>
                <a:gd name="T11" fmla="*/ 61 h 82"/>
                <a:gd name="T12" fmla="*/ 20 w 82"/>
                <a:gd name="T13" fmla="*/ 41 h 82"/>
                <a:gd name="T14" fmla="*/ 41 w 82"/>
                <a:gd name="T15" fmla="*/ 20 h 82"/>
                <a:gd name="T16" fmla="*/ 61 w 82"/>
                <a:gd name="T17" fmla="*/ 41 h 82"/>
                <a:gd name="T18" fmla="*/ 41 w 82"/>
                <a:gd name="T19"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0"/>
                  </a:moveTo>
                  <a:cubicBezTo>
                    <a:pt x="18" y="0"/>
                    <a:pt x="0" y="18"/>
                    <a:pt x="0" y="41"/>
                  </a:cubicBezTo>
                  <a:cubicBezTo>
                    <a:pt x="0" y="63"/>
                    <a:pt x="18" y="82"/>
                    <a:pt x="41" y="82"/>
                  </a:cubicBezTo>
                  <a:cubicBezTo>
                    <a:pt x="64" y="82"/>
                    <a:pt x="82" y="63"/>
                    <a:pt x="82" y="41"/>
                  </a:cubicBezTo>
                  <a:cubicBezTo>
                    <a:pt x="82" y="18"/>
                    <a:pt x="64" y="0"/>
                    <a:pt x="41" y="0"/>
                  </a:cubicBezTo>
                  <a:close/>
                  <a:moveTo>
                    <a:pt x="41" y="61"/>
                  </a:moveTo>
                  <a:cubicBezTo>
                    <a:pt x="30" y="61"/>
                    <a:pt x="20" y="52"/>
                    <a:pt x="20" y="41"/>
                  </a:cubicBezTo>
                  <a:cubicBezTo>
                    <a:pt x="20" y="29"/>
                    <a:pt x="30" y="20"/>
                    <a:pt x="41" y="20"/>
                  </a:cubicBezTo>
                  <a:cubicBezTo>
                    <a:pt x="52" y="20"/>
                    <a:pt x="61" y="29"/>
                    <a:pt x="61" y="41"/>
                  </a:cubicBezTo>
                  <a:cubicBezTo>
                    <a:pt x="61" y="52"/>
                    <a:pt x="52" y="61"/>
                    <a:pt x="41" y="61"/>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nvGrpSpPr>
            <p:cNvPr id="294" name="Group 293">
              <a:extLst>
                <a:ext uri="{FF2B5EF4-FFF2-40B4-BE49-F238E27FC236}">
                  <a16:creationId xmlns:a16="http://schemas.microsoft.com/office/drawing/2014/main" id="{035841DD-6184-40A6-AC44-A65657A863FA}"/>
                </a:ext>
              </a:extLst>
            </p:cNvPr>
            <p:cNvGrpSpPr/>
            <p:nvPr/>
          </p:nvGrpSpPr>
          <p:grpSpPr>
            <a:xfrm>
              <a:off x="2607460" y="4038738"/>
              <a:ext cx="344675" cy="343570"/>
              <a:chOff x="2607460" y="4038738"/>
              <a:chExt cx="344675" cy="343570"/>
            </a:xfrm>
            <a:solidFill>
              <a:srgbClr val="7A7A7A"/>
            </a:solidFill>
          </p:grpSpPr>
          <p:sp>
            <p:nvSpPr>
              <p:cNvPr id="360" name="Freeform 34">
                <a:extLst>
                  <a:ext uri="{FF2B5EF4-FFF2-40B4-BE49-F238E27FC236}">
                    <a16:creationId xmlns:a16="http://schemas.microsoft.com/office/drawing/2014/main" id="{6F604364-20D7-4F26-B73D-CF24F5568A60}"/>
                  </a:ext>
                </a:extLst>
              </p:cNvPr>
              <p:cNvSpPr>
                <a:spLocks/>
              </p:cNvSpPr>
              <p:nvPr/>
            </p:nvSpPr>
            <p:spPr bwMode="auto">
              <a:xfrm>
                <a:off x="2777588" y="4194505"/>
                <a:ext cx="18781" cy="30932"/>
              </a:xfrm>
              <a:custGeom>
                <a:avLst/>
                <a:gdLst>
                  <a:gd name="T0" fmla="*/ 0 w 12"/>
                  <a:gd name="T1" fmla="*/ 0 h 20"/>
                  <a:gd name="T2" fmla="*/ 4 w 12"/>
                  <a:gd name="T3" fmla="*/ 20 h 20"/>
                  <a:gd name="T4" fmla="*/ 11 w 12"/>
                  <a:gd name="T5" fmla="*/ 9 h 20"/>
                  <a:gd name="T6" fmla="*/ 0 w 12"/>
                  <a:gd name="T7" fmla="*/ 0 h 20"/>
                </a:gdLst>
                <a:ahLst/>
                <a:cxnLst>
                  <a:cxn ang="0">
                    <a:pos x="T0" y="T1"/>
                  </a:cxn>
                  <a:cxn ang="0">
                    <a:pos x="T2" y="T3"/>
                  </a:cxn>
                  <a:cxn ang="0">
                    <a:pos x="T4" y="T5"/>
                  </a:cxn>
                  <a:cxn ang="0">
                    <a:pos x="T6" y="T7"/>
                  </a:cxn>
                </a:cxnLst>
                <a:rect l="0" t="0" r="r" b="b"/>
                <a:pathLst>
                  <a:path w="12" h="20">
                    <a:moveTo>
                      <a:pt x="0" y="0"/>
                    </a:moveTo>
                    <a:cubicBezTo>
                      <a:pt x="4" y="20"/>
                      <a:pt x="4" y="20"/>
                      <a:pt x="4" y="20"/>
                    </a:cubicBezTo>
                    <a:cubicBezTo>
                      <a:pt x="9" y="18"/>
                      <a:pt x="12" y="14"/>
                      <a:pt x="11" y="9"/>
                    </a:cubicBezTo>
                    <a:cubicBezTo>
                      <a:pt x="10" y="3"/>
                      <a:pt x="5"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61" name="Freeform 35">
                <a:extLst>
                  <a:ext uri="{FF2B5EF4-FFF2-40B4-BE49-F238E27FC236}">
                    <a16:creationId xmlns:a16="http://schemas.microsoft.com/office/drawing/2014/main" id="{7C358F31-B4E1-408C-A20B-6CD088023855}"/>
                  </a:ext>
                </a:extLst>
              </p:cNvPr>
              <p:cNvSpPr>
                <a:spLocks/>
              </p:cNvSpPr>
              <p:nvPr/>
            </p:nvSpPr>
            <p:spPr bwMode="auto">
              <a:xfrm>
                <a:off x="2762122" y="4195609"/>
                <a:ext cx="18781" cy="30932"/>
              </a:xfrm>
              <a:custGeom>
                <a:avLst/>
                <a:gdLst>
                  <a:gd name="T0" fmla="*/ 1 w 12"/>
                  <a:gd name="T1" fmla="*/ 11 h 20"/>
                  <a:gd name="T2" fmla="*/ 12 w 12"/>
                  <a:gd name="T3" fmla="*/ 20 h 20"/>
                  <a:gd name="T4" fmla="*/ 7 w 12"/>
                  <a:gd name="T5" fmla="*/ 0 h 20"/>
                  <a:gd name="T6" fmla="*/ 1 w 12"/>
                  <a:gd name="T7" fmla="*/ 11 h 20"/>
                </a:gdLst>
                <a:ahLst/>
                <a:cxnLst>
                  <a:cxn ang="0">
                    <a:pos x="T0" y="T1"/>
                  </a:cxn>
                  <a:cxn ang="0">
                    <a:pos x="T2" y="T3"/>
                  </a:cxn>
                  <a:cxn ang="0">
                    <a:pos x="T4" y="T5"/>
                  </a:cxn>
                  <a:cxn ang="0">
                    <a:pos x="T6" y="T7"/>
                  </a:cxn>
                </a:cxnLst>
                <a:rect l="0" t="0" r="r" b="b"/>
                <a:pathLst>
                  <a:path w="12" h="20">
                    <a:moveTo>
                      <a:pt x="1" y="11"/>
                    </a:moveTo>
                    <a:cubicBezTo>
                      <a:pt x="2" y="17"/>
                      <a:pt x="7" y="20"/>
                      <a:pt x="12" y="20"/>
                    </a:cubicBezTo>
                    <a:cubicBezTo>
                      <a:pt x="7" y="0"/>
                      <a:pt x="7" y="0"/>
                      <a:pt x="7" y="0"/>
                    </a:cubicBezTo>
                    <a:cubicBezTo>
                      <a:pt x="3" y="2"/>
                      <a:pt x="0" y="6"/>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62" name="Freeform 36">
                <a:extLst>
                  <a:ext uri="{FF2B5EF4-FFF2-40B4-BE49-F238E27FC236}">
                    <a16:creationId xmlns:a16="http://schemas.microsoft.com/office/drawing/2014/main" id="{57DFEF69-6C91-4E5A-A36A-86A3932E6F8B}"/>
                  </a:ext>
                </a:extLst>
              </p:cNvPr>
              <p:cNvSpPr>
                <a:spLocks noEditPoints="1"/>
              </p:cNvSpPr>
              <p:nvPr/>
            </p:nvSpPr>
            <p:spPr bwMode="auto">
              <a:xfrm>
                <a:off x="2607460" y="4038738"/>
                <a:ext cx="344675" cy="343570"/>
              </a:xfrm>
              <a:custGeom>
                <a:avLst/>
                <a:gdLst>
                  <a:gd name="T0" fmla="*/ 221 w 222"/>
                  <a:gd name="T1" fmla="*/ 107 h 221"/>
                  <a:gd name="T2" fmla="*/ 216 w 222"/>
                  <a:gd name="T3" fmla="*/ 93 h 221"/>
                  <a:gd name="T4" fmla="*/ 214 w 222"/>
                  <a:gd name="T5" fmla="*/ 83 h 221"/>
                  <a:gd name="T6" fmla="*/ 212 w 222"/>
                  <a:gd name="T7" fmla="*/ 69 h 221"/>
                  <a:gd name="T8" fmla="*/ 192 w 222"/>
                  <a:gd name="T9" fmla="*/ 67 h 221"/>
                  <a:gd name="T10" fmla="*/ 201 w 222"/>
                  <a:gd name="T11" fmla="*/ 45 h 221"/>
                  <a:gd name="T12" fmla="*/ 177 w 222"/>
                  <a:gd name="T13" fmla="*/ 46 h 221"/>
                  <a:gd name="T14" fmla="*/ 182 w 222"/>
                  <a:gd name="T15" fmla="*/ 27 h 221"/>
                  <a:gd name="T16" fmla="*/ 168 w 222"/>
                  <a:gd name="T17" fmla="*/ 20 h 221"/>
                  <a:gd name="T18" fmla="*/ 160 w 222"/>
                  <a:gd name="T19" fmla="*/ 15 h 221"/>
                  <a:gd name="T20" fmla="*/ 148 w 222"/>
                  <a:gd name="T21" fmla="*/ 7 h 221"/>
                  <a:gd name="T22" fmla="*/ 133 w 222"/>
                  <a:gd name="T23" fmla="*/ 21 h 221"/>
                  <a:gd name="T24" fmla="*/ 122 w 222"/>
                  <a:gd name="T25" fmla="*/ 0 h 221"/>
                  <a:gd name="T26" fmla="*/ 111 w 222"/>
                  <a:gd name="T27" fmla="*/ 18 h 221"/>
                  <a:gd name="T28" fmla="*/ 99 w 222"/>
                  <a:gd name="T29" fmla="*/ 0 h 221"/>
                  <a:gd name="T30" fmla="*/ 89 w 222"/>
                  <a:gd name="T31" fmla="*/ 21 h 221"/>
                  <a:gd name="T32" fmla="*/ 74 w 222"/>
                  <a:gd name="T33" fmla="*/ 7 h 221"/>
                  <a:gd name="T34" fmla="*/ 62 w 222"/>
                  <a:gd name="T35" fmla="*/ 15 h 221"/>
                  <a:gd name="T36" fmla="*/ 53 w 222"/>
                  <a:gd name="T37" fmla="*/ 20 h 221"/>
                  <a:gd name="T38" fmla="*/ 40 w 222"/>
                  <a:gd name="T39" fmla="*/ 27 h 221"/>
                  <a:gd name="T40" fmla="*/ 45 w 222"/>
                  <a:gd name="T41" fmla="*/ 46 h 221"/>
                  <a:gd name="T42" fmla="*/ 21 w 222"/>
                  <a:gd name="T43" fmla="*/ 45 h 221"/>
                  <a:gd name="T44" fmla="*/ 30 w 222"/>
                  <a:gd name="T45" fmla="*/ 67 h 221"/>
                  <a:gd name="T46" fmla="*/ 9 w 222"/>
                  <a:gd name="T47" fmla="*/ 69 h 221"/>
                  <a:gd name="T48" fmla="*/ 8 w 222"/>
                  <a:gd name="T49" fmla="*/ 83 h 221"/>
                  <a:gd name="T50" fmla="*/ 6 w 222"/>
                  <a:gd name="T51" fmla="*/ 93 h 221"/>
                  <a:gd name="T52" fmla="*/ 1 w 222"/>
                  <a:gd name="T53" fmla="*/ 107 h 221"/>
                  <a:gd name="T54" fmla="*/ 19 w 222"/>
                  <a:gd name="T55" fmla="*/ 117 h 221"/>
                  <a:gd name="T56" fmla="*/ 2 w 222"/>
                  <a:gd name="T57" fmla="*/ 134 h 221"/>
                  <a:gd name="T58" fmla="*/ 24 w 222"/>
                  <a:gd name="T59" fmla="*/ 142 h 221"/>
                  <a:gd name="T60" fmla="*/ 12 w 222"/>
                  <a:gd name="T61" fmla="*/ 158 h 221"/>
                  <a:gd name="T62" fmla="*/ 22 w 222"/>
                  <a:gd name="T63" fmla="*/ 169 h 221"/>
                  <a:gd name="T64" fmla="*/ 28 w 222"/>
                  <a:gd name="T65" fmla="*/ 177 h 221"/>
                  <a:gd name="T66" fmla="*/ 35 w 222"/>
                  <a:gd name="T67" fmla="*/ 190 h 221"/>
                  <a:gd name="T68" fmla="*/ 54 w 222"/>
                  <a:gd name="T69" fmla="*/ 183 h 221"/>
                  <a:gd name="T70" fmla="*/ 55 w 222"/>
                  <a:gd name="T71" fmla="*/ 207 h 221"/>
                  <a:gd name="T72" fmla="*/ 76 w 222"/>
                  <a:gd name="T73" fmla="*/ 196 h 221"/>
                  <a:gd name="T74" fmla="*/ 80 w 222"/>
                  <a:gd name="T75" fmla="*/ 216 h 221"/>
                  <a:gd name="T76" fmla="*/ 95 w 222"/>
                  <a:gd name="T77" fmla="*/ 216 h 221"/>
                  <a:gd name="T78" fmla="*/ 105 w 222"/>
                  <a:gd name="T79" fmla="*/ 217 h 221"/>
                  <a:gd name="T80" fmla="*/ 117 w 222"/>
                  <a:gd name="T81" fmla="*/ 217 h 221"/>
                  <a:gd name="T82" fmla="*/ 127 w 222"/>
                  <a:gd name="T83" fmla="*/ 216 h 221"/>
                  <a:gd name="T84" fmla="*/ 142 w 222"/>
                  <a:gd name="T85" fmla="*/ 216 h 221"/>
                  <a:gd name="T86" fmla="*/ 145 w 222"/>
                  <a:gd name="T87" fmla="*/ 196 h 221"/>
                  <a:gd name="T88" fmla="*/ 166 w 222"/>
                  <a:gd name="T89" fmla="*/ 207 h 221"/>
                  <a:gd name="T90" fmla="*/ 167 w 222"/>
                  <a:gd name="T91" fmla="*/ 183 h 221"/>
                  <a:gd name="T92" fmla="*/ 187 w 222"/>
                  <a:gd name="T93" fmla="*/ 190 h 221"/>
                  <a:gd name="T94" fmla="*/ 194 w 222"/>
                  <a:gd name="T95" fmla="*/ 177 h 221"/>
                  <a:gd name="T96" fmla="*/ 200 w 222"/>
                  <a:gd name="T97" fmla="*/ 169 h 221"/>
                  <a:gd name="T98" fmla="*/ 210 w 222"/>
                  <a:gd name="T99" fmla="*/ 158 h 221"/>
                  <a:gd name="T100" fmla="*/ 197 w 222"/>
                  <a:gd name="T101" fmla="*/ 142 h 221"/>
                  <a:gd name="T102" fmla="*/ 219 w 222"/>
                  <a:gd name="T103" fmla="*/ 134 h 221"/>
                  <a:gd name="T104" fmla="*/ 203 w 222"/>
                  <a:gd name="T105" fmla="*/ 117 h 221"/>
                  <a:gd name="T106" fmla="*/ 50 w 222"/>
                  <a:gd name="T107" fmla="*/ 95 h 221"/>
                  <a:gd name="T108" fmla="*/ 127 w 222"/>
                  <a:gd name="T109" fmla="*/ 49 h 221"/>
                  <a:gd name="T110" fmla="*/ 111 w 222"/>
                  <a:gd name="T111" fmla="*/ 188 h 221"/>
                  <a:gd name="T112" fmla="*/ 111 w 222"/>
                  <a:gd name="T113" fmla="*/ 188 h 221"/>
                  <a:gd name="T114" fmla="*/ 133 w 222"/>
                  <a:gd name="T115" fmla="*/ 110 h 221"/>
                  <a:gd name="T116" fmla="*/ 172 w 222"/>
                  <a:gd name="T117" fmla="*/ 9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2" h="221">
                    <a:moveTo>
                      <a:pt x="217" y="115"/>
                    </a:moveTo>
                    <a:cubicBezTo>
                      <a:pt x="219" y="115"/>
                      <a:pt x="220" y="115"/>
                      <a:pt x="221" y="114"/>
                    </a:cubicBezTo>
                    <a:cubicBezTo>
                      <a:pt x="221" y="113"/>
                      <a:pt x="222" y="112"/>
                      <a:pt x="222" y="110"/>
                    </a:cubicBezTo>
                    <a:cubicBezTo>
                      <a:pt x="222" y="109"/>
                      <a:pt x="221" y="108"/>
                      <a:pt x="221" y="107"/>
                    </a:cubicBezTo>
                    <a:cubicBezTo>
                      <a:pt x="220" y="106"/>
                      <a:pt x="219" y="106"/>
                      <a:pt x="217" y="105"/>
                    </a:cubicBezTo>
                    <a:cubicBezTo>
                      <a:pt x="216" y="105"/>
                      <a:pt x="209" y="105"/>
                      <a:pt x="203" y="104"/>
                    </a:cubicBezTo>
                    <a:cubicBezTo>
                      <a:pt x="202" y="102"/>
                      <a:pt x="202" y="100"/>
                      <a:pt x="202" y="98"/>
                    </a:cubicBezTo>
                    <a:cubicBezTo>
                      <a:pt x="208" y="96"/>
                      <a:pt x="215" y="94"/>
                      <a:pt x="216" y="93"/>
                    </a:cubicBezTo>
                    <a:cubicBezTo>
                      <a:pt x="217" y="93"/>
                      <a:pt x="218" y="92"/>
                      <a:pt x="219" y="91"/>
                    </a:cubicBezTo>
                    <a:cubicBezTo>
                      <a:pt x="219" y="90"/>
                      <a:pt x="220" y="89"/>
                      <a:pt x="219" y="87"/>
                    </a:cubicBezTo>
                    <a:cubicBezTo>
                      <a:pt x="219" y="86"/>
                      <a:pt x="218" y="85"/>
                      <a:pt x="217" y="84"/>
                    </a:cubicBezTo>
                    <a:cubicBezTo>
                      <a:pt x="216" y="84"/>
                      <a:pt x="215" y="83"/>
                      <a:pt x="214" y="83"/>
                    </a:cubicBezTo>
                    <a:cubicBezTo>
                      <a:pt x="213" y="83"/>
                      <a:pt x="206" y="84"/>
                      <a:pt x="199" y="85"/>
                    </a:cubicBezTo>
                    <a:cubicBezTo>
                      <a:pt x="199" y="83"/>
                      <a:pt x="198" y="81"/>
                      <a:pt x="197" y="79"/>
                    </a:cubicBezTo>
                    <a:cubicBezTo>
                      <a:pt x="203" y="76"/>
                      <a:pt x="209" y="72"/>
                      <a:pt x="210" y="72"/>
                    </a:cubicBezTo>
                    <a:cubicBezTo>
                      <a:pt x="211" y="71"/>
                      <a:pt x="212" y="70"/>
                      <a:pt x="212" y="69"/>
                    </a:cubicBezTo>
                    <a:cubicBezTo>
                      <a:pt x="213" y="68"/>
                      <a:pt x="213" y="66"/>
                      <a:pt x="212" y="65"/>
                    </a:cubicBezTo>
                    <a:cubicBezTo>
                      <a:pt x="212" y="64"/>
                      <a:pt x="211" y="63"/>
                      <a:pt x="210" y="63"/>
                    </a:cubicBezTo>
                    <a:cubicBezTo>
                      <a:pt x="209" y="62"/>
                      <a:pt x="207" y="62"/>
                      <a:pt x="206" y="62"/>
                    </a:cubicBezTo>
                    <a:cubicBezTo>
                      <a:pt x="205" y="63"/>
                      <a:pt x="198" y="65"/>
                      <a:pt x="192" y="67"/>
                    </a:cubicBezTo>
                    <a:cubicBezTo>
                      <a:pt x="191" y="65"/>
                      <a:pt x="190" y="63"/>
                      <a:pt x="189" y="62"/>
                    </a:cubicBezTo>
                    <a:cubicBezTo>
                      <a:pt x="194" y="57"/>
                      <a:pt x="199" y="53"/>
                      <a:pt x="200" y="52"/>
                    </a:cubicBezTo>
                    <a:cubicBezTo>
                      <a:pt x="201" y="51"/>
                      <a:pt x="201" y="50"/>
                      <a:pt x="202" y="49"/>
                    </a:cubicBezTo>
                    <a:cubicBezTo>
                      <a:pt x="202" y="47"/>
                      <a:pt x="201" y="46"/>
                      <a:pt x="201" y="45"/>
                    </a:cubicBezTo>
                    <a:cubicBezTo>
                      <a:pt x="200" y="44"/>
                      <a:pt x="199" y="43"/>
                      <a:pt x="198" y="43"/>
                    </a:cubicBezTo>
                    <a:cubicBezTo>
                      <a:pt x="196" y="43"/>
                      <a:pt x="195" y="43"/>
                      <a:pt x="194" y="44"/>
                    </a:cubicBezTo>
                    <a:cubicBezTo>
                      <a:pt x="193" y="44"/>
                      <a:pt x="187" y="48"/>
                      <a:pt x="181" y="51"/>
                    </a:cubicBezTo>
                    <a:cubicBezTo>
                      <a:pt x="180" y="50"/>
                      <a:pt x="178" y="48"/>
                      <a:pt x="177" y="46"/>
                    </a:cubicBezTo>
                    <a:cubicBezTo>
                      <a:pt x="181" y="41"/>
                      <a:pt x="185" y="36"/>
                      <a:pt x="186" y="34"/>
                    </a:cubicBezTo>
                    <a:cubicBezTo>
                      <a:pt x="187" y="33"/>
                      <a:pt x="187" y="32"/>
                      <a:pt x="187" y="31"/>
                    </a:cubicBezTo>
                    <a:cubicBezTo>
                      <a:pt x="187" y="30"/>
                      <a:pt x="186" y="29"/>
                      <a:pt x="185" y="28"/>
                    </a:cubicBezTo>
                    <a:cubicBezTo>
                      <a:pt x="184" y="27"/>
                      <a:pt x="183" y="27"/>
                      <a:pt x="182" y="27"/>
                    </a:cubicBezTo>
                    <a:cubicBezTo>
                      <a:pt x="181" y="27"/>
                      <a:pt x="179" y="27"/>
                      <a:pt x="178" y="28"/>
                    </a:cubicBezTo>
                    <a:cubicBezTo>
                      <a:pt x="177" y="29"/>
                      <a:pt x="172" y="34"/>
                      <a:pt x="167" y="38"/>
                    </a:cubicBezTo>
                    <a:cubicBezTo>
                      <a:pt x="166" y="37"/>
                      <a:pt x="164" y="35"/>
                      <a:pt x="162" y="34"/>
                    </a:cubicBezTo>
                    <a:cubicBezTo>
                      <a:pt x="165" y="28"/>
                      <a:pt x="168" y="22"/>
                      <a:pt x="168" y="20"/>
                    </a:cubicBezTo>
                    <a:cubicBezTo>
                      <a:pt x="169" y="19"/>
                      <a:pt x="169" y="18"/>
                      <a:pt x="169" y="17"/>
                    </a:cubicBezTo>
                    <a:cubicBezTo>
                      <a:pt x="168" y="16"/>
                      <a:pt x="167" y="15"/>
                      <a:pt x="166" y="14"/>
                    </a:cubicBezTo>
                    <a:cubicBezTo>
                      <a:pt x="165" y="14"/>
                      <a:pt x="164" y="13"/>
                      <a:pt x="163" y="14"/>
                    </a:cubicBezTo>
                    <a:cubicBezTo>
                      <a:pt x="162" y="14"/>
                      <a:pt x="161" y="14"/>
                      <a:pt x="160" y="15"/>
                    </a:cubicBezTo>
                    <a:cubicBezTo>
                      <a:pt x="159" y="17"/>
                      <a:pt x="155" y="22"/>
                      <a:pt x="151" y="28"/>
                    </a:cubicBezTo>
                    <a:cubicBezTo>
                      <a:pt x="149" y="27"/>
                      <a:pt x="147" y="26"/>
                      <a:pt x="145" y="25"/>
                    </a:cubicBezTo>
                    <a:cubicBezTo>
                      <a:pt x="147" y="19"/>
                      <a:pt x="148" y="12"/>
                      <a:pt x="149" y="10"/>
                    </a:cubicBezTo>
                    <a:cubicBezTo>
                      <a:pt x="149" y="9"/>
                      <a:pt x="149" y="8"/>
                      <a:pt x="148" y="7"/>
                    </a:cubicBezTo>
                    <a:cubicBezTo>
                      <a:pt x="147" y="6"/>
                      <a:pt x="146" y="5"/>
                      <a:pt x="145" y="5"/>
                    </a:cubicBezTo>
                    <a:cubicBezTo>
                      <a:pt x="144" y="4"/>
                      <a:pt x="143" y="4"/>
                      <a:pt x="142" y="5"/>
                    </a:cubicBezTo>
                    <a:cubicBezTo>
                      <a:pt x="140" y="5"/>
                      <a:pt x="139" y="6"/>
                      <a:pt x="139" y="7"/>
                    </a:cubicBezTo>
                    <a:cubicBezTo>
                      <a:pt x="138" y="9"/>
                      <a:pt x="136" y="15"/>
                      <a:pt x="133" y="21"/>
                    </a:cubicBezTo>
                    <a:cubicBezTo>
                      <a:pt x="131" y="20"/>
                      <a:pt x="129" y="20"/>
                      <a:pt x="127" y="20"/>
                    </a:cubicBezTo>
                    <a:cubicBezTo>
                      <a:pt x="127" y="13"/>
                      <a:pt x="127" y="6"/>
                      <a:pt x="127" y="5"/>
                    </a:cubicBezTo>
                    <a:cubicBezTo>
                      <a:pt x="127" y="4"/>
                      <a:pt x="126" y="2"/>
                      <a:pt x="126" y="2"/>
                    </a:cubicBezTo>
                    <a:cubicBezTo>
                      <a:pt x="125" y="1"/>
                      <a:pt x="124" y="0"/>
                      <a:pt x="122" y="0"/>
                    </a:cubicBezTo>
                    <a:cubicBezTo>
                      <a:pt x="121" y="0"/>
                      <a:pt x="120" y="0"/>
                      <a:pt x="119" y="1"/>
                    </a:cubicBezTo>
                    <a:cubicBezTo>
                      <a:pt x="118" y="1"/>
                      <a:pt x="117" y="3"/>
                      <a:pt x="117" y="4"/>
                    </a:cubicBezTo>
                    <a:cubicBezTo>
                      <a:pt x="117" y="5"/>
                      <a:pt x="115" y="12"/>
                      <a:pt x="114" y="18"/>
                    </a:cubicBezTo>
                    <a:cubicBezTo>
                      <a:pt x="113" y="18"/>
                      <a:pt x="112" y="18"/>
                      <a:pt x="111" y="18"/>
                    </a:cubicBezTo>
                    <a:cubicBezTo>
                      <a:pt x="110" y="18"/>
                      <a:pt x="109" y="18"/>
                      <a:pt x="108" y="18"/>
                    </a:cubicBezTo>
                    <a:cubicBezTo>
                      <a:pt x="106" y="12"/>
                      <a:pt x="105" y="5"/>
                      <a:pt x="105" y="4"/>
                    </a:cubicBezTo>
                    <a:cubicBezTo>
                      <a:pt x="104" y="3"/>
                      <a:pt x="104" y="1"/>
                      <a:pt x="103" y="1"/>
                    </a:cubicBezTo>
                    <a:cubicBezTo>
                      <a:pt x="102" y="0"/>
                      <a:pt x="101" y="0"/>
                      <a:pt x="99" y="0"/>
                    </a:cubicBezTo>
                    <a:cubicBezTo>
                      <a:pt x="98" y="0"/>
                      <a:pt x="97" y="1"/>
                      <a:pt x="96" y="2"/>
                    </a:cubicBezTo>
                    <a:cubicBezTo>
                      <a:pt x="95" y="2"/>
                      <a:pt x="95" y="4"/>
                      <a:pt x="95" y="5"/>
                    </a:cubicBezTo>
                    <a:cubicBezTo>
                      <a:pt x="95" y="6"/>
                      <a:pt x="95" y="13"/>
                      <a:pt x="95" y="20"/>
                    </a:cubicBezTo>
                    <a:cubicBezTo>
                      <a:pt x="93" y="20"/>
                      <a:pt x="91" y="20"/>
                      <a:pt x="89" y="21"/>
                    </a:cubicBezTo>
                    <a:cubicBezTo>
                      <a:pt x="86" y="15"/>
                      <a:pt x="83" y="9"/>
                      <a:pt x="83" y="7"/>
                    </a:cubicBezTo>
                    <a:cubicBezTo>
                      <a:pt x="82" y="6"/>
                      <a:pt x="81" y="5"/>
                      <a:pt x="80" y="5"/>
                    </a:cubicBezTo>
                    <a:cubicBezTo>
                      <a:pt x="79" y="4"/>
                      <a:pt x="78" y="4"/>
                      <a:pt x="77" y="5"/>
                    </a:cubicBezTo>
                    <a:cubicBezTo>
                      <a:pt x="75" y="5"/>
                      <a:pt x="74" y="6"/>
                      <a:pt x="74" y="7"/>
                    </a:cubicBezTo>
                    <a:cubicBezTo>
                      <a:pt x="73" y="8"/>
                      <a:pt x="73" y="9"/>
                      <a:pt x="73" y="10"/>
                    </a:cubicBezTo>
                    <a:cubicBezTo>
                      <a:pt x="73" y="12"/>
                      <a:pt x="75" y="19"/>
                      <a:pt x="76" y="25"/>
                    </a:cubicBezTo>
                    <a:cubicBezTo>
                      <a:pt x="74" y="26"/>
                      <a:pt x="72" y="27"/>
                      <a:pt x="70" y="28"/>
                    </a:cubicBezTo>
                    <a:cubicBezTo>
                      <a:pt x="67" y="22"/>
                      <a:pt x="63" y="17"/>
                      <a:pt x="62" y="15"/>
                    </a:cubicBezTo>
                    <a:cubicBezTo>
                      <a:pt x="61" y="14"/>
                      <a:pt x="60" y="14"/>
                      <a:pt x="59" y="14"/>
                    </a:cubicBezTo>
                    <a:cubicBezTo>
                      <a:pt x="58" y="13"/>
                      <a:pt x="56" y="14"/>
                      <a:pt x="55" y="14"/>
                    </a:cubicBezTo>
                    <a:cubicBezTo>
                      <a:pt x="54" y="15"/>
                      <a:pt x="54" y="16"/>
                      <a:pt x="53" y="17"/>
                    </a:cubicBezTo>
                    <a:cubicBezTo>
                      <a:pt x="53" y="18"/>
                      <a:pt x="53" y="19"/>
                      <a:pt x="53" y="20"/>
                    </a:cubicBezTo>
                    <a:cubicBezTo>
                      <a:pt x="54" y="22"/>
                      <a:pt x="57" y="28"/>
                      <a:pt x="59" y="34"/>
                    </a:cubicBezTo>
                    <a:cubicBezTo>
                      <a:pt x="58" y="35"/>
                      <a:pt x="56" y="37"/>
                      <a:pt x="54" y="38"/>
                    </a:cubicBezTo>
                    <a:cubicBezTo>
                      <a:pt x="50" y="34"/>
                      <a:pt x="44" y="29"/>
                      <a:pt x="43" y="28"/>
                    </a:cubicBezTo>
                    <a:cubicBezTo>
                      <a:pt x="42" y="27"/>
                      <a:pt x="41" y="27"/>
                      <a:pt x="40" y="27"/>
                    </a:cubicBezTo>
                    <a:cubicBezTo>
                      <a:pt x="39" y="27"/>
                      <a:pt x="38" y="27"/>
                      <a:pt x="37" y="28"/>
                    </a:cubicBezTo>
                    <a:cubicBezTo>
                      <a:pt x="36" y="29"/>
                      <a:pt x="35" y="30"/>
                      <a:pt x="35" y="31"/>
                    </a:cubicBezTo>
                    <a:cubicBezTo>
                      <a:pt x="35" y="32"/>
                      <a:pt x="35" y="33"/>
                      <a:pt x="36" y="34"/>
                    </a:cubicBezTo>
                    <a:cubicBezTo>
                      <a:pt x="37" y="36"/>
                      <a:pt x="41" y="41"/>
                      <a:pt x="45" y="46"/>
                    </a:cubicBezTo>
                    <a:cubicBezTo>
                      <a:pt x="43" y="48"/>
                      <a:pt x="42" y="50"/>
                      <a:pt x="40" y="51"/>
                    </a:cubicBezTo>
                    <a:cubicBezTo>
                      <a:pt x="35" y="48"/>
                      <a:pt x="29" y="44"/>
                      <a:pt x="28" y="44"/>
                    </a:cubicBezTo>
                    <a:cubicBezTo>
                      <a:pt x="26" y="43"/>
                      <a:pt x="25" y="43"/>
                      <a:pt x="24" y="43"/>
                    </a:cubicBezTo>
                    <a:cubicBezTo>
                      <a:pt x="23" y="43"/>
                      <a:pt x="22" y="44"/>
                      <a:pt x="21" y="45"/>
                    </a:cubicBezTo>
                    <a:cubicBezTo>
                      <a:pt x="20" y="46"/>
                      <a:pt x="20" y="47"/>
                      <a:pt x="20" y="49"/>
                    </a:cubicBezTo>
                    <a:cubicBezTo>
                      <a:pt x="20" y="50"/>
                      <a:pt x="21" y="51"/>
                      <a:pt x="22" y="52"/>
                    </a:cubicBezTo>
                    <a:cubicBezTo>
                      <a:pt x="23" y="53"/>
                      <a:pt x="28" y="57"/>
                      <a:pt x="33" y="62"/>
                    </a:cubicBezTo>
                    <a:cubicBezTo>
                      <a:pt x="32" y="63"/>
                      <a:pt x="31" y="65"/>
                      <a:pt x="30" y="67"/>
                    </a:cubicBezTo>
                    <a:cubicBezTo>
                      <a:pt x="24" y="65"/>
                      <a:pt x="17" y="63"/>
                      <a:pt x="16" y="62"/>
                    </a:cubicBezTo>
                    <a:cubicBezTo>
                      <a:pt x="14" y="62"/>
                      <a:pt x="13" y="62"/>
                      <a:pt x="12" y="63"/>
                    </a:cubicBezTo>
                    <a:cubicBezTo>
                      <a:pt x="11" y="63"/>
                      <a:pt x="10" y="64"/>
                      <a:pt x="10" y="65"/>
                    </a:cubicBezTo>
                    <a:cubicBezTo>
                      <a:pt x="9" y="66"/>
                      <a:pt x="9" y="68"/>
                      <a:pt x="9" y="69"/>
                    </a:cubicBezTo>
                    <a:cubicBezTo>
                      <a:pt x="10" y="70"/>
                      <a:pt x="10" y="71"/>
                      <a:pt x="11" y="72"/>
                    </a:cubicBezTo>
                    <a:cubicBezTo>
                      <a:pt x="13" y="72"/>
                      <a:pt x="19" y="76"/>
                      <a:pt x="24" y="79"/>
                    </a:cubicBezTo>
                    <a:cubicBezTo>
                      <a:pt x="24" y="81"/>
                      <a:pt x="23" y="83"/>
                      <a:pt x="22" y="85"/>
                    </a:cubicBezTo>
                    <a:cubicBezTo>
                      <a:pt x="16" y="84"/>
                      <a:pt x="9" y="83"/>
                      <a:pt x="8" y="83"/>
                    </a:cubicBezTo>
                    <a:cubicBezTo>
                      <a:pt x="6" y="83"/>
                      <a:pt x="5" y="84"/>
                      <a:pt x="4" y="84"/>
                    </a:cubicBezTo>
                    <a:cubicBezTo>
                      <a:pt x="3" y="85"/>
                      <a:pt x="3" y="86"/>
                      <a:pt x="2" y="87"/>
                    </a:cubicBezTo>
                    <a:cubicBezTo>
                      <a:pt x="2" y="89"/>
                      <a:pt x="2" y="90"/>
                      <a:pt x="3" y="91"/>
                    </a:cubicBezTo>
                    <a:cubicBezTo>
                      <a:pt x="3" y="92"/>
                      <a:pt x="4" y="93"/>
                      <a:pt x="6" y="93"/>
                    </a:cubicBezTo>
                    <a:cubicBezTo>
                      <a:pt x="7" y="94"/>
                      <a:pt x="14" y="96"/>
                      <a:pt x="20" y="98"/>
                    </a:cubicBezTo>
                    <a:cubicBezTo>
                      <a:pt x="19" y="100"/>
                      <a:pt x="19" y="102"/>
                      <a:pt x="19" y="104"/>
                    </a:cubicBezTo>
                    <a:cubicBezTo>
                      <a:pt x="13" y="105"/>
                      <a:pt x="6" y="105"/>
                      <a:pt x="4" y="105"/>
                    </a:cubicBezTo>
                    <a:cubicBezTo>
                      <a:pt x="3" y="106"/>
                      <a:pt x="2" y="106"/>
                      <a:pt x="1" y="107"/>
                    </a:cubicBezTo>
                    <a:cubicBezTo>
                      <a:pt x="0" y="108"/>
                      <a:pt x="0" y="109"/>
                      <a:pt x="0" y="110"/>
                    </a:cubicBezTo>
                    <a:cubicBezTo>
                      <a:pt x="0" y="112"/>
                      <a:pt x="0" y="113"/>
                      <a:pt x="1" y="114"/>
                    </a:cubicBezTo>
                    <a:cubicBezTo>
                      <a:pt x="2" y="115"/>
                      <a:pt x="3" y="115"/>
                      <a:pt x="4" y="115"/>
                    </a:cubicBezTo>
                    <a:cubicBezTo>
                      <a:pt x="6" y="116"/>
                      <a:pt x="13" y="116"/>
                      <a:pt x="19" y="117"/>
                    </a:cubicBezTo>
                    <a:cubicBezTo>
                      <a:pt x="19" y="119"/>
                      <a:pt x="19" y="121"/>
                      <a:pt x="20" y="123"/>
                    </a:cubicBezTo>
                    <a:cubicBezTo>
                      <a:pt x="14" y="125"/>
                      <a:pt x="7" y="127"/>
                      <a:pt x="6" y="128"/>
                    </a:cubicBezTo>
                    <a:cubicBezTo>
                      <a:pt x="4" y="128"/>
                      <a:pt x="3" y="129"/>
                      <a:pt x="3" y="130"/>
                    </a:cubicBezTo>
                    <a:cubicBezTo>
                      <a:pt x="2" y="131"/>
                      <a:pt x="2" y="132"/>
                      <a:pt x="2" y="134"/>
                    </a:cubicBezTo>
                    <a:cubicBezTo>
                      <a:pt x="3" y="135"/>
                      <a:pt x="3" y="136"/>
                      <a:pt x="4" y="137"/>
                    </a:cubicBezTo>
                    <a:cubicBezTo>
                      <a:pt x="5" y="137"/>
                      <a:pt x="6" y="138"/>
                      <a:pt x="8" y="138"/>
                    </a:cubicBezTo>
                    <a:cubicBezTo>
                      <a:pt x="9" y="137"/>
                      <a:pt x="16" y="137"/>
                      <a:pt x="22" y="136"/>
                    </a:cubicBezTo>
                    <a:cubicBezTo>
                      <a:pt x="23" y="138"/>
                      <a:pt x="24" y="140"/>
                      <a:pt x="24" y="142"/>
                    </a:cubicBezTo>
                    <a:cubicBezTo>
                      <a:pt x="19" y="145"/>
                      <a:pt x="13" y="149"/>
                      <a:pt x="11" y="149"/>
                    </a:cubicBezTo>
                    <a:cubicBezTo>
                      <a:pt x="10" y="150"/>
                      <a:pt x="10" y="151"/>
                      <a:pt x="9" y="152"/>
                    </a:cubicBezTo>
                    <a:cubicBezTo>
                      <a:pt x="9" y="153"/>
                      <a:pt x="9" y="154"/>
                      <a:pt x="10" y="156"/>
                    </a:cubicBezTo>
                    <a:cubicBezTo>
                      <a:pt x="10" y="157"/>
                      <a:pt x="11" y="158"/>
                      <a:pt x="12" y="158"/>
                    </a:cubicBezTo>
                    <a:cubicBezTo>
                      <a:pt x="13" y="159"/>
                      <a:pt x="14" y="159"/>
                      <a:pt x="16" y="158"/>
                    </a:cubicBezTo>
                    <a:cubicBezTo>
                      <a:pt x="17" y="158"/>
                      <a:pt x="24" y="156"/>
                      <a:pt x="30" y="154"/>
                    </a:cubicBezTo>
                    <a:cubicBezTo>
                      <a:pt x="31" y="156"/>
                      <a:pt x="32" y="157"/>
                      <a:pt x="33" y="159"/>
                    </a:cubicBezTo>
                    <a:cubicBezTo>
                      <a:pt x="28" y="163"/>
                      <a:pt x="23" y="168"/>
                      <a:pt x="22" y="169"/>
                    </a:cubicBezTo>
                    <a:cubicBezTo>
                      <a:pt x="21" y="170"/>
                      <a:pt x="20" y="171"/>
                      <a:pt x="20" y="172"/>
                    </a:cubicBezTo>
                    <a:cubicBezTo>
                      <a:pt x="20" y="174"/>
                      <a:pt x="20" y="175"/>
                      <a:pt x="21" y="176"/>
                    </a:cubicBezTo>
                    <a:cubicBezTo>
                      <a:pt x="22" y="177"/>
                      <a:pt x="23" y="177"/>
                      <a:pt x="24" y="178"/>
                    </a:cubicBezTo>
                    <a:cubicBezTo>
                      <a:pt x="25" y="178"/>
                      <a:pt x="26" y="178"/>
                      <a:pt x="28" y="177"/>
                    </a:cubicBezTo>
                    <a:cubicBezTo>
                      <a:pt x="29" y="177"/>
                      <a:pt x="35" y="173"/>
                      <a:pt x="40" y="170"/>
                    </a:cubicBezTo>
                    <a:cubicBezTo>
                      <a:pt x="42" y="171"/>
                      <a:pt x="43" y="173"/>
                      <a:pt x="45" y="174"/>
                    </a:cubicBezTo>
                    <a:cubicBezTo>
                      <a:pt x="41" y="180"/>
                      <a:pt x="37" y="185"/>
                      <a:pt x="36" y="186"/>
                    </a:cubicBezTo>
                    <a:cubicBezTo>
                      <a:pt x="35" y="187"/>
                      <a:pt x="35" y="189"/>
                      <a:pt x="35" y="190"/>
                    </a:cubicBezTo>
                    <a:cubicBezTo>
                      <a:pt x="35" y="191"/>
                      <a:pt x="36" y="192"/>
                      <a:pt x="37" y="193"/>
                    </a:cubicBezTo>
                    <a:cubicBezTo>
                      <a:pt x="38" y="194"/>
                      <a:pt x="39" y="194"/>
                      <a:pt x="40" y="194"/>
                    </a:cubicBezTo>
                    <a:cubicBezTo>
                      <a:pt x="41" y="194"/>
                      <a:pt x="42" y="194"/>
                      <a:pt x="43" y="193"/>
                    </a:cubicBezTo>
                    <a:cubicBezTo>
                      <a:pt x="44" y="192"/>
                      <a:pt x="50" y="187"/>
                      <a:pt x="54" y="183"/>
                    </a:cubicBezTo>
                    <a:cubicBezTo>
                      <a:pt x="56" y="184"/>
                      <a:pt x="58" y="186"/>
                      <a:pt x="59" y="187"/>
                    </a:cubicBezTo>
                    <a:cubicBezTo>
                      <a:pt x="57" y="193"/>
                      <a:pt x="54" y="199"/>
                      <a:pt x="53" y="200"/>
                    </a:cubicBezTo>
                    <a:cubicBezTo>
                      <a:pt x="53" y="202"/>
                      <a:pt x="53" y="203"/>
                      <a:pt x="53" y="204"/>
                    </a:cubicBezTo>
                    <a:cubicBezTo>
                      <a:pt x="54" y="205"/>
                      <a:pt x="54" y="206"/>
                      <a:pt x="55" y="207"/>
                    </a:cubicBezTo>
                    <a:cubicBezTo>
                      <a:pt x="56" y="207"/>
                      <a:pt x="58" y="207"/>
                      <a:pt x="59" y="207"/>
                    </a:cubicBezTo>
                    <a:cubicBezTo>
                      <a:pt x="60" y="207"/>
                      <a:pt x="61" y="206"/>
                      <a:pt x="62" y="205"/>
                    </a:cubicBezTo>
                    <a:cubicBezTo>
                      <a:pt x="63" y="204"/>
                      <a:pt x="67" y="198"/>
                      <a:pt x="70" y="193"/>
                    </a:cubicBezTo>
                    <a:cubicBezTo>
                      <a:pt x="72" y="194"/>
                      <a:pt x="74" y="195"/>
                      <a:pt x="76" y="196"/>
                    </a:cubicBezTo>
                    <a:cubicBezTo>
                      <a:pt x="75" y="202"/>
                      <a:pt x="73" y="209"/>
                      <a:pt x="73" y="210"/>
                    </a:cubicBezTo>
                    <a:cubicBezTo>
                      <a:pt x="73" y="212"/>
                      <a:pt x="73" y="213"/>
                      <a:pt x="74" y="214"/>
                    </a:cubicBezTo>
                    <a:cubicBezTo>
                      <a:pt x="74" y="215"/>
                      <a:pt x="75" y="216"/>
                      <a:pt x="77" y="216"/>
                    </a:cubicBezTo>
                    <a:cubicBezTo>
                      <a:pt x="78" y="217"/>
                      <a:pt x="79" y="216"/>
                      <a:pt x="80" y="216"/>
                    </a:cubicBezTo>
                    <a:cubicBezTo>
                      <a:pt x="81" y="216"/>
                      <a:pt x="82" y="215"/>
                      <a:pt x="83" y="214"/>
                    </a:cubicBezTo>
                    <a:cubicBezTo>
                      <a:pt x="83" y="212"/>
                      <a:pt x="86" y="206"/>
                      <a:pt x="89" y="200"/>
                    </a:cubicBezTo>
                    <a:cubicBezTo>
                      <a:pt x="91" y="200"/>
                      <a:pt x="93" y="201"/>
                      <a:pt x="95" y="201"/>
                    </a:cubicBezTo>
                    <a:cubicBezTo>
                      <a:pt x="95" y="208"/>
                      <a:pt x="95" y="215"/>
                      <a:pt x="95" y="216"/>
                    </a:cubicBezTo>
                    <a:cubicBezTo>
                      <a:pt x="95" y="217"/>
                      <a:pt x="95" y="218"/>
                      <a:pt x="96" y="219"/>
                    </a:cubicBezTo>
                    <a:cubicBezTo>
                      <a:pt x="97" y="220"/>
                      <a:pt x="98" y="221"/>
                      <a:pt x="99" y="221"/>
                    </a:cubicBezTo>
                    <a:cubicBezTo>
                      <a:pt x="101" y="221"/>
                      <a:pt x="102" y="221"/>
                      <a:pt x="103" y="220"/>
                    </a:cubicBezTo>
                    <a:cubicBezTo>
                      <a:pt x="104" y="219"/>
                      <a:pt x="104" y="218"/>
                      <a:pt x="105" y="217"/>
                    </a:cubicBezTo>
                    <a:cubicBezTo>
                      <a:pt x="105" y="216"/>
                      <a:pt x="106" y="209"/>
                      <a:pt x="108" y="203"/>
                    </a:cubicBezTo>
                    <a:cubicBezTo>
                      <a:pt x="109" y="203"/>
                      <a:pt x="110" y="203"/>
                      <a:pt x="111" y="203"/>
                    </a:cubicBezTo>
                    <a:cubicBezTo>
                      <a:pt x="112" y="203"/>
                      <a:pt x="113" y="203"/>
                      <a:pt x="114" y="203"/>
                    </a:cubicBezTo>
                    <a:cubicBezTo>
                      <a:pt x="115" y="209"/>
                      <a:pt x="117" y="216"/>
                      <a:pt x="117" y="217"/>
                    </a:cubicBezTo>
                    <a:cubicBezTo>
                      <a:pt x="117" y="218"/>
                      <a:pt x="118" y="219"/>
                      <a:pt x="119" y="220"/>
                    </a:cubicBezTo>
                    <a:cubicBezTo>
                      <a:pt x="120" y="221"/>
                      <a:pt x="121" y="221"/>
                      <a:pt x="122" y="221"/>
                    </a:cubicBezTo>
                    <a:cubicBezTo>
                      <a:pt x="124" y="221"/>
                      <a:pt x="125" y="220"/>
                      <a:pt x="126" y="219"/>
                    </a:cubicBezTo>
                    <a:cubicBezTo>
                      <a:pt x="126" y="218"/>
                      <a:pt x="127" y="217"/>
                      <a:pt x="127" y="216"/>
                    </a:cubicBezTo>
                    <a:cubicBezTo>
                      <a:pt x="127" y="215"/>
                      <a:pt x="127" y="208"/>
                      <a:pt x="127" y="201"/>
                    </a:cubicBezTo>
                    <a:cubicBezTo>
                      <a:pt x="129" y="201"/>
                      <a:pt x="131" y="200"/>
                      <a:pt x="133" y="200"/>
                    </a:cubicBezTo>
                    <a:cubicBezTo>
                      <a:pt x="136" y="206"/>
                      <a:pt x="138" y="212"/>
                      <a:pt x="139" y="214"/>
                    </a:cubicBezTo>
                    <a:cubicBezTo>
                      <a:pt x="139" y="215"/>
                      <a:pt x="140" y="216"/>
                      <a:pt x="142" y="216"/>
                    </a:cubicBezTo>
                    <a:cubicBezTo>
                      <a:pt x="143" y="216"/>
                      <a:pt x="144" y="217"/>
                      <a:pt x="145" y="216"/>
                    </a:cubicBezTo>
                    <a:cubicBezTo>
                      <a:pt x="146" y="216"/>
                      <a:pt x="147" y="215"/>
                      <a:pt x="148" y="214"/>
                    </a:cubicBezTo>
                    <a:cubicBezTo>
                      <a:pt x="149" y="213"/>
                      <a:pt x="149" y="212"/>
                      <a:pt x="149" y="210"/>
                    </a:cubicBezTo>
                    <a:cubicBezTo>
                      <a:pt x="148" y="209"/>
                      <a:pt x="147" y="202"/>
                      <a:pt x="145" y="196"/>
                    </a:cubicBezTo>
                    <a:cubicBezTo>
                      <a:pt x="147" y="195"/>
                      <a:pt x="149" y="194"/>
                      <a:pt x="151" y="193"/>
                    </a:cubicBezTo>
                    <a:cubicBezTo>
                      <a:pt x="155" y="198"/>
                      <a:pt x="159" y="204"/>
                      <a:pt x="160" y="205"/>
                    </a:cubicBezTo>
                    <a:cubicBezTo>
                      <a:pt x="161" y="206"/>
                      <a:pt x="162" y="207"/>
                      <a:pt x="163" y="207"/>
                    </a:cubicBezTo>
                    <a:cubicBezTo>
                      <a:pt x="164" y="207"/>
                      <a:pt x="165" y="207"/>
                      <a:pt x="166" y="207"/>
                    </a:cubicBezTo>
                    <a:cubicBezTo>
                      <a:pt x="167" y="206"/>
                      <a:pt x="168" y="205"/>
                      <a:pt x="169" y="204"/>
                    </a:cubicBezTo>
                    <a:cubicBezTo>
                      <a:pt x="169" y="203"/>
                      <a:pt x="169" y="202"/>
                      <a:pt x="168" y="200"/>
                    </a:cubicBezTo>
                    <a:cubicBezTo>
                      <a:pt x="168" y="199"/>
                      <a:pt x="165" y="193"/>
                      <a:pt x="162" y="187"/>
                    </a:cubicBezTo>
                    <a:cubicBezTo>
                      <a:pt x="164" y="186"/>
                      <a:pt x="166" y="184"/>
                      <a:pt x="167" y="183"/>
                    </a:cubicBezTo>
                    <a:cubicBezTo>
                      <a:pt x="172" y="187"/>
                      <a:pt x="177" y="192"/>
                      <a:pt x="178" y="193"/>
                    </a:cubicBezTo>
                    <a:cubicBezTo>
                      <a:pt x="179" y="194"/>
                      <a:pt x="181" y="194"/>
                      <a:pt x="182" y="194"/>
                    </a:cubicBezTo>
                    <a:cubicBezTo>
                      <a:pt x="183" y="194"/>
                      <a:pt x="184" y="194"/>
                      <a:pt x="185" y="193"/>
                    </a:cubicBezTo>
                    <a:cubicBezTo>
                      <a:pt x="186" y="192"/>
                      <a:pt x="187" y="191"/>
                      <a:pt x="187" y="190"/>
                    </a:cubicBezTo>
                    <a:cubicBezTo>
                      <a:pt x="187" y="189"/>
                      <a:pt x="187" y="187"/>
                      <a:pt x="186" y="186"/>
                    </a:cubicBezTo>
                    <a:cubicBezTo>
                      <a:pt x="185" y="185"/>
                      <a:pt x="181" y="180"/>
                      <a:pt x="177" y="174"/>
                    </a:cubicBezTo>
                    <a:cubicBezTo>
                      <a:pt x="178" y="173"/>
                      <a:pt x="180" y="171"/>
                      <a:pt x="181" y="170"/>
                    </a:cubicBezTo>
                    <a:cubicBezTo>
                      <a:pt x="187" y="173"/>
                      <a:pt x="193" y="177"/>
                      <a:pt x="194" y="177"/>
                    </a:cubicBezTo>
                    <a:cubicBezTo>
                      <a:pt x="195" y="178"/>
                      <a:pt x="196" y="178"/>
                      <a:pt x="198" y="178"/>
                    </a:cubicBezTo>
                    <a:cubicBezTo>
                      <a:pt x="199" y="177"/>
                      <a:pt x="200" y="177"/>
                      <a:pt x="201" y="176"/>
                    </a:cubicBezTo>
                    <a:cubicBezTo>
                      <a:pt x="201" y="175"/>
                      <a:pt x="202" y="174"/>
                      <a:pt x="202" y="172"/>
                    </a:cubicBezTo>
                    <a:cubicBezTo>
                      <a:pt x="201" y="171"/>
                      <a:pt x="201" y="170"/>
                      <a:pt x="200" y="169"/>
                    </a:cubicBezTo>
                    <a:cubicBezTo>
                      <a:pt x="199" y="168"/>
                      <a:pt x="194" y="163"/>
                      <a:pt x="189" y="159"/>
                    </a:cubicBezTo>
                    <a:cubicBezTo>
                      <a:pt x="190" y="157"/>
                      <a:pt x="191" y="156"/>
                      <a:pt x="192" y="154"/>
                    </a:cubicBezTo>
                    <a:cubicBezTo>
                      <a:pt x="198" y="156"/>
                      <a:pt x="205" y="158"/>
                      <a:pt x="206" y="158"/>
                    </a:cubicBezTo>
                    <a:cubicBezTo>
                      <a:pt x="207" y="159"/>
                      <a:pt x="209" y="159"/>
                      <a:pt x="210" y="158"/>
                    </a:cubicBezTo>
                    <a:cubicBezTo>
                      <a:pt x="211" y="158"/>
                      <a:pt x="212" y="157"/>
                      <a:pt x="212" y="156"/>
                    </a:cubicBezTo>
                    <a:cubicBezTo>
                      <a:pt x="213" y="154"/>
                      <a:pt x="213" y="153"/>
                      <a:pt x="212" y="152"/>
                    </a:cubicBezTo>
                    <a:cubicBezTo>
                      <a:pt x="212" y="151"/>
                      <a:pt x="211" y="150"/>
                      <a:pt x="210" y="149"/>
                    </a:cubicBezTo>
                    <a:cubicBezTo>
                      <a:pt x="209" y="149"/>
                      <a:pt x="203" y="145"/>
                      <a:pt x="197" y="142"/>
                    </a:cubicBezTo>
                    <a:cubicBezTo>
                      <a:pt x="198" y="140"/>
                      <a:pt x="199" y="138"/>
                      <a:pt x="199" y="136"/>
                    </a:cubicBezTo>
                    <a:cubicBezTo>
                      <a:pt x="206" y="137"/>
                      <a:pt x="213" y="137"/>
                      <a:pt x="214" y="138"/>
                    </a:cubicBezTo>
                    <a:cubicBezTo>
                      <a:pt x="215" y="138"/>
                      <a:pt x="216" y="137"/>
                      <a:pt x="217" y="137"/>
                    </a:cubicBezTo>
                    <a:cubicBezTo>
                      <a:pt x="218" y="136"/>
                      <a:pt x="219" y="135"/>
                      <a:pt x="219" y="134"/>
                    </a:cubicBezTo>
                    <a:cubicBezTo>
                      <a:pt x="220" y="132"/>
                      <a:pt x="219" y="131"/>
                      <a:pt x="219" y="130"/>
                    </a:cubicBezTo>
                    <a:cubicBezTo>
                      <a:pt x="218" y="129"/>
                      <a:pt x="217" y="128"/>
                      <a:pt x="216" y="128"/>
                    </a:cubicBezTo>
                    <a:cubicBezTo>
                      <a:pt x="215" y="127"/>
                      <a:pt x="208" y="125"/>
                      <a:pt x="202" y="123"/>
                    </a:cubicBezTo>
                    <a:cubicBezTo>
                      <a:pt x="202" y="121"/>
                      <a:pt x="202" y="119"/>
                      <a:pt x="203" y="117"/>
                    </a:cubicBezTo>
                    <a:cubicBezTo>
                      <a:pt x="209" y="116"/>
                      <a:pt x="216" y="116"/>
                      <a:pt x="217" y="115"/>
                    </a:cubicBezTo>
                    <a:close/>
                    <a:moveTo>
                      <a:pt x="50" y="126"/>
                    </a:moveTo>
                    <a:cubicBezTo>
                      <a:pt x="41" y="126"/>
                      <a:pt x="34" y="119"/>
                      <a:pt x="34" y="110"/>
                    </a:cubicBezTo>
                    <a:cubicBezTo>
                      <a:pt x="34" y="102"/>
                      <a:pt x="41" y="95"/>
                      <a:pt x="50" y="95"/>
                    </a:cubicBezTo>
                    <a:cubicBezTo>
                      <a:pt x="58" y="95"/>
                      <a:pt x="65" y="102"/>
                      <a:pt x="65" y="110"/>
                    </a:cubicBezTo>
                    <a:cubicBezTo>
                      <a:pt x="65" y="119"/>
                      <a:pt x="58" y="126"/>
                      <a:pt x="50" y="126"/>
                    </a:cubicBezTo>
                    <a:close/>
                    <a:moveTo>
                      <a:pt x="111" y="33"/>
                    </a:moveTo>
                    <a:cubicBezTo>
                      <a:pt x="120" y="33"/>
                      <a:pt x="127" y="40"/>
                      <a:pt x="127" y="49"/>
                    </a:cubicBezTo>
                    <a:cubicBezTo>
                      <a:pt x="127" y="58"/>
                      <a:pt x="120" y="65"/>
                      <a:pt x="111" y="65"/>
                    </a:cubicBezTo>
                    <a:cubicBezTo>
                      <a:pt x="102" y="65"/>
                      <a:pt x="95" y="58"/>
                      <a:pt x="95" y="49"/>
                    </a:cubicBezTo>
                    <a:cubicBezTo>
                      <a:pt x="95" y="40"/>
                      <a:pt x="102" y="33"/>
                      <a:pt x="111" y="33"/>
                    </a:cubicBezTo>
                    <a:close/>
                    <a:moveTo>
                      <a:pt x="111" y="188"/>
                    </a:moveTo>
                    <a:cubicBezTo>
                      <a:pt x="102" y="188"/>
                      <a:pt x="95" y="180"/>
                      <a:pt x="95" y="172"/>
                    </a:cubicBezTo>
                    <a:cubicBezTo>
                      <a:pt x="95" y="163"/>
                      <a:pt x="102" y="156"/>
                      <a:pt x="111" y="156"/>
                    </a:cubicBezTo>
                    <a:cubicBezTo>
                      <a:pt x="120" y="156"/>
                      <a:pt x="127" y="163"/>
                      <a:pt x="127" y="172"/>
                    </a:cubicBezTo>
                    <a:cubicBezTo>
                      <a:pt x="127" y="180"/>
                      <a:pt x="120" y="188"/>
                      <a:pt x="111" y="188"/>
                    </a:cubicBezTo>
                    <a:close/>
                    <a:moveTo>
                      <a:pt x="111" y="132"/>
                    </a:moveTo>
                    <a:cubicBezTo>
                      <a:pt x="99" y="132"/>
                      <a:pt x="89" y="122"/>
                      <a:pt x="89" y="110"/>
                    </a:cubicBezTo>
                    <a:cubicBezTo>
                      <a:pt x="89" y="98"/>
                      <a:pt x="99" y="89"/>
                      <a:pt x="111" y="89"/>
                    </a:cubicBezTo>
                    <a:cubicBezTo>
                      <a:pt x="123" y="89"/>
                      <a:pt x="133" y="98"/>
                      <a:pt x="133" y="110"/>
                    </a:cubicBezTo>
                    <a:cubicBezTo>
                      <a:pt x="133" y="122"/>
                      <a:pt x="123" y="132"/>
                      <a:pt x="111" y="132"/>
                    </a:cubicBezTo>
                    <a:close/>
                    <a:moveTo>
                      <a:pt x="172" y="126"/>
                    </a:moveTo>
                    <a:cubicBezTo>
                      <a:pt x="163" y="126"/>
                      <a:pt x="156" y="119"/>
                      <a:pt x="156" y="110"/>
                    </a:cubicBezTo>
                    <a:cubicBezTo>
                      <a:pt x="156" y="102"/>
                      <a:pt x="163" y="95"/>
                      <a:pt x="172" y="95"/>
                    </a:cubicBezTo>
                    <a:cubicBezTo>
                      <a:pt x="181" y="95"/>
                      <a:pt x="188" y="102"/>
                      <a:pt x="188" y="110"/>
                    </a:cubicBezTo>
                    <a:cubicBezTo>
                      <a:pt x="188" y="119"/>
                      <a:pt x="181" y="126"/>
                      <a:pt x="172" y="126"/>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63" name="Freeform 37">
                <a:extLst>
                  <a:ext uri="{FF2B5EF4-FFF2-40B4-BE49-F238E27FC236}">
                    <a16:creationId xmlns:a16="http://schemas.microsoft.com/office/drawing/2014/main" id="{AE7CF0E0-ECA2-4BBC-970B-5022EBC31860}"/>
                  </a:ext>
                </a:extLst>
              </p:cNvPr>
              <p:cNvSpPr>
                <a:spLocks noEditPoints="1"/>
              </p:cNvSpPr>
              <p:nvPr/>
            </p:nvSpPr>
            <p:spPr bwMode="auto">
              <a:xfrm>
                <a:off x="2728980" y="4160258"/>
                <a:ext cx="101635" cy="100530"/>
              </a:xfrm>
              <a:custGeom>
                <a:avLst/>
                <a:gdLst>
                  <a:gd name="T0" fmla="*/ 33 w 66"/>
                  <a:gd name="T1" fmla="*/ 0 h 65"/>
                  <a:gd name="T2" fmla="*/ 0 w 66"/>
                  <a:gd name="T3" fmla="*/ 32 h 65"/>
                  <a:gd name="T4" fmla="*/ 33 w 66"/>
                  <a:gd name="T5" fmla="*/ 65 h 65"/>
                  <a:gd name="T6" fmla="*/ 66 w 66"/>
                  <a:gd name="T7" fmla="*/ 32 h 65"/>
                  <a:gd name="T8" fmla="*/ 33 w 66"/>
                  <a:gd name="T9" fmla="*/ 0 h 65"/>
                  <a:gd name="T10" fmla="*/ 33 w 66"/>
                  <a:gd name="T11" fmla="*/ 49 h 65"/>
                  <a:gd name="T12" fmla="*/ 16 w 66"/>
                  <a:gd name="T13" fmla="*/ 32 h 65"/>
                  <a:gd name="T14" fmla="*/ 33 w 66"/>
                  <a:gd name="T15" fmla="*/ 16 h 65"/>
                  <a:gd name="T16" fmla="*/ 49 w 66"/>
                  <a:gd name="T17" fmla="*/ 32 h 65"/>
                  <a:gd name="T18" fmla="*/ 33 w 66"/>
                  <a:gd name="T19"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4"/>
                      <a:pt x="0" y="32"/>
                    </a:cubicBezTo>
                    <a:cubicBezTo>
                      <a:pt x="0" y="51"/>
                      <a:pt x="15" y="65"/>
                      <a:pt x="33" y="65"/>
                    </a:cubicBezTo>
                    <a:cubicBezTo>
                      <a:pt x="51" y="65"/>
                      <a:pt x="66" y="51"/>
                      <a:pt x="66" y="32"/>
                    </a:cubicBezTo>
                    <a:cubicBezTo>
                      <a:pt x="66" y="14"/>
                      <a:pt x="51" y="0"/>
                      <a:pt x="33" y="0"/>
                    </a:cubicBezTo>
                    <a:close/>
                    <a:moveTo>
                      <a:pt x="33" y="49"/>
                    </a:moveTo>
                    <a:cubicBezTo>
                      <a:pt x="24" y="49"/>
                      <a:pt x="16" y="41"/>
                      <a:pt x="16" y="32"/>
                    </a:cubicBezTo>
                    <a:cubicBezTo>
                      <a:pt x="16" y="23"/>
                      <a:pt x="24" y="16"/>
                      <a:pt x="33" y="16"/>
                    </a:cubicBezTo>
                    <a:cubicBezTo>
                      <a:pt x="42" y="16"/>
                      <a:pt x="49" y="23"/>
                      <a:pt x="49" y="32"/>
                    </a:cubicBezTo>
                    <a:cubicBezTo>
                      <a:pt x="49" y="41"/>
                      <a:pt x="42" y="49"/>
                      <a:pt x="33" y="49"/>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sp>
          <p:nvSpPr>
            <p:cNvPr id="295" name="Freeform 38">
              <a:extLst>
                <a:ext uri="{FF2B5EF4-FFF2-40B4-BE49-F238E27FC236}">
                  <a16:creationId xmlns:a16="http://schemas.microsoft.com/office/drawing/2014/main" id="{67430BFA-3E30-4C5E-8C34-3126AA6C1D5F}"/>
                </a:ext>
              </a:extLst>
            </p:cNvPr>
            <p:cNvSpPr>
              <a:spLocks noEditPoints="1"/>
            </p:cNvSpPr>
            <p:nvPr/>
          </p:nvSpPr>
          <p:spPr bwMode="auto">
            <a:xfrm>
              <a:off x="4871043" y="3688540"/>
              <a:ext cx="500441" cy="501546"/>
            </a:xfrm>
            <a:custGeom>
              <a:avLst/>
              <a:gdLst>
                <a:gd name="T0" fmla="*/ 132 w 322"/>
                <a:gd name="T1" fmla="*/ 16 h 323"/>
                <a:gd name="T2" fmla="*/ 16 w 322"/>
                <a:gd name="T3" fmla="*/ 191 h 323"/>
                <a:gd name="T4" fmla="*/ 191 w 322"/>
                <a:gd name="T5" fmla="*/ 307 h 323"/>
                <a:gd name="T6" fmla="*/ 306 w 322"/>
                <a:gd name="T7" fmla="*/ 132 h 323"/>
                <a:gd name="T8" fmla="*/ 132 w 322"/>
                <a:gd name="T9" fmla="*/ 16 h 323"/>
                <a:gd name="T10" fmla="*/ 173 w 322"/>
                <a:gd name="T11" fmla="*/ 221 h 323"/>
                <a:gd name="T12" fmla="*/ 102 w 322"/>
                <a:gd name="T13" fmla="*/ 174 h 323"/>
                <a:gd name="T14" fmla="*/ 149 w 322"/>
                <a:gd name="T15" fmla="*/ 103 h 323"/>
                <a:gd name="T16" fmla="*/ 220 w 322"/>
                <a:gd name="T17" fmla="*/ 150 h 323"/>
                <a:gd name="T18" fmla="*/ 173 w 322"/>
                <a:gd name="T19"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23">
                  <a:moveTo>
                    <a:pt x="132" y="16"/>
                  </a:moveTo>
                  <a:cubicBezTo>
                    <a:pt x="51" y="33"/>
                    <a:pt x="0" y="111"/>
                    <a:pt x="16" y="191"/>
                  </a:cubicBezTo>
                  <a:cubicBezTo>
                    <a:pt x="32" y="272"/>
                    <a:pt x="111" y="323"/>
                    <a:pt x="191" y="307"/>
                  </a:cubicBezTo>
                  <a:cubicBezTo>
                    <a:pt x="271" y="291"/>
                    <a:pt x="322" y="212"/>
                    <a:pt x="306" y="132"/>
                  </a:cubicBezTo>
                  <a:cubicBezTo>
                    <a:pt x="290" y="52"/>
                    <a:pt x="212" y="0"/>
                    <a:pt x="132" y="16"/>
                  </a:cubicBezTo>
                  <a:close/>
                  <a:moveTo>
                    <a:pt x="173" y="221"/>
                  </a:moveTo>
                  <a:cubicBezTo>
                    <a:pt x="141" y="227"/>
                    <a:pt x="109" y="206"/>
                    <a:pt x="102" y="174"/>
                  </a:cubicBezTo>
                  <a:cubicBezTo>
                    <a:pt x="96" y="141"/>
                    <a:pt x="117" y="109"/>
                    <a:pt x="149" y="103"/>
                  </a:cubicBezTo>
                  <a:cubicBezTo>
                    <a:pt x="182" y="96"/>
                    <a:pt x="213" y="117"/>
                    <a:pt x="220" y="150"/>
                  </a:cubicBezTo>
                  <a:cubicBezTo>
                    <a:pt x="226" y="182"/>
                    <a:pt x="205" y="214"/>
                    <a:pt x="173" y="221"/>
                  </a:cubicBez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96" name="Freeform 39">
              <a:extLst>
                <a:ext uri="{FF2B5EF4-FFF2-40B4-BE49-F238E27FC236}">
                  <a16:creationId xmlns:a16="http://schemas.microsoft.com/office/drawing/2014/main" id="{A8CFDE62-0146-438C-BC02-6326261832AF}"/>
                </a:ext>
              </a:extLst>
            </p:cNvPr>
            <p:cNvSpPr>
              <a:spLocks noEditPoints="1"/>
            </p:cNvSpPr>
            <p:nvPr/>
          </p:nvSpPr>
          <p:spPr bwMode="auto">
            <a:xfrm>
              <a:off x="4742895" y="3558182"/>
              <a:ext cx="751214" cy="752319"/>
            </a:xfrm>
            <a:custGeom>
              <a:avLst/>
              <a:gdLst>
                <a:gd name="T0" fmla="*/ 464 w 484"/>
                <a:gd name="T1" fmla="*/ 178 h 485"/>
                <a:gd name="T2" fmla="*/ 389 w 484"/>
                <a:gd name="T3" fmla="*/ 145 h 485"/>
                <a:gd name="T4" fmla="*/ 431 w 484"/>
                <a:gd name="T5" fmla="*/ 92 h 485"/>
                <a:gd name="T6" fmla="*/ 415 w 484"/>
                <a:gd name="T7" fmla="*/ 73 h 485"/>
                <a:gd name="T8" fmla="*/ 358 w 484"/>
                <a:gd name="T9" fmla="*/ 108 h 485"/>
                <a:gd name="T10" fmla="*/ 333 w 484"/>
                <a:gd name="T11" fmla="*/ 30 h 485"/>
                <a:gd name="T12" fmla="*/ 320 w 484"/>
                <a:gd name="T13" fmla="*/ 9 h 485"/>
                <a:gd name="T14" fmla="*/ 297 w 484"/>
                <a:gd name="T15" fmla="*/ 18 h 485"/>
                <a:gd name="T16" fmla="*/ 230 w 484"/>
                <a:gd name="T17" fmla="*/ 61 h 485"/>
                <a:gd name="T18" fmla="*/ 206 w 484"/>
                <a:gd name="T19" fmla="*/ 3 h 485"/>
                <a:gd name="T20" fmla="*/ 182 w 484"/>
                <a:gd name="T21" fmla="*/ 8 h 485"/>
                <a:gd name="T22" fmla="*/ 183 w 484"/>
                <a:gd name="T23" fmla="*/ 70 h 485"/>
                <a:gd name="T24" fmla="*/ 104 w 484"/>
                <a:gd name="T25" fmla="*/ 57 h 485"/>
                <a:gd name="T26" fmla="*/ 79 w 484"/>
                <a:gd name="T27" fmla="*/ 58 h 485"/>
                <a:gd name="T28" fmla="*/ 76 w 484"/>
                <a:gd name="T29" fmla="*/ 83 h 485"/>
                <a:gd name="T30" fmla="*/ 83 w 484"/>
                <a:gd name="T31" fmla="*/ 164 h 485"/>
                <a:gd name="T32" fmla="*/ 17 w 484"/>
                <a:gd name="T33" fmla="*/ 154 h 485"/>
                <a:gd name="T34" fmla="*/ 9 w 484"/>
                <a:gd name="T35" fmla="*/ 178 h 485"/>
                <a:gd name="T36" fmla="*/ 69 w 484"/>
                <a:gd name="T37" fmla="*/ 210 h 485"/>
                <a:gd name="T38" fmla="*/ 13 w 484"/>
                <a:gd name="T39" fmla="*/ 270 h 485"/>
                <a:gd name="T40" fmla="*/ 1 w 484"/>
                <a:gd name="T41" fmla="*/ 292 h 485"/>
                <a:gd name="T42" fmla="*/ 21 w 484"/>
                <a:gd name="T43" fmla="*/ 307 h 485"/>
                <a:gd name="T44" fmla="*/ 96 w 484"/>
                <a:gd name="T45" fmla="*/ 340 h 485"/>
                <a:gd name="T46" fmla="*/ 53 w 484"/>
                <a:gd name="T47" fmla="*/ 393 h 485"/>
                <a:gd name="T48" fmla="*/ 70 w 484"/>
                <a:gd name="T49" fmla="*/ 412 h 485"/>
                <a:gd name="T50" fmla="*/ 126 w 484"/>
                <a:gd name="T51" fmla="*/ 377 h 485"/>
                <a:gd name="T52" fmla="*/ 152 w 484"/>
                <a:gd name="T53" fmla="*/ 455 h 485"/>
                <a:gd name="T54" fmla="*/ 164 w 484"/>
                <a:gd name="T55" fmla="*/ 476 h 485"/>
                <a:gd name="T56" fmla="*/ 187 w 484"/>
                <a:gd name="T57" fmla="*/ 467 h 485"/>
                <a:gd name="T58" fmla="*/ 255 w 484"/>
                <a:gd name="T59" fmla="*/ 424 h 485"/>
                <a:gd name="T60" fmla="*/ 278 w 484"/>
                <a:gd name="T61" fmla="*/ 482 h 485"/>
                <a:gd name="T62" fmla="*/ 303 w 484"/>
                <a:gd name="T63" fmla="*/ 477 h 485"/>
                <a:gd name="T64" fmla="*/ 301 w 484"/>
                <a:gd name="T65" fmla="*/ 414 h 485"/>
                <a:gd name="T66" fmla="*/ 380 w 484"/>
                <a:gd name="T67" fmla="*/ 427 h 485"/>
                <a:gd name="T68" fmla="*/ 405 w 484"/>
                <a:gd name="T69" fmla="*/ 427 h 485"/>
                <a:gd name="T70" fmla="*/ 409 w 484"/>
                <a:gd name="T71" fmla="*/ 402 h 485"/>
                <a:gd name="T72" fmla="*/ 402 w 484"/>
                <a:gd name="T73" fmla="*/ 321 h 485"/>
                <a:gd name="T74" fmla="*/ 467 w 484"/>
                <a:gd name="T75" fmla="*/ 331 h 485"/>
                <a:gd name="T76" fmla="*/ 475 w 484"/>
                <a:gd name="T77" fmla="*/ 307 h 485"/>
                <a:gd name="T78" fmla="*/ 416 w 484"/>
                <a:gd name="T79" fmla="*/ 275 h 485"/>
                <a:gd name="T80" fmla="*/ 471 w 484"/>
                <a:gd name="T81" fmla="*/ 215 h 485"/>
                <a:gd name="T82" fmla="*/ 484 w 484"/>
                <a:gd name="T83" fmla="*/ 193 h 485"/>
                <a:gd name="T84" fmla="*/ 269 w 484"/>
                <a:gd name="T85" fmla="*/ 373 h 485"/>
                <a:gd name="T86" fmla="*/ 216 w 484"/>
                <a:gd name="T87" fmla="*/ 112 h 485"/>
                <a:gd name="T88" fmla="*/ 269 w 484"/>
                <a:gd name="T89" fmla="*/ 37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4" h="485">
                  <a:moveTo>
                    <a:pt x="476" y="182"/>
                  </a:moveTo>
                  <a:cubicBezTo>
                    <a:pt x="473" y="179"/>
                    <a:pt x="468" y="177"/>
                    <a:pt x="464" y="178"/>
                  </a:cubicBezTo>
                  <a:cubicBezTo>
                    <a:pt x="458" y="179"/>
                    <a:pt x="432" y="181"/>
                    <a:pt x="408" y="184"/>
                  </a:cubicBezTo>
                  <a:cubicBezTo>
                    <a:pt x="403" y="170"/>
                    <a:pt x="397" y="157"/>
                    <a:pt x="389" y="145"/>
                  </a:cubicBezTo>
                  <a:cubicBezTo>
                    <a:pt x="405" y="127"/>
                    <a:pt x="423" y="108"/>
                    <a:pt x="427" y="104"/>
                  </a:cubicBezTo>
                  <a:cubicBezTo>
                    <a:pt x="430" y="101"/>
                    <a:pt x="432" y="96"/>
                    <a:pt x="431" y="92"/>
                  </a:cubicBezTo>
                  <a:cubicBezTo>
                    <a:pt x="431" y="87"/>
                    <a:pt x="430" y="83"/>
                    <a:pt x="427" y="79"/>
                  </a:cubicBezTo>
                  <a:cubicBezTo>
                    <a:pt x="423" y="75"/>
                    <a:pt x="419" y="73"/>
                    <a:pt x="415" y="73"/>
                  </a:cubicBezTo>
                  <a:cubicBezTo>
                    <a:pt x="410" y="72"/>
                    <a:pt x="406" y="73"/>
                    <a:pt x="402" y="76"/>
                  </a:cubicBezTo>
                  <a:cubicBezTo>
                    <a:pt x="398" y="79"/>
                    <a:pt x="377" y="94"/>
                    <a:pt x="358" y="108"/>
                  </a:cubicBezTo>
                  <a:cubicBezTo>
                    <a:pt x="347" y="97"/>
                    <a:pt x="335" y="88"/>
                    <a:pt x="321" y="81"/>
                  </a:cubicBezTo>
                  <a:cubicBezTo>
                    <a:pt x="326" y="59"/>
                    <a:pt x="332" y="35"/>
                    <a:pt x="333" y="30"/>
                  </a:cubicBezTo>
                  <a:cubicBezTo>
                    <a:pt x="334" y="25"/>
                    <a:pt x="333" y="21"/>
                    <a:pt x="331" y="17"/>
                  </a:cubicBezTo>
                  <a:cubicBezTo>
                    <a:pt x="328" y="13"/>
                    <a:pt x="325" y="10"/>
                    <a:pt x="320" y="9"/>
                  </a:cubicBezTo>
                  <a:cubicBezTo>
                    <a:pt x="316" y="7"/>
                    <a:pt x="311" y="7"/>
                    <a:pt x="307" y="9"/>
                  </a:cubicBezTo>
                  <a:cubicBezTo>
                    <a:pt x="303" y="11"/>
                    <a:pt x="299" y="14"/>
                    <a:pt x="297" y="18"/>
                  </a:cubicBezTo>
                  <a:cubicBezTo>
                    <a:pt x="295" y="23"/>
                    <a:pt x="286" y="44"/>
                    <a:pt x="277" y="65"/>
                  </a:cubicBezTo>
                  <a:cubicBezTo>
                    <a:pt x="261" y="61"/>
                    <a:pt x="246" y="60"/>
                    <a:pt x="230" y="61"/>
                  </a:cubicBezTo>
                  <a:cubicBezTo>
                    <a:pt x="223" y="40"/>
                    <a:pt x="216" y="18"/>
                    <a:pt x="215" y="13"/>
                  </a:cubicBezTo>
                  <a:cubicBezTo>
                    <a:pt x="214" y="9"/>
                    <a:pt x="210" y="5"/>
                    <a:pt x="206" y="3"/>
                  </a:cubicBezTo>
                  <a:cubicBezTo>
                    <a:pt x="202" y="1"/>
                    <a:pt x="198" y="0"/>
                    <a:pt x="193" y="1"/>
                  </a:cubicBezTo>
                  <a:cubicBezTo>
                    <a:pt x="189" y="2"/>
                    <a:pt x="185" y="4"/>
                    <a:pt x="182" y="8"/>
                  </a:cubicBezTo>
                  <a:cubicBezTo>
                    <a:pt x="179" y="11"/>
                    <a:pt x="177" y="16"/>
                    <a:pt x="178" y="21"/>
                  </a:cubicBezTo>
                  <a:cubicBezTo>
                    <a:pt x="178" y="26"/>
                    <a:pt x="181" y="48"/>
                    <a:pt x="183" y="70"/>
                  </a:cubicBezTo>
                  <a:cubicBezTo>
                    <a:pt x="168" y="76"/>
                    <a:pt x="154" y="83"/>
                    <a:pt x="141" y="92"/>
                  </a:cubicBezTo>
                  <a:cubicBezTo>
                    <a:pt x="125" y="77"/>
                    <a:pt x="108" y="61"/>
                    <a:pt x="104" y="57"/>
                  </a:cubicBezTo>
                  <a:cubicBezTo>
                    <a:pt x="101" y="54"/>
                    <a:pt x="96" y="53"/>
                    <a:pt x="92" y="53"/>
                  </a:cubicBezTo>
                  <a:cubicBezTo>
                    <a:pt x="87" y="53"/>
                    <a:pt x="83" y="55"/>
                    <a:pt x="79" y="58"/>
                  </a:cubicBezTo>
                  <a:cubicBezTo>
                    <a:pt x="76" y="61"/>
                    <a:pt x="73" y="65"/>
                    <a:pt x="73" y="70"/>
                  </a:cubicBezTo>
                  <a:cubicBezTo>
                    <a:pt x="72" y="74"/>
                    <a:pt x="73" y="79"/>
                    <a:pt x="76" y="83"/>
                  </a:cubicBezTo>
                  <a:cubicBezTo>
                    <a:pt x="79" y="87"/>
                    <a:pt x="93" y="106"/>
                    <a:pt x="107" y="125"/>
                  </a:cubicBezTo>
                  <a:cubicBezTo>
                    <a:pt x="97" y="137"/>
                    <a:pt x="89" y="150"/>
                    <a:pt x="83" y="164"/>
                  </a:cubicBezTo>
                  <a:cubicBezTo>
                    <a:pt x="60" y="158"/>
                    <a:pt x="36" y="153"/>
                    <a:pt x="30" y="151"/>
                  </a:cubicBezTo>
                  <a:cubicBezTo>
                    <a:pt x="26" y="150"/>
                    <a:pt x="21" y="151"/>
                    <a:pt x="17" y="154"/>
                  </a:cubicBezTo>
                  <a:cubicBezTo>
                    <a:pt x="13" y="156"/>
                    <a:pt x="10" y="160"/>
                    <a:pt x="9" y="164"/>
                  </a:cubicBezTo>
                  <a:cubicBezTo>
                    <a:pt x="7" y="169"/>
                    <a:pt x="8" y="173"/>
                    <a:pt x="9" y="178"/>
                  </a:cubicBezTo>
                  <a:cubicBezTo>
                    <a:pt x="11" y="182"/>
                    <a:pt x="14" y="185"/>
                    <a:pt x="18" y="187"/>
                  </a:cubicBezTo>
                  <a:cubicBezTo>
                    <a:pt x="23" y="190"/>
                    <a:pt x="47" y="200"/>
                    <a:pt x="69" y="210"/>
                  </a:cubicBezTo>
                  <a:cubicBezTo>
                    <a:pt x="67" y="224"/>
                    <a:pt x="66" y="239"/>
                    <a:pt x="67" y="253"/>
                  </a:cubicBezTo>
                  <a:cubicBezTo>
                    <a:pt x="44" y="260"/>
                    <a:pt x="19" y="268"/>
                    <a:pt x="13" y="270"/>
                  </a:cubicBezTo>
                  <a:cubicBezTo>
                    <a:pt x="9" y="271"/>
                    <a:pt x="5" y="274"/>
                    <a:pt x="3" y="278"/>
                  </a:cubicBezTo>
                  <a:cubicBezTo>
                    <a:pt x="1" y="282"/>
                    <a:pt x="0" y="287"/>
                    <a:pt x="1" y="292"/>
                  </a:cubicBezTo>
                  <a:cubicBezTo>
                    <a:pt x="2" y="296"/>
                    <a:pt x="5" y="300"/>
                    <a:pt x="8" y="303"/>
                  </a:cubicBezTo>
                  <a:cubicBezTo>
                    <a:pt x="12" y="306"/>
                    <a:pt x="16" y="307"/>
                    <a:pt x="21" y="307"/>
                  </a:cubicBezTo>
                  <a:cubicBezTo>
                    <a:pt x="26" y="306"/>
                    <a:pt x="53" y="303"/>
                    <a:pt x="77" y="301"/>
                  </a:cubicBezTo>
                  <a:cubicBezTo>
                    <a:pt x="82" y="315"/>
                    <a:pt x="88" y="328"/>
                    <a:pt x="96" y="340"/>
                  </a:cubicBezTo>
                  <a:cubicBezTo>
                    <a:pt x="79" y="358"/>
                    <a:pt x="61" y="377"/>
                    <a:pt x="58" y="381"/>
                  </a:cubicBezTo>
                  <a:cubicBezTo>
                    <a:pt x="55" y="384"/>
                    <a:pt x="53" y="389"/>
                    <a:pt x="53" y="393"/>
                  </a:cubicBezTo>
                  <a:cubicBezTo>
                    <a:pt x="53" y="398"/>
                    <a:pt x="55" y="402"/>
                    <a:pt x="58" y="406"/>
                  </a:cubicBezTo>
                  <a:cubicBezTo>
                    <a:pt x="61" y="409"/>
                    <a:pt x="65" y="411"/>
                    <a:pt x="70" y="412"/>
                  </a:cubicBezTo>
                  <a:cubicBezTo>
                    <a:pt x="74" y="413"/>
                    <a:pt x="79" y="412"/>
                    <a:pt x="83" y="409"/>
                  </a:cubicBezTo>
                  <a:cubicBezTo>
                    <a:pt x="87" y="406"/>
                    <a:pt x="107" y="391"/>
                    <a:pt x="126" y="377"/>
                  </a:cubicBezTo>
                  <a:cubicBezTo>
                    <a:pt x="138" y="388"/>
                    <a:pt x="150" y="396"/>
                    <a:pt x="163" y="404"/>
                  </a:cubicBezTo>
                  <a:cubicBezTo>
                    <a:pt x="158" y="426"/>
                    <a:pt x="153" y="450"/>
                    <a:pt x="152" y="455"/>
                  </a:cubicBezTo>
                  <a:cubicBezTo>
                    <a:pt x="150" y="459"/>
                    <a:pt x="152" y="464"/>
                    <a:pt x="154" y="468"/>
                  </a:cubicBezTo>
                  <a:cubicBezTo>
                    <a:pt x="156" y="472"/>
                    <a:pt x="160" y="475"/>
                    <a:pt x="164" y="476"/>
                  </a:cubicBezTo>
                  <a:cubicBezTo>
                    <a:pt x="169" y="478"/>
                    <a:pt x="173" y="477"/>
                    <a:pt x="178" y="476"/>
                  </a:cubicBezTo>
                  <a:cubicBezTo>
                    <a:pt x="182" y="474"/>
                    <a:pt x="185" y="471"/>
                    <a:pt x="187" y="467"/>
                  </a:cubicBezTo>
                  <a:cubicBezTo>
                    <a:pt x="189" y="462"/>
                    <a:pt x="199" y="441"/>
                    <a:pt x="208" y="420"/>
                  </a:cubicBezTo>
                  <a:cubicBezTo>
                    <a:pt x="223" y="424"/>
                    <a:pt x="239" y="425"/>
                    <a:pt x="255" y="424"/>
                  </a:cubicBezTo>
                  <a:cubicBezTo>
                    <a:pt x="262" y="445"/>
                    <a:pt x="268" y="467"/>
                    <a:pt x="270" y="472"/>
                  </a:cubicBezTo>
                  <a:cubicBezTo>
                    <a:pt x="271" y="476"/>
                    <a:pt x="274" y="480"/>
                    <a:pt x="278" y="482"/>
                  </a:cubicBezTo>
                  <a:cubicBezTo>
                    <a:pt x="282" y="484"/>
                    <a:pt x="287" y="485"/>
                    <a:pt x="291" y="484"/>
                  </a:cubicBezTo>
                  <a:cubicBezTo>
                    <a:pt x="296" y="483"/>
                    <a:pt x="300" y="480"/>
                    <a:pt x="303" y="477"/>
                  </a:cubicBezTo>
                  <a:cubicBezTo>
                    <a:pt x="306" y="473"/>
                    <a:pt x="307" y="469"/>
                    <a:pt x="307" y="464"/>
                  </a:cubicBezTo>
                  <a:cubicBezTo>
                    <a:pt x="306" y="459"/>
                    <a:pt x="304" y="436"/>
                    <a:pt x="301" y="414"/>
                  </a:cubicBezTo>
                  <a:cubicBezTo>
                    <a:pt x="317" y="409"/>
                    <a:pt x="331" y="402"/>
                    <a:pt x="343" y="393"/>
                  </a:cubicBezTo>
                  <a:cubicBezTo>
                    <a:pt x="360" y="408"/>
                    <a:pt x="377" y="424"/>
                    <a:pt x="380" y="427"/>
                  </a:cubicBezTo>
                  <a:cubicBezTo>
                    <a:pt x="384" y="431"/>
                    <a:pt x="388" y="432"/>
                    <a:pt x="393" y="432"/>
                  </a:cubicBezTo>
                  <a:cubicBezTo>
                    <a:pt x="397" y="432"/>
                    <a:pt x="402" y="430"/>
                    <a:pt x="405" y="427"/>
                  </a:cubicBezTo>
                  <a:cubicBezTo>
                    <a:pt x="409" y="424"/>
                    <a:pt x="411" y="420"/>
                    <a:pt x="412" y="415"/>
                  </a:cubicBezTo>
                  <a:cubicBezTo>
                    <a:pt x="412" y="411"/>
                    <a:pt x="412" y="406"/>
                    <a:pt x="409" y="402"/>
                  </a:cubicBezTo>
                  <a:cubicBezTo>
                    <a:pt x="406" y="398"/>
                    <a:pt x="391" y="378"/>
                    <a:pt x="378" y="360"/>
                  </a:cubicBezTo>
                  <a:cubicBezTo>
                    <a:pt x="387" y="348"/>
                    <a:pt x="395" y="335"/>
                    <a:pt x="402" y="321"/>
                  </a:cubicBezTo>
                  <a:cubicBezTo>
                    <a:pt x="425" y="326"/>
                    <a:pt x="449" y="332"/>
                    <a:pt x="454" y="333"/>
                  </a:cubicBezTo>
                  <a:cubicBezTo>
                    <a:pt x="459" y="334"/>
                    <a:pt x="464" y="333"/>
                    <a:pt x="467" y="331"/>
                  </a:cubicBezTo>
                  <a:cubicBezTo>
                    <a:pt x="471" y="329"/>
                    <a:pt x="474" y="325"/>
                    <a:pt x="476" y="321"/>
                  </a:cubicBezTo>
                  <a:cubicBezTo>
                    <a:pt x="477" y="316"/>
                    <a:pt x="477" y="311"/>
                    <a:pt x="475" y="307"/>
                  </a:cubicBezTo>
                  <a:cubicBezTo>
                    <a:pt x="474" y="303"/>
                    <a:pt x="471" y="299"/>
                    <a:pt x="466" y="297"/>
                  </a:cubicBezTo>
                  <a:cubicBezTo>
                    <a:pt x="461" y="295"/>
                    <a:pt x="437" y="285"/>
                    <a:pt x="416" y="275"/>
                  </a:cubicBezTo>
                  <a:cubicBezTo>
                    <a:pt x="418" y="261"/>
                    <a:pt x="419" y="246"/>
                    <a:pt x="418" y="231"/>
                  </a:cubicBezTo>
                  <a:cubicBezTo>
                    <a:pt x="441" y="224"/>
                    <a:pt x="466" y="217"/>
                    <a:pt x="471" y="215"/>
                  </a:cubicBezTo>
                  <a:cubicBezTo>
                    <a:pt x="476" y="214"/>
                    <a:pt x="479" y="210"/>
                    <a:pt x="481" y="206"/>
                  </a:cubicBezTo>
                  <a:cubicBezTo>
                    <a:pt x="484" y="203"/>
                    <a:pt x="484" y="198"/>
                    <a:pt x="484" y="193"/>
                  </a:cubicBezTo>
                  <a:cubicBezTo>
                    <a:pt x="483" y="189"/>
                    <a:pt x="480" y="185"/>
                    <a:pt x="476" y="182"/>
                  </a:cubicBezTo>
                  <a:close/>
                  <a:moveTo>
                    <a:pt x="269" y="373"/>
                  </a:moveTo>
                  <a:cubicBezTo>
                    <a:pt x="199" y="387"/>
                    <a:pt x="131" y="340"/>
                    <a:pt x="117" y="268"/>
                  </a:cubicBezTo>
                  <a:cubicBezTo>
                    <a:pt x="102" y="196"/>
                    <a:pt x="147" y="126"/>
                    <a:pt x="216" y="112"/>
                  </a:cubicBezTo>
                  <a:cubicBezTo>
                    <a:pt x="285" y="98"/>
                    <a:pt x="353" y="145"/>
                    <a:pt x="368" y="217"/>
                  </a:cubicBezTo>
                  <a:cubicBezTo>
                    <a:pt x="382" y="289"/>
                    <a:pt x="338" y="358"/>
                    <a:pt x="269" y="373"/>
                  </a:cubicBez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97" name="Freeform 40">
              <a:extLst>
                <a:ext uri="{FF2B5EF4-FFF2-40B4-BE49-F238E27FC236}">
                  <a16:creationId xmlns:a16="http://schemas.microsoft.com/office/drawing/2014/main" id="{7440BD9A-8D55-4F17-BD45-FC4612786C11}"/>
                </a:ext>
              </a:extLst>
            </p:cNvPr>
            <p:cNvSpPr>
              <a:spLocks noEditPoints="1"/>
            </p:cNvSpPr>
            <p:nvPr/>
          </p:nvSpPr>
          <p:spPr bwMode="auto">
            <a:xfrm>
              <a:off x="4970469" y="3786860"/>
              <a:ext cx="297172" cy="296067"/>
            </a:xfrm>
            <a:custGeom>
              <a:avLst/>
              <a:gdLst>
                <a:gd name="T0" fmla="*/ 78 w 191"/>
                <a:gd name="T1" fmla="*/ 9 h 191"/>
                <a:gd name="T2" fmla="*/ 9 w 191"/>
                <a:gd name="T3" fmla="*/ 113 h 191"/>
                <a:gd name="T4" fmla="*/ 113 w 191"/>
                <a:gd name="T5" fmla="*/ 181 h 191"/>
                <a:gd name="T6" fmla="*/ 181 w 191"/>
                <a:gd name="T7" fmla="*/ 78 h 191"/>
                <a:gd name="T8" fmla="*/ 78 w 191"/>
                <a:gd name="T9" fmla="*/ 9 h 191"/>
                <a:gd name="T10" fmla="*/ 104 w 191"/>
                <a:gd name="T11" fmla="*/ 139 h 191"/>
                <a:gd name="T12" fmla="*/ 52 w 191"/>
                <a:gd name="T13" fmla="*/ 104 h 191"/>
                <a:gd name="T14" fmla="*/ 87 w 191"/>
                <a:gd name="T15" fmla="*/ 52 h 191"/>
                <a:gd name="T16" fmla="*/ 139 w 191"/>
                <a:gd name="T17" fmla="*/ 87 h 191"/>
                <a:gd name="T18" fmla="*/ 104 w 191"/>
                <a:gd name="T19" fmla="*/ 13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91">
                  <a:moveTo>
                    <a:pt x="78" y="9"/>
                  </a:moveTo>
                  <a:cubicBezTo>
                    <a:pt x="30" y="19"/>
                    <a:pt x="0" y="65"/>
                    <a:pt x="9" y="113"/>
                  </a:cubicBezTo>
                  <a:cubicBezTo>
                    <a:pt x="19" y="160"/>
                    <a:pt x="65" y="191"/>
                    <a:pt x="113" y="181"/>
                  </a:cubicBezTo>
                  <a:cubicBezTo>
                    <a:pt x="160" y="172"/>
                    <a:pt x="191" y="125"/>
                    <a:pt x="181" y="78"/>
                  </a:cubicBezTo>
                  <a:cubicBezTo>
                    <a:pt x="172" y="30"/>
                    <a:pt x="125" y="0"/>
                    <a:pt x="78" y="9"/>
                  </a:cubicBezTo>
                  <a:close/>
                  <a:moveTo>
                    <a:pt x="104" y="139"/>
                  </a:moveTo>
                  <a:cubicBezTo>
                    <a:pt x="80" y="144"/>
                    <a:pt x="57" y="128"/>
                    <a:pt x="52" y="104"/>
                  </a:cubicBezTo>
                  <a:cubicBezTo>
                    <a:pt x="47" y="80"/>
                    <a:pt x="63" y="57"/>
                    <a:pt x="87" y="52"/>
                  </a:cubicBezTo>
                  <a:cubicBezTo>
                    <a:pt x="110" y="47"/>
                    <a:pt x="134" y="63"/>
                    <a:pt x="139" y="87"/>
                  </a:cubicBezTo>
                  <a:cubicBezTo>
                    <a:pt x="143" y="111"/>
                    <a:pt x="128" y="134"/>
                    <a:pt x="104" y="139"/>
                  </a:cubicBez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98" name="Freeform 41">
              <a:extLst>
                <a:ext uri="{FF2B5EF4-FFF2-40B4-BE49-F238E27FC236}">
                  <a16:creationId xmlns:a16="http://schemas.microsoft.com/office/drawing/2014/main" id="{0E0A98A8-00D3-417D-A728-1B4E50075059}"/>
                </a:ext>
              </a:extLst>
            </p:cNvPr>
            <p:cNvSpPr>
              <a:spLocks noEditPoints="1"/>
            </p:cNvSpPr>
            <p:nvPr/>
          </p:nvSpPr>
          <p:spPr bwMode="auto">
            <a:xfrm>
              <a:off x="3201803" y="3427825"/>
              <a:ext cx="187803" cy="190013"/>
            </a:xfrm>
            <a:custGeom>
              <a:avLst/>
              <a:gdLst>
                <a:gd name="T0" fmla="*/ 108 w 121"/>
                <a:gd name="T1" fmla="*/ 65 h 122"/>
                <a:gd name="T2" fmla="*/ 107 w 121"/>
                <a:gd name="T3" fmla="*/ 57 h 122"/>
                <a:gd name="T4" fmla="*/ 118 w 121"/>
                <a:gd name="T5" fmla="*/ 54 h 122"/>
                <a:gd name="T6" fmla="*/ 112 w 121"/>
                <a:gd name="T7" fmla="*/ 48 h 122"/>
                <a:gd name="T8" fmla="*/ 103 w 121"/>
                <a:gd name="T9" fmla="*/ 42 h 122"/>
                <a:gd name="T10" fmla="*/ 113 w 121"/>
                <a:gd name="T11" fmla="*/ 35 h 122"/>
                <a:gd name="T12" fmla="*/ 104 w 121"/>
                <a:gd name="T13" fmla="*/ 31 h 122"/>
                <a:gd name="T14" fmla="*/ 94 w 121"/>
                <a:gd name="T15" fmla="*/ 29 h 122"/>
                <a:gd name="T16" fmla="*/ 101 w 121"/>
                <a:gd name="T17" fmla="*/ 19 h 122"/>
                <a:gd name="T18" fmla="*/ 91 w 121"/>
                <a:gd name="T19" fmla="*/ 18 h 122"/>
                <a:gd name="T20" fmla="*/ 81 w 121"/>
                <a:gd name="T21" fmla="*/ 19 h 122"/>
                <a:gd name="T22" fmla="*/ 84 w 121"/>
                <a:gd name="T23" fmla="*/ 7 h 122"/>
                <a:gd name="T24" fmla="*/ 75 w 121"/>
                <a:gd name="T25" fmla="*/ 10 h 122"/>
                <a:gd name="T26" fmla="*/ 65 w 121"/>
                <a:gd name="T27" fmla="*/ 15 h 122"/>
                <a:gd name="T28" fmla="*/ 64 w 121"/>
                <a:gd name="T29" fmla="*/ 3 h 122"/>
                <a:gd name="T30" fmla="*/ 57 w 121"/>
                <a:gd name="T31" fmla="*/ 8 h 122"/>
                <a:gd name="T32" fmla="*/ 49 w 121"/>
                <a:gd name="T33" fmla="*/ 16 h 122"/>
                <a:gd name="T34" fmla="*/ 44 w 121"/>
                <a:gd name="T35" fmla="*/ 5 h 122"/>
                <a:gd name="T36" fmla="*/ 39 w 121"/>
                <a:gd name="T37" fmla="*/ 13 h 122"/>
                <a:gd name="T38" fmla="*/ 35 w 121"/>
                <a:gd name="T39" fmla="*/ 23 h 122"/>
                <a:gd name="T40" fmla="*/ 26 w 121"/>
                <a:gd name="T41" fmla="*/ 14 h 122"/>
                <a:gd name="T42" fmla="*/ 24 w 121"/>
                <a:gd name="T43" fmla="*/ 23 h 122"/>
                <a:gd name="T44" fmla="*/ 23 w 121"/>
                <a:gd name="T45" fmla="*/ 34 h 122"/>
                <a:gd name="T46" fmla="*/ 12 w 121"/>
                <a:gd name="T47" fmla="*/ 29 h 122"/>
                <a:gd name="T48" fmla="*/ 13 w 121"/>
                <a:gd name="T49" fmla="*/ 38 h 122"/>
                <a:gd name="T50" fmla="*/ 16 w 121"/>
                <a:gd name="T51" fmla="*/ 48 h 122"/>
                <a:gd name="T52" fmla="*/ 4 w 121"/>
                <a:gd name="T53" fmla="*/ 47 h 122"/>
                <a:gd name="T54" fmla="*/ 8 w 121"/>
                <a:gd name="T55" fmla="*/ 56 h 122"/>
                <a:gd name="T56" fmla="*/ 15 w 121"/>
                <a:gd name="T57" fmla="*/ 61 h 122"/>
                <a:gd name="T58" fmla="*/ 8 w 121"/>
                <a:gd name="T59" fmla="*/ 66 h 122"/>
                <a:gd name="T60" fmla="*/ 4 w 121"/>
                <a:gd name="T61" fmla="*/ 74 h 122"/>
                <a:gd name="T62" fmla="*/ 16 w 121"/>
                <a:gd name="T63" fmla="*/ 73 h 122"/>
                <a:gd name="T64" fmla="*/ 13 w 121"/>
                <a:gd name="T65" fmla="*/ 84 h 122"/>
                <a:gd name="T66" fmla="*/ 12 w 121"/>
                <a:gd name="T67" fmla="*/ 93 h 122"/>
                <a:gd name="T68" fmla="*/ 23 w 121"/>
                <a:gd name="T69" fmla="*/ 88 h 122"/>
                <a:gd name="T70" fmla="*/ 24 w 121"/>
                <a:gd name="T71" fmla="*/ 99 h 122"/>
                <a:gd name="T72" fmla="*/ 26 w 121"/>
                <a:gd name="T73" fmla="*/ 108 h 122"/>
                <a:gd name="T74" fmla="*/ 35 w 121"/>
                <a:gd name="T75" fmla="*/ 99 h 122"/>
                <a:gd name="T76" fmla="*/ 39 w 121"/>
                <a:gd name="T77" fmla="*/ 109 h 122"/>
                <a:gd name="T78" fmla="*/ 44 w 121"/>
                <a:gd name="T79" fmla="*/ 117 h 122"/>
                <a:gd name="T80" fmla="*/ 49 w 121"/>
                <a:gd name="T81" fmla="*/ 106 h 122"/>
                <a:gd name="T82" fmla="*/ 57 w 121"/>
                <a:gd name="T83" fmla="*/ 114 h 122"/>
                <a:gd name="T84" fmla="*/ 64 w 121"/>
                <a:gd name="T85" fmla="*/ 119 h 122"/>
                <a:gd name="T86" fmla="*/ 65 w 121"/>
                <a:gd name="T87" fmla="*/ 107 h 122"/>
                <a:gd name="T88" fmla="*/ 75 w 121"/>
                <a:gd name="T89" fmla="*/ 112 h 122"/>
                <a:gd name="T90" fmla="*/ 84 w 121"/>
                <a:gd name="T91" fmla="*/ 114 h 122"/>
                <a:gd name="T92" fmla="*/ 81 w 121"/>
                <a:gd name="T93" fmla="*/ 103 h 122"/>
                <a:gd name="T94" fmla="*/ 91 w 121"/>
                <a:gd name="T95" fmla="*/ 104 h 122"/>
                <a:gd name="T96" fmla="*/ 101 w 121"/>
                <a:gd name="T97" fmla="*/ 103 h 122"/>
                <a:gd name="T98" fmla="*/ 94 w 121"/>
                <a:gd name="T99" fmla="*/ 93 h 122"/>
                <a:gd name="T100" fmla="*/ 104 w 121"/>
                <a:gd name="T101" fmla="*/ 91 h 122"/>
                <a:gd name="T102" fmla="*/ 113 w 121"/>
                <a:gd name="T103" fmla="*/ 87 h 122"/>
                <a:gd name="T104" fmla="*/ 103 w 121"/>
                <a:gd name="T105" fmla="*/ 80 h 122"/>
                <a:gd name="T106" fmla="*/ 112 w 121"/>
                <a:gd name="T107" fmla="*/ 74 h 122"/>
                <a:gd name="T108" fmla="*/ 118 w 121"/>
                <a:gd name="T109" fmla="*/ 68 h 122"/>
                <a:gd name="T110" fmla="*/ 49 w 121"/>
                <a:gd name="T111"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 h="122">
                  <a:moveTo>
                    <a:pt x="118" y="68"/>
                  </a:moveTo>
                  <a:cubicBezTo>
                    <a:pt x="116" y="67"/>
                    <a:pt x="115" y="67"/>
                    <a:pt x="113" y="66"/>
                  </a:cubicBezTo>
                  <a:cubicBezTo>
                    <a:pt x="111" y="66"/>
                    <a:pt x="110" y="65"/>
                    <a:pt x="108" y="65"/>
                  </a:cubicBezTo>
                  <a:cubicBezTo>
                    <a:pt x="108" y="65"/>
                    <a:pt x="107" y="65"/>
                    <a:pt x="107" y="64"/>
                  </a:cubicBezTo>
                  <a:cubicBezTo>
                    <a:pt x="107" y="63"/>
                    <a:pt x="107" y="62"/>
                    <a:pt x="107" y="61"/>
                  </a:cubicBezTo>
                  <a:cubicBezTo>
                    <a:pt x="107" y="60"/>
                    <a:pt x="107" y="59"/>
                    <a:pt x="107" y="57"/>
                  </a:cubicBezTo>
                  <a:cubicBezTo>
                    <a:pt x="107" y="57"/>
                    <a:pt x="108" y="57"/>
                    <a:pt x="108" y="57"/>
                  </a:cubicBezTo>
                  <a:cubicBezTo>
                    <a:pt x="110" y="57"/>
                    <a:pt x="111" y="56"/>
                    <a:pt x="113" y="56"/>
                  </a:cubicBezTo>
                  <a:cubicBezTo>
                    <a:pt x="115" y="55"/>
                    <a:pt x="116" y="55"/>
                    <a:pt x="118" y="54"/>
                  </a:cubicBezTo>
                  <a:cubicBezTo>
                    <a:pt x="120" y="54"/>
                    <a:pt x="121" y="52"/>
                    <a:pt x="121" y="50"/>
                  </a:cubicBezTo>
                  <a:cubicBezTo>
                    <a:pt x="120" y="49"/>
                    <a:pt x="119" y="47"/>
                    <a:pt x="117" y="47"/>
                  </a:cubicBezTo>
                  <a:cubicBezTo>
                    <a:pt x="115" y="48"/>
                    <a:pt x="113" y="48"/>
                    <a:pt x="112" y="48"/>
                  </a:cubicBezTo>
                  <a:cubicBezTo>
                    <a:pt x="110" y="48"/>
                    <a:pt x="108" y="48"/>
                    <a:pt x="107" y="48"/>
                  </a:cubicBezTo>
                  <a:cubicBezTo>
                    <a:pt x="106" y="48"/>
                    <a:pt x="105" y="48"/>
                    <a:pt x="105" y="48"/>
                  </a:cubicBezTo>
                  <a:cubicBezTo>
                    <a:pt x="104" y="46"/>
                    <a:pt x="104" y="44"/>
                    <a:pt x="103" y="42"/>
                  </a:cubicBezTo>
                  <a:cubicBezTo>
                    <a:pt x="103" y="42"/>
                    <a:pt x="103" y="41"/>
                    <a:pt x="104" y="41"/>
                  </a:cubicBezTo>
                  <a:cubicBezTo>
                    <a:pt x="105" y="40"/>
                    <a:pt x="107" y="39"/>
                    <a:pt x="108" y="38"/>
                  </a:cubicBezTo>
                  <a:cubicBezTo>
                    <a:pt x="109" y="37"/>
                    <a:pt x="111" y="36"/>
                    <a:pt x="113" y="35"/>
                  </a:cubicBezTo>
                  <a:cubicBezTo>
                    <a:pt x="114" y="34"/>
                    <a:pt x="114" y="32"/>
                    <a:pt x="113" y="30"/>
                  </a:cubicBezTo>
                  <a:cubicBezTo>
                    <a:pt x="113" y="29"/>
                    <a:pt x="111" y="28"/>
                    <a:pt x="109" y="29"/>
                  </a:cubicBezTo>
                  <a:cubicBezTo>
                    <a:pt x="107" y="30"/>
                    <a:pt x="106" y="30"/>
                    <a:pt x="104" y="31"/>
                  </a:cubicBezTo>
                  <a:cubicBezTo>
                    <a:pt x="103" y="32"/>
                    <a:pt x="101" y="33"/>
                    <a:pt x="100" y="33"/>
                  </a:cubicBezTo>
                  <a:cubicBezTo>
                    <a:pt x="99" y="34"/>
                    <a:pt x="98" y="34"/>
                    <a:pt x="98" y="34"/>
                  </a:cubicBezTo>
                  <a:cubicBezTo>
                    <a:pt x="97" y="32"/>
                    <a:pt x="95" y="30"/>
                    <a:pt x="94" y="29"/>
                  </a:cubicBezTo>
                  <a:cubicBezTo>
                    <a:pt x="94" y="28"/>
                    <a:pt x="94" y="28"/>
                    <a:pt x="95" y="27"/>
                  </a:cubicBezTo>
                  <a:cubicBezTo>
                    <a:pt x="95" y="26"/>
                    <a:pt x="96" y="25"/>
                    <a:pt x="97" y="23"/>
                  </a:cubicBezTo>
                  <a:cubicBezTo>
                    <a:pt x="98" y="22"/>
                    <a:pt x="99" y="20"/>
                    <a:pt x="101" y="19"/>
                  </a:cubicBezTo>
                  <a:cubicBezTo>
                    <a:pt x="102" y="17"/>
                    <a:pt x="101" y="15"/>
                    <a:pt x="100" y="14"/>
                  </a:cubicBezTo>
                  <a:cubicBezTo>
                    <a:pt x="99" y="13"/>
                    <a:pt x="97" y="13"/>
                    <a:pt x="95" y="14"/>
                  </a:cubicBezTo>
                  <a:cubicBezTo>
                    <a:pt x="94" y="16"/>
                    <a:pt x="93" y="17"/>
                    <a:pt x="91" y="18"/>
                  </a:cubicBezTo>
                  <a:cubicBezTo>
                    <a:pt x="90" y="19"/>
                    <a:pt x="89" y="20"/>
                    <a:pt x="88" y="22"/>
                  </a:cubicBezTo>
                  <a:cubicBezTo>
                    <a:pt x="87" y="22"/>
                    <a:pt x="87" y="22"/>
                    <a:pt x="87" y="23"/>
                  </a:cubicBezTo>
                  <a:cubicBezTo>
                    <a:pt x="85" y="22"/>
                    <a:pt x="83" y="20"/>
                    <a:pt x="81" y="19"/>
                  </a:cubicBezTo>
                  <a:cubicBezTo>
                    <a:pt x="81" y="19"/>
                    <a:pt x="81" y="18"/>
                    <a:pt x="81" y="18"/>
                  </a:cubicBezTo>
                  <a:cubicBezTo>
                    <a:pt x="81" y="16"/>
                    <a:pt x="82" y="15"/>
                    <a:pt x="82" y="13"/>
                  </a:cubicBezTo>
                  <a:cubicBezTo>
                    <a:pt x="83" y="11"/>
                    <a:pt x="83" y="9"/>
                    <a:pt x="84" y="7"/>
                  </a:cubicBezTo>
                  <a:cubicBezTo>
                    <a:pt x="84" y="6"/>
                    <a:pt x="83" y="4"/>
                    <a:pt x="81" y="3"/>
                  </a:cubicBezTo>
                  <a:cubicBezTo>
                    <a:pt x="80" y="3"/>
                    <a:pt x="78" y="4"/>
                    <a:pt x="77" y="5"/>
                  </a:cubicBezTo>
                  <a:cubicBezTo>
                    <a:pt x="76" y="7"/>
                    <a:pt x="76" y="9"/>
                    <a:pt x="75" y="10"/>
                  </a:cubicBezTo>
                  <a:cubicBezTo>
                    <a:pt x="74" y="12"/>
                    <a:pt x="73" y="13"/>
                    <a:pt x="73" y="15"/>
                  </a:cubicBezTo>
                  <a:cubicBezTo>
                    <a:pt x="72" y="15"/>
                    <a:pt x="72" y="16"/>
                    <a:pt x="72" y="16"/>
                  </a:cubicBezTo>
                  <a:cubicBezTo>
                    <a:pt x="70" y="16"/>
                    <a:pt x="67" y="15"/>
                    <a:pt x="65" y="15"/>
                  </a:cubicBezTo>
                  <a:cubicBezTo>
                    <a:pt x="65" y="14"/>
                    <a:pt x="65" y="14"/>
                    <a:pt x="65" y="13"/>
                  </a:cubicBezTo>
                  <a:cubicBezTo>
                    <a:pt x="65" y="12"/>
                    <a:pt x="65" y="10"/>
                    <a:pt x="65" y="8"/>
                  </a:cubicBezTo>
                  <a:cubicBezTo>
                    <a:pt x="64" y="7"/>
                    <a:pt x="64" y="5"/>
                    <a:pt x="64" y="3"/>
                  </a:cubicBezTo>
                  <a:cubicBezTo>
                    <a:pt x="64" y="1"/>
                    <a:pt x="62" y="0"/>
                    <a:pt x="61" y="0"/>
                  </a:cubicBezTo>
                  <a:cubicBezTo>
                    <a:pt x="59" y="0"/>
                    <a:pt x="57" y="1"/>
                    <a:pt x="57" y="3"/>
                  </a:cubicBezTo>
                  <a:cubicBezTo>
                    <a:pt x="57" y="5"/>
                    <a:pt x="57" y="7"/>
                    <a:pt x="57" y="8"/>
                  </a:cubicBezTo>
                  <a:cubicBezTo>
                    <a:pt x="56" y="10"/>
                    <a:pt x="56" y="12"/>
                    <a:pt x="56" y="13"/>
                  </a:cubicBezTo>
                  <a:cubicBezTo>
                    <a:pt x="56" y="14"/>
                    <a:pt x="56" y="14"/>
                    <a:pt x="56" y="15"/>
                  </a:cubicBezTo>
                  <a:cubicBezTo>
                    <a:pt x="54" y="15"/>
                    <a:pt x="51" y="16"/>
                    <a:pt x="49" y="16"/>
                  </a:cubicBezTo>
                  <a:cubicBezTo>
                    <a:pt x="49" y="16"/>
                    <a:pt x="49" y="15"/>
                    <a:pt x="48" y="15"/>
                  </a:cubicBezTo>
                  <a:cubicBezTo>
                    <a:pt x="48" y="13"/>
                    <a:pt x="47" y="12"/>
                    <a:pt x="46" y="10"/>
                  </a:cubicBezTo>
                  <a:cubicBezTo>
                    <a:pt x="46" y="9"/>
                    <a:pt x="45" y="7"/>
                    <a:pt x="44" y="5"/>
                  </a:cubicBezTo>
                  <a:cubicBezTo>
                    <a:pt x="43" y="4"/>
                    <a:pt x="41" y="3"/>
                    <a:pt x="40" y="3"/>
                  </a:cubicBezTo>
                  <a:cubicBezTo>
                    <a:pt x="38" y="4"/>
                    <a:pt x="37" y="6"/>
                    <a:pt x="37" y="7"/>
                  </a:cubicBezTo>
                  <a:cubicBezTo>
                    <a:pt x="38" y="9"/>
                    <a:pt x="38" y="11"/>
                    <a:pt x="39" y="13"/>
                  </a:cubicBezTo>
                  <a:cubicBezTo>
                    <a:pt x="39" y="15"/>
                    <a:pt x="40" y="16"/>
                    <a:pt x="40" y="18"/>
                  </a:cubicBezTo>
                  <a:cubicBezTo>
                    <a:pt x="40" y="18"/>
                    <a:pt x="40" y="19"/>
                    <a:pt x="41" y="19"/>
                  </a:cubicBezTo>
                  <a:cubicBezTo>
                    <a:pt x="39" y="20"/>
                    <a:pt x="37" y="22"/>
                    <a:pt x="35" y="23"/>
                  </a:cubicBezTo>
                  <a:cubicBezTo>
                    <a:pt x="34" y="22"/>
                    <a:pt x="34" y="22"/>
                    <a:pt x="33" y="22"/>
                  </a:cubicBezTo>
                  <a:cubicBezTo>
                    <a:pt x="32" y="20"/>
                    <a:pt x="31" y="19"/>
                    <a:pt x="30" y="18"/>
                  </a:cubicBezTo>
                  <a:cubicBezTo>
                    <a:pt x="29" y="17"/>
                    <a:pt x="27" y="16"/>
                    <a:pt x="26" y="14"/>
                  </a:cubicBezTo>
                  <a:cubicBezTo>
                    <a:pt x="25" y="13"/>
                    <a:pt x="23" y="13"/>
                    <a:pt x="21" y="14"/>
                  </a:cubicBezTo>
                  <a:cubicBezTo>
                    <a:pt x="20" y="15"/>
                    <a:pt x="20" y="17"/>
                    <a:pt x="21" y="19"/>
                  </a:cubicBezTo>
                  <a:cubicBezTo>
                    <a:pt x="22" y="20"/>
                    <a:pt x="23" y="22"/>
                    <a:pt x="24" y="23"/>
                  </a:cubicBezTo>
                  <a:cubicBezTo>
                    <a:pt x="25" y="25"/>
                    <a:pt x="26" y="26"/>
                    <a:pt x="27" y="27"/>
                  </a:cubicBezTo>
                  <a:cubicBezTo>
                    <a:pt x="27" y="28"/>
                    <a:pt x="27" y="28"/>
                    <a:pt x="28" y="29"/>
                  </a:cubicBezTo>
                  <a:cubicBezTo>
                    <a:pt x="26" y="30"/>
                    <a:pt x="25" y="32"/>
                    <a:pt x="23" y="34"/>
                  </a:cubicBezTo>
                  <a:cubicBezTo>
                    <a:pt x="23" y="34"/>
                    <a:pt x="22" y="34"/>
                    <a:pt x="22" y="33"/>
                  </a:cubicBezTo>
                  <a:cubicBezTo>
                    <a:pt x="20" y="33"/>
                    <a:pt x="19" y="32"/>
                    <a:pt x="17" y="31"/>
                  </a:cubicBezTo>
                  <a:cubicBezTo>
                    <a:pt x="15" y="30"/>
                    <a:pt x="14" y="30"/>
                    <a:pt x="12" y="29"/>
                  </a:cubicBezTo>
                  <a:cubicBezTo>
                    <a:pt x="10" y="28"/>
                    <a:pt x="9" y="29"/>
                    <a:pt x="8" y="30"/>
                  </a:cubicBezTo>
                  <a:cubicBezTo>
                    <a:pt x="7" y="32"/>
                    <a:pt x="7" y="34"/>
                    <a:pt x="9" y="35"/>
                  </a:cubicBezTo>
                  <a:cubicBezTo>
                    <a:pt x="10" y="36"/>
                    <a:pt x="12" y="37"/>
                    <a:pt x="13" y="38"/>
                  </a:cubicBezTo>
                  <a:cubicBezTo>
                    <a:pt x="15" y="39"/>
                    <a:pt x="16" y="40"/>
                    <a:pt x="17" y="41"/>
                  </a:cubicBezTo>
                  <a:cubicBezTo>
                    <a:pt x="18" y="41"/>
                    <a:pt x="18" y="42"/>
                    <a:pt x="19" y="42"/>
                  </a:cubicBezTo>
                  <a:cubicBezTo>
                    <a:pt x="18" y="44"/>
                    <a:pt x="17" y="46"/>
                    <a:pt x="16" y="48"/>
                  </a:cubicBezTo>
                  <a:cubicBezTo>
                    <a:pt x="16" y="48"/>
                    <a:pt x="15" y="48"/>
                    <a:pt x="15" y="48"/>
                  </a:cubicBezTo>
                  <a:cubicBezTo>
                    <a:pt x="13" y="48"/>
                    <a:pt x="11" y="48"/>
                    <a:pt x="10" y="48"/>
                  </a:cubicBezTo>
                  <a:cubicBezTo>
                    <a:pt x="8" y="48"/>
                    <a:pt x="6" y="48"/>
                    <a:pt x="4" y="47"/>
                  </a:cubicBezTo>
                  <a:cubicBezTo>
                    <a:pt x="2" y="47"/>
                    <a:pt x="1" y="49"/>
                    <a:pt x="0" y="50"/>
                  </a:cubicBezTo>
                  <a:cubicBezTo>
                    <a:pt x="0" y="52"/>
                    <a:pt x="1" y="54"/>
                    <a:pt x="3" y="54"/>
                  </a:cubicBezTo>
                  <a:cubicBezTo>
                    <a:pt x="5" y="55"/>
                    <a:pt x="6" y="55"/>
                    <a:pt x="8" y="56"/>
                  </a:cubicBezTo>
                  <a:cubicBezTo>
                    <a:pt x="10" y="56"/>
                    <a:pt x="11" y="57"/>
                    <a:pt x="13" y="57"/>
                  </a:cubicBezTo>
                  <a:cubicBezTo>
                    <a:pt x="14" y="57"/>
                    <a:pt x="14" y="57"/>
                    <a:pt x="15" y="57"/>
                  </a:cubicBezTo>
                  <a:cubicBezTo>
                    <a:pt x="15" y="59"/>
                    <a:pt x="15" y="60"/>
                    <a:pt x="15" y="61"/>
                  </a:cubicBezTo>
                  <a:cubicBezTo>
                    <a:pt x="15" y="62"/>
                    <a:pt x="15" y="63"/>
                    <a:pt x="15" y="64"/>
                  </a:cubicBezTo>
                  <a:cubicBezTo>
                    <a:pt x="14" y="65"/>
                    <a:pt x="14" y="65"/>
                    <a:pt x="13" y="65"/>
                  </a:cubicBezTo>
                  <a:cubicBezTo>
                    <a:pt x="11" y="65"/>
                    <a:pt x="10" y="66"/>
                    <a:pt x="8" y="66"/>
                  </a:cubicBezTo>
                  <a:cubicBezTo>
                    <a:pt x="6" y="67"/>
                    <a:pt x="5" y="67"/>
                    <a:pt x="3" y="68"/>
                  </a:cubicBezTo>
                  <a:cubicBezTo>
                    <a:pt x="1" y="68"/>
                    <a:pt x="0" y="70"/>
                    <a:pt x="0" y="72"/>
                  </a:cubicBezTo>
                  <a:cubicBezTo>
                    <a:pt x="1" y="73"/>
                    <a:pt x="2" y="75"/>
                    <a:pt x="4" y="74"/>
                  </a:cubicBezTo>
                  <a:cubicBezTo>
                    <a:pt x="6" y="74"/>
                    <a:pt x="8" y="74"/>
                    <a:pt x="10" y="74"/>
                  </a:cubicBezTo>
                  <a:cubicBezTo>
                    <a:pt x="11" y="74"/>
                    <a:pt x="13" y="74"/>
                    <a:pt x="15" y="74"/>
                  </a:cubicBezTo>
                  <a:cubicBezTo>
                    <a:pt x="15" y="74"/>
                    <a:pt x="16" y="73"/>
                    <a:pt x="16" y="73"/>
                  </a:cubicBezTo>
                  <a:cubicBezTo>
                    <a:pt x="17" y="76"/>
                    <a:pt x="18" y="78"/>
                    <a:pt x="19" y="80"/>
                  </a:cubicBezTo>
                  <a:cubicBezTo>
                    <a:pt x="18" y="80"/>
                    <a:pt x="18" y="81"/>
                    <a:pt x="17" y="81"/>
                  </a:cubicBezTo>
                  <a:cubicBezTo>
                    <a:pt x="16" y="82"/>
                    <a:pt x="15" y="83"/>
                    <a:pt x="13" y="84"/>
                  </a:cubicBezTo>
                  <a:cubicBezTo>
                    <a:pt x="12" y="85"/>
                    <a:pt x="10" y="86"/>
                    <a:pt x="9" y="87"/>
                  </a:cubicBezTo>
                  <a:cubicBezTo>
                    <a:pt x="7" y="88"/>
                    <a:pt x="7" y="90"/>
                    <a:pt x="8" y="92"/>
                  </a:cubicBezTo>
                  <a:cubicBezTo>
                    <a:pt x="9" y="93"/>
                    <a:pt x="10" y="94"/>
                    <a:pt x="12" y="93"/>
                  </a:cubicBezTo>
                  <a:cubicBezTo>
                    <a:pt x="14" y="92"/>
                    <a:pt x="15" y="91"/>
                    <a:pt x="17" y="91"/>
                  </a:cubicBezTo>
                  <a:cubicBezTo>
                    <a:pt x="19" y="90"/>
                    <a:pt x="20" y="89"/>
                    <a:pt x="22" y="89"/>
                  </a:cubicBezTo>
                  <a:cubicBezTo>
                    <a:pt x="22" y="88"/>
                    <a:pt x="23" y="88"/>
                    <a:pt x="23" y="88"/>
                  </a:cubicBezTo>
                  <a:cubicBezTo>
                    <a:pt x="25" y="90"/>
                    <a:pt x="26" y="92"/>
                    <a:pt x="28" y="93"/>
                  </a:cubicBezTo>
                  <a:cubicBezTo>
                    <a:pt x="27" y="94"/>
                    <a:pt x="27" y="94"/>
                    <a:pt x="27" y="95"/>
                  </a:cubicBezTo>
                  <a:cubicBezTo>
                    <a:pt x="26" y="96"/>
                    <a:pt x="25" y="97"/>
                    <a:pt x="24" y="99"/>
                  </a:cubicBezTo>
                  <a:cubicBezTo>
                    <a:pt x="23" y="100"/>
                    <a:pt x="22" y="102"/>
                    <a:pt x="21" y="103"/>
                  </a:cubicBezTo>
                  <a:cubicBezTo>
                    <a:pt x="20" y="105"/>
                    <a:pt x="20" y="107"/>
                    <a:pt x="21" y="108"/>
                  </a:cubicBezTo>
                  <a:cubicBezTo>
                    <a:pt x="23" y="109"/>
                    <a:pt x="25" y="109"/>
                    <a:pt x="26" y="108"/>
                  </a:cubicBezTo>
                  <a:cubicBezTo>
                    <a:pt x="27" y="106"/>
                    <a:pt x="29" y="105"/>
                    <a:pt x="30" y="104"/>
                  </a:cubicBezTo>
                  <a:cubicBezTo>
                    <a:pt x="31" y="103"/>
                    <a:pt x="32" y="101"/>
                    <a:pt x="33" y="100"/>
                  </a:cubicBezTo>
                  <a:cubicBezTo>
                    <a:pt x="34" y="100"/>
                    <a:pt x="34" y="99"/>
                    <a:pt x="35" y="99"/>
                  </a:cubicBezTo>
                  <a:cubicBezTo>
                    <a:pt x="37" y="100"/>
                    <a:pt x="39" y="102"/>
                    <a:pt x="41" y="103"/>
                  </a:cubicBezTo>
                  <a:cubicBezTo>
                    <a:pt x="40" y="103"/>
                    <a:pt x="40" y="104"/>
                    <a:pt x="40" y="104"/>
                  </a:cubicBezTo>
                  <a:cubicBezTo>
                    <a:pt x="40" y="106"/>
                    <a:pt x="39" y="107"/>
                    <a:pt x="39" y="109"/>
                  </a:cubicBezTo>
                  <a:cubicBezTo>
                    <a:pt x="38" y="111"/>
                    <a:pt x="38" y="113"/>
                    <a:pt x="37" y="114"/>
                  </a:cubicBezTo>
                  <a:cubicBezTo>
                    <a:pt x="37" y="116"/>
                    <a:pt x="38" y="118"/>
                    <a:pt x="40" y="118"/>
                  </a:cubicBezTo>
                  <a:cubicBezTo>
                    <a:pt x="41" y="119"/>
                    <a:pt x="43" y="118"/>
                    <a:pt x="44" y="117"/>
                  </a:cubicBezTo>
                  <a:cubicBezTo>
                    <a:pt x="45" y="115"/>
                    <a:pt x="46" y="113"/>
                    <a:pt x="46" y="112"/>
                  </a:cubicBezTo>
                  <a:cubicBezTo>
                    <a:pt x="47" y="110"/>
                    <a:pt x="48" y="109"/>
                    <a:pt x="48" y="107"/>
                  </a:cubicBezTo>
                  <a:cubicBezTo>
                    <a:pt x="49" y="107"/>
                    <a:pt x="49" y="106"/>
                    <a:pt x="49" y="106"/>
                  </a:cubicBezTo>
                  <a:cubicBezTo>
                    <a:pt x="51" y="106"/>
                    <a:pt x="54" y="107"/>
                    <a:pt x="56" y="107"/>
                  </a:cubicBezTo>
                  <a:cubicBezTo>
                    <a:pt x="56" y="107"/>
                    <a:pt x="56" y="108"/>
                    <a:pt x="56" y="109"/>
                  </a:cubicBezTo>
                  <a:cubicBezTo>
                    <a:pt x="56" y="110"/>
                    <a:pt x="56" y="112"/>
                    <a:pt x="57" y="114"/>
                  </a:cubicBezTo>
                  <a:cubicBezTo>
                    <a:pt x="57" y="115"/>
                    <a:pt x="57" y="117"/>
                    <a:pt x="57" y="119"/>
                  </a:cubicBezTo>
                  <a:cubicBezTo>
                    <a:pt x="57" y="121"/>
                    <a:pt x="59" y="122"/>
                    <a:pt x="61" y="122"/>
                  </a:cubicBezTo>
                  <a:cubicBezTo>
                    <a:pt x="62" y="122"/>
                    <a:pt x="64" y="121"/>
                    <a:pt x="64" y="119"/>
                  </a:cubicBezTo>
                  <a:cubicBezTo>
                    <a:pt x="64" y="117"/>
                    <a:pt x="64" y="115"/>
                    <a:pt x="65" y="114"/>
                  </a:cubicBezTo>
                  <a:cubicBezTo>
                    <a:pt x="65" y="112"/>
                    <a:pt x="65" y="110"/>
                    <a:pt x="65" y="109"/>
                  </a:cubicBezTo>
                  <a:cubicBezTo>
                    <a:pt x="65" y="108"/>
                    <a:pt x="65" y="107"/>
                    <a:pt x="65" y="107"/>
                  </a:cubicBezTo>
                  <a:cubicBezTo>
                    <a:pt x="67" y="107"/>
                    <a:pt x="70" y="106"/>
                    <a:pt x="72" y="106"/>
                  </a:cubicBezTo>
                  <a:cubicBezTo>
                    <a:pt x="72" y="106"/>
                    <a:pt x="72" y="107"/>
                    <a:pt x="73" y="107"/>
                  </a:cubicBezTo>
                  <a:cubicBezTo>
                    <a:pt x="73" y="109"/>
                    <a:pt x="74" y="110"/>
                    <a:pt x="75" y="112"/>
                  </a:cubicBezTo>
                  <a:cubicBezTo>
                    <a:pt x="76" y="113"/>
                    <a:pt x="76" y="115"/>
                    <a:pt x="77" y="117"/>
                  </a:cubicBezTo>
                  <a:cubicBezTo>
                    <a:pt x="78" y="118"/>
                    <a:pt x="80" y="119"/>
                    <a:pt x="81" y="118"/>
                  </a:cubicBezTo>
                  <a:cubicBezTo>
                    <a:pt x="83" y="118"/>
                    <a:pt x="84" y="116"/>
                    <a:pt x="84" y="114"/>
                  </a:cubicBezTo>
                  <a:cubicBezTo>
                    <a:pt x="83" y="113"/>
                    <a:pt x="83" y="111"/>
                    <a:pt x="82" y="109"/>
                  </a:cubicBezTo>
                  <a:cubicBezTo>
                    <a:pt x="82" y="107"/>
                    <a:pt x="81" y="106"/>
                    <a:pt x="81" y="104"/>
                  </a:cubicBezTo>
                  <a:cubicBezTo>
                    <a:pt x="81" y="104"/>
                    <a:pt x="81" y="103"/>
                    <a:pt x="81" y="103"/>
                  </a:cubicBezTo>
                  <a:cubicBezTo>
                    <a:pt x="83" y="102"/>
                    <a:pt x="85" y="100"/>
                    <a:pt x="87" y="99"/>
                  </a:cubicBezTo>
                  <a:cubicBezTo>
                    <a:pt x="87" y="99"/>
                    <a:pt x="87" y="100"/>
                    <a:pt x="88" y="100"/>
                  </a:cubicBezTo>
                  <a:cubicBezTo>
                    <a:pt x="89" y="101"/>
                    <a:pt x="90" y="103"/>
                    <a:pt x="91" y="104"/>
                  </a:cubicBezTo>
                  <a:cubicBezTo>
                    <a:pt x="93" y="105"/>
                    <a:pt x="94" y="106"/>
                    <a:pt x="95" y="108"/>
                  </a:cubicBezTo>
                  <a:cubicBezTo>
                    <a:pt x="97" y="109"/>
                    <a:pt x="99" y="109"/>
                    <a:pt x="100" y="108"/>
                  </a:cubicBezTo>
                  <a:cubicBezTo>
                    <a:pt x="101" y="107"/>
                    <a:pt x="102" y="105"/>
                    <a:pt x="101" y="103"/>
                  </a:cubicBezTo>
                  <a:cubicBezTo>
                    <a:pt x="99" y="102"/>
                    <a:pt x="98" y="100"/>
                    <a:pt x="97" y="99"/>
                  </a:cubicBezTo>
                  <a:cubicBezTo>
                    <a:pt x="96" y="97"/>
                    <a:pt x="95" y="96"/>
                    <a:pt x="95" y="95"/>
                  </a:cubicBezTo>
                  <a:cubicBezTo>
                    <a:pt x="94" y="94"/>
                    <a:pt x="94" y="94"/>
                    <a:pt x="94" y="93"/>
                  </a:cubicBezTo>
                  <a:cubicBezTo>
                    <a:pt x="95" y="92"/>
                    <a:pt x="97" y="90"/>
                    <a:pt x="98" y="88"/>
                  </a:cubicBezTo>
                  <a:cubicBezTo>
                    <a:pt x="98" y="88"/>
                    <a:pt x="99" y="88"/>
                    <a:pt x="100" y="89"/>
                  </a:cubicBezTo>
                  <a:cubicBezTo>
                    <a:pt x="101" y="89"/>
                    <a:pt x="103" y="90"/>
                    <a:pt x="104" y="91"/>
                  </a:cubicBezTo>
                  <a:cubicBezTo>
                    <a:pt x="106" y="91"/>
                    <a:pt x="107" y="92"/>
                    <a:pt x="109" y="93"/>
                  </a:cubicBezTo>
                  <a:cubicBezTo>
                    <a:pt x="111" y="94"/>
                    <a:pt x="113" y="93"/>
                    <a:pt x="113" y="92"/>
                  </a:cubicBezTo>
                  <a:cubicBezTo>
                    <a:pt x="114" y="90"/>
                    <a:pt x="114" y="88"/>
                    <a:pt x="113" y="87"/>
                  </a:cubicBezTo>
                  <a:cubicBezTo>
                    <a:pt x="111" y="86"/>
                    <a:pt x="109" y="85"/>
                    <a:pt x="108" y="84"/>
                  </a:cubicBezTo>
                  <a:cubicBezTo>
                    <a:pt x="107" y="83"/>
                    <a:pt x="105" y="82"/>
                    <a:pt x="104" y="81"/>
                  </a:cubicBezTo>
                  <a:cubicBezTo>
                    <a:pt x="103" y="81"/>
                    <a:pt x="103" y="80"/>
                    <a:pt x="103" y="80"/>
                  </a:cubicBezTo>
                  <a:cubicBezTo>
                    <a:pt x="103" y="78"/>
                    <a:pt x="104" y="76"/>
                    <a:pt x="105" y="73"/>
                  </a:cubicBezTo>
                  <a:cubicBezTo>
                    <a:pt x="105" y="73"/>
                    <a:pt x="106" y="74"/>
                    <a:pt x="107" y="74"/>
                  </a:cubicBezTo>
                  <a:cubicBezTo>
                    <a:pt x="108" y="74"/>
                    <a:pt x="110" y="74"/>
                    <a:pt x="112" y="74"/>
                  </a:cubicBezTo>
                  <a:cubicBezTo>
                    <a:pt x="113" y="74"/>
                    <a:pt x="115" y="74"/>
                    <a:pt x="117" y="74"/>
                  </a:cubicBezTo>
                  <a:cubicBezTo>
                    <a:pt x="119" y="75"/>
                    <a:pt x="120" y="73"/>
                    <a:pt x="121" y="72"/>
                  </a:cubicBezTo>
                  <a:cubicBezTo>
                    <a:pt x="121" y="70"/>
                    <a:pt x="120" y="68"/>
                    <a:pt x="118" y="68"/>
                  </a:cubicBezTo>
                  <a:close/>
                  <a:moveTo>
                    <a:pt x="72" y="61"/>
                  </a:moveTo>
                  <a:cubicBezTo>
                    <a:pt x="72" y="67"/>
                    <a:pt x="67" y="72"/>
                    <a:pt x="61" y="72"/>
                  </a:cubicBezTo>
                  <a:cubicBezTo>
                    <a:pt x="54" y="72"/>
                    <a:pt x="49" y="67"/>
                    <a:pt x="49" y="61"/>
                  </a:cubicBezTo>
                  <a:cubicBezTo>
                    <a:pt x="49" y="55"/>
                    <a:pt x="54" y="49"/>
                    <a:pt x="61" y="49"/>
                  </a:cubicBezTo>
                  <a:cubicBezTo>
                    <a:pt x="67" y="49"/>
                    <a:pt x="72" y="55"/>
                    <a:pt x="72" y="61"/>
                  </a:cubicBez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299" name="Freeform 42">
              <a:extLst>
                <a:ext uri="{FF2B5EF4-FFF2-40B4-BE49-F238E27FC236}">
                  <a16:creationId xmlns:a16="http://schemas.microsoft.com/office/drawing/2014/main" id="{BA819A80-D4A8-40F4-9C9C-009AFB5B2406}"/>
                </a:ext>
              </a:extLst>
            </p:cNvPr>
            <p:cNvSpPr>
              <a:spLocks noEditPoints="1"/>
            </p:cNvSpPr>
            <p:nvPr/>
          </p:nvSpPr>
          <p:spPr bwMode="auto">
            <a:xfrm>
              <a:off x="4032557" y="3637723"/>
              <a:ext cx="130358" cy="130358"/>
            </a:xfrm>
            <a:custGeom>
              <a:avLst/>
              <a:gdLst>
                <a:gd name="T0" fmla="*/ 55 w 84"/>
                <a:gd name="T1" fmla="*/ 7 h 84"/>
                <a:gd name="T2" fmla="*/ 7 w 84"/>
                <a:gd name="T3" fmla="*/ 29 h 84"/>
                <a:gd name="T4" fmla="*/ 30 w 84"/>
                <a:gd name="T5" fmla="*/ 77 h 84"/>
                <a:gd name="T6" fmla="*/ 77 w 84"/>
                <a:gd name="T7" fmla="*/ 55 h 84"/>
                <a:gd name="T8" fmla="*/ 55 w 84"/>
                <a:gd name="T9" fmla="*/ 7 h 84"/>
                <a:gd name="T10" fmla="*/ 39 w 84"/>
                <a:gd name="T11" fmla="*/ 52 h 84"/>
                <a:gd name="T12" fmla="*/ 33 w 84"/>
                <a:gd name="T13" fmla="*/ 39 h 84"/>
                <a:gd name="T14" fmla="*/ 46 w 84"/>
                <a:gd name="T15" fmla="*/ 33 h 84"/>
                <a:gd name="T16" fmla="*/ 52 w 84"/>
                <a:gd name="T17" fmla="*/ 46 h 84"/>
                <a:gd name="T18" fmla="*/ 39 w 84"/>
                <a:gd name="T19" fmla="*/ 5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55" y="7"/>
                  </a:moveTo>
                  <a:cubicBezTo>
                    <a:pt x="36" y="0"/>
                    <a:pt x="15" y="10"/>
                    <a:pt x="7" y="29"/>
                  </a:cubicBezTo>
                  <a:cubicBezTo>
                    <a:pt x="0" y="49"/>
                    <a:pt x="10" y="70"/>
                    <a:pt x="30" y="77"/>
                  </a:cubicBezTo>
                  <a:cubicBezTo>
                    <a:pt x="49" y="84"/>
                    <a:pt x="70" y="75"/>
                    <a:pt x="77" y="55"/>
                  </a:cubicBezTo>
                  <a:cubicBezTo>
                    <a:pt x="84" y="36"/>
                    <a:pt x="75" y="15"/>
                    <a:pt x="55" y="7"/>
                  </a:cubicBezTo>
                  <a:close/>
                  <a:moveTo>
                    <a:pt x="39" y="52"/>
                  </a:moveTo>
                  <a:cubicBezTo>
                    <a:pt x="34" y="50"/>
                    <a:pt x="31" y="44"/>
                    <a:pt x="33" y="39"/>
                  </a:cubicBezTo>
                  <a:cubicBezTo>
                    <a:pt x="35" y="34"/>
                    <a:pt x="41" y="31"/>
                    <a:pt x="46" y="33"/>
                  </a:cubicBezTo>
                  <a:cubicBezTo>
                    <a:pt x="51" y="35"/>
                    <a:pt x="54" y="41"/>
                    <a:pt x="52" y="46"/>
                  </a:cubicBezTo>
                  <a:cubicBezTo>
                    <a:pt x="50" y="51"/>
                    <a:pt x="44" y="54"/>
                    <a:pt x="39" y="52"/>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0" name="Freeform 43">
              <a:extLst>
                <a:ext uri="{FF2B5EF4-FFF2-40B4-BE49-F238E27FC236}">
                  <a16:creationId xmlns:a16="http://schemas.microsoft.com/office/drawing/2014/main" id="{48EBE510-7AD0-4490-AFF5-488427D1DA46}"/>
                </a:ext>
              </a:extLst>
            </p:cNvPr>
            <p:cNvSpPr>
              <a:spLocks noEditPoints="1"/>
            </p:cNvSpPr>
            <p:nvPr/>
          </p:nvSpPr>
          <p:spPr bwMode="auto">
            <a:xfrm>
              <a:off x="4003834" y="3607895"/>
              <a:ext cx="190013" cy="191118"/>
            </a:xfrm>
            <a:custGeom>
              <a:avLst/>
              <a:gdLst>
                <a:gd name="T0" fmla="*/ 122 w 123"/>
                <a:gd name="T1" fmla="*/ 78 h 123"/>
                <a:gd name="T2" fmla="*/ 119 w 123"/>
                <a:gd name="T3" fmla="*/ 74 h 123"/>
                <a:gd name="T4" fmla="*/ 103 w 123"/>
                <a:gd name="T5" fmla="*/ 67 h 123"/>
                <a:gd name="T6" fmla="*/ 102 w 123"/>
                <a:gd name="T7" fmla="*/ 53 h 123"/>
                <a:gd name="T8" fmla="*/ 118 w 123"/>
                <a:gd name="T9" fmla="*/ 44 h 123"/>
                <a:gd name="T10" fmla="*/ 121 w 123"/>
                <a:gd name="T11" fmla="*/ 39 h 123"/>
                <a:gd name="T12" fmla="*/ 120 w 123"/>
                <a:gd name="T13" fmla="*/ 34 h 123"/>
                <a:gd name="T14" fmla="*/ 117 w 123"/>
                <a:gd name="T15" fmla="*/ 30 h 123"/>
                <a:gd name="T16" fmla="*/ 111 w 123"/>
                <a:gd name="T17" fmla="*/ 30 h 123"/>
                <a:gd name="T18" fmla="*/ 95 w 123"/>
                <a:gd name="T19" fmla="*/ 36 h 123"/>
                <a:gd name="T20" fmla="*/ 84 w 123"/>
                <a:gd name="T21" fmla="*/ 26 h 123"/>
                <a:gd name="T22" fmla="*/ 89 w 123"/>
                <a:gd name="T23" fmla="*/ 9 h 123"/>
                <a:gd name="T24" fmla="*/ 88 w 123"/>
                <a:gd name="T25" fmla="*/ 4 h 123"/>
                <a:gd name="T26" fmla="*/ 84 w 123"/>
                <a:gd name="T27" fmla="*/ 0 h 123"/>
                <a:gd name="T28" fmla="*/ 79 w 123"/>
                <a:gd name="T29" fmla="*/ 0 h 123"/>
                <a:gd name="T30" fmla="*/ 74 w 123"/>
                <a:gd name="T31" fmla="*/ 4 h 123"/>
                <a:gd name="T32" fmla="*/ 67 w 123"/>
                <a:gd name="T33" fmla="*/ 20 h 123"/>
                <a:gd name="T34" fmla="*/ 53 w 123"/>
                <a:gd name="T35" fmla="*/ 20 h 123"/>
                <a:gd name="T36" fmla="*/ 44 w 123"/>
                <a:gd name="T37" fmla="*/ 5 h 123"/>
                <a:gd name="T38" fmla="*/ 40 w 123"/>
                <a:gd name="T39" fmla="*/ 2 h 123"/>
                <a:gd name="T40" fmla="*/ 34 w 123"/>
                <a:gd name="T41" fmla="*/ 2 h 123"/>
                <a:gd name="T42" fmla="*/ 30 w 123"/>
                <a:gd name="T43" fmla="*/ 6 h 123"/>
                <a:gd name="T44" fmla="*/ 30 w 123"/>
                <a:gd name="T45" fmla="*/ 11 h 123"/>
                <a:gd name="T46" fmla="*/ 36 w 123"/>
                <a:gd name="T47" fmla="*/ 28 h 123"/>
                <a:gd name="T48" fmla="*/ 26 w 123"/>
                <a:gd name="T49" fmla="*/ 39 h 123"/>
                <a:gd name="T50" fmla="*/ 9 w 123"/>
                <a:gd name="T51" fmla="*/ 34 h 123"/>
                <a:gd name="T52" fmla="*/ 4 w 123"/>
                <a:gd name="T53" fmla="*/ 35 h 123"/>
                <a:gd name="T54" fmla="*/ 0 w 123"/>
                <a:gd name="T55" fmla="*/ 39 h 123"/>
                <a:gd name="T56" fmla="*/ 0 w 123"/>
                <a:gd name="T57" fmla="*/ 44 h 123"/>
                <a:gd name="T58" fmla="*/ 4 w 123"/>
                <a:gd name="T59" fmla="*/ 48 h 123"/>
                <a:gd name="T60" fmla="*/ 20 w 123"/>
                <a:gd name="T61" fmla="*/ 56 h 123"/>
                <a:gd name="T62" fmla="*/ 20 w 123"/>
                <a:gd name="T63" fmla="*/ 70 h 123"/>
                <a:gd name="T64" fmla="*/ 5 w 123"/>
                <a:gd name="T65" fmla="*/ 79 h 123"/>
                <a:gd name="T66" fmla="*/ 2 w 123"/>
                <a:gd name="T67" fmla="*/ 83 h 123"/>
                <a:gd name="T68" fmla="*/ 2 w 123"/>
                <a:gd name="T69" fmla="*/ 89 h 123"/>
                <a:gd name="T70" fmla="*/ 6 w 123"/>
                <a:gd name="T71" fmla="*/ 92 h 123"/>
                <a:gd name="T72" fmla="*/ 12 w 123"/>
                <a:gd name="T73" fmla="*/ 93 h 123"/>
                <a:gd name="T74" fmla="*/ 28 w 123"/>
                <a:gd name="T75" fmla="*/ 87 h 123"/>
                <a:gd name="T76" fmla="*/ 39 w 123"/>
                <a:gd name="T77" fmla="*/ 97 h 123"/>
                <a:gd name="T78" fmla="*/ 34 w 123"/>
                <a:gd name="T79" fmla="*/ 114 h 123"/>
                <a:gd name="T80" fmla="*/ 35 w 123"/>
                <a:gd name="T81" fmla="*/ 119 h 123"/>
                <a:gd name="T82" fmla="*/ 39 w 123"/>
                <a:gd name="T83" fmla="*/ 123 h 123"/>
                <a:gd name="T84" fmla="*/ 44 w 123"/>
                <a:gd name="T85" fmla="*/ 123 h 123"/>
                <a:gd name="T86" fmla="*/ 48 w 123"/>
                <a:gd name="T87" fmla="*/ 119 h 123"/>
                <a:gd name="T88" fmla="*/ 56 w 123"/>
                <a:gd name="T89" fmla="*/ 103 h 123"/>
                <a:gd name="T90" fmla="*/ 70 w 123"/>
                <a:gd name="T91" fmla="*/ 102 h 123"/>
                <a:gd name="T92" fmla="*/ 79 w 123"/>
                <a:gd name="T93" fmla="*/ 118 h 123"/>
                <a:gd name="T94" fmla="*/ 83 w 123"/>
                <a:gd name="T95" fmla="*/ 121 h 123"/>
                <a:gd name="T96" fmla="*/ 89 w 123"/>
                <a:gd name="T97" fmla="*/ 121 h 123"/>
                <a:gd name="T98" fmla="*/ 92 w 123"/>
                <a:gd name="T99" fmla="*/ 117 h 123"/>
                <a:gd name="T100" fmla="*/ 93 w 123"/>
                <a:gd name="T101" fmla="*/ 111 h 123"/>
                <a:gd name="T102" fmla="*/ 87 w 123"/>
                <a:gd name="T103" fmla="*/ 95 h 123"/>
                <a:gd name="T104" fmla="*/ 97 w 123"/>
                <a:gd name="T105" fmla="*/ 84 h 123"/>
                <a:gd name="T106" fmla="*/ 114 w 123"/>
                <a:gd name="T107" fmla="*/ 89 h 123"/>
                <a:gd name="T108" fmla="*/ 119 w 123"/>
                <a:gd name="T109" fmla="*/ 88 h 123"/>
                <a:gd name="T110" fmla="*/ 122 w 123"/>
                <a:gd name="T111" fmla="*/ 84 h 123"/>
                <a:gd name="T112" fmla="*/ 122 w 123"/>
                <a:gd name="T113" fmla="*/ 78 h 123"/>
                <a:gd name="T114" fmla="*/ 85 w 123"/>
                <a:gd name="T115" fmla="*/ 70 h 123"/>
                <a:gd name="T116" fmla="*/ 53 w 123"/>
                <a:gd name="T117" fmla="*/ 85 h 123"/>
                <a:gd name="T118" fmla="*/ 38 w 123"/>
                <a:gd name="T119" fmla="*/ 53 h 123"/>
                <a:gd name="T120" fmla="*/ 70 w 123"/>
                <a:gd name="T121" fmla="*/ 38 h 123"/>
                <a:gd name="T122" fmla="*/ 85 w 123"/>
                <a:gd name="T123" fmla="*/ 7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23">
                  <a:moveTo>
                    <a:pt x="122" y="78"/>
                  </a:moveTo>
                  <a:cubicBezTo>
                    <a:pt x="122" y="77"/>
                    <a:pt x="121" y="75"/>
                    <a:pt x="119" y="74"/>
                  </a:cubicBezTo>
                  <a:cubicBezTo>
                    <a:pt x="117" y="74"/>
                    <a:pt x="110" y="70"/>
                    <a:pt x="103" y="67"/>
                  </a:cubicBezTo>
                  <a:cubicBezTo>
                    <a:pt x="104" y="62"/>
                    <a:pt x="103" y="57"/>
                    <a:pt x="102" y="53"/>
                  </a:cubicBezTo>
                  <a:cubicBezTo>
                    <a:pt x="109" y="49"/>
                    <a:pt x="116" y="45"/>
                    <a:pt x="118" y="44"/>
                  </a:cubicBezTo>
                  <a:cubicBezTo>
                    <a:pt x="119" y="43"/>
                    <a:pt x="120" y="41"/>
                    <a:pt x="121" y="39"/>
                  </a:cubicBezTo>
                  <a:cubicBezTo>
                    <a:pt x="121" y="38"/>
                    <a:pt x="121" y="36"/>
                    <a:pt x="120" y="34"/>
                  </a:cubicBezTo>
                  <a:cubicBezTo>
                    <a:pt x="120" y="32"/>
                    <a:pt x="118" y="31"/>
                    <a:pt x="117" y="30"/>
                  </a:cubicBezTo>
                  <a:cubicBezTo>
                    <a:pt x="115" y="30"/>
                    <a:pt x="113" y="29"/>
                    <a:pt x="111" y="30"/>
                  </a:cubicBezTo>
                  <a:cubicBezTo>
                    <a:pt x="110" y="31"/>
                    <a:pt x="102" y="33"/>
                    <a:pt x="95" y="36"/>
                  </a:cubicBezTo>
                  <a:cubicBezTo>
                    <a:pt x="92" y="32"/>
                    <a:pt x="88" y="29"/>
                    <a:pt x="84" y="26"/>
                  </a:cubicBezTo>
                  <a:cubicBezTo>
                    <a:pt x="86" y="18"/>
                    <a:pt x="88" y="11"/>
                    <a:pt x="89" y="9"/>
                  </a:cubicBezTo>
                  <a:cubicBezTo>
                    <a:pt x="89" y="7"/>
                    <a:pt x="89" y="5"/>
                    <a:pt x="88" y="4"/>
                  </a:cubicBezTo>
                  <a:cubicBezTo>
                    <a:pt x="87" y="2"/>
                    <a:pt x="86" y="1"/>
                    <a:pt x="84" y="0"/>
                  </a:cubicBezTo>
                  <a:cubicBezTo>
                    <a:pt x="82" y="0"/>
                    <a:pt x="80" y="0"/>
                    <a:pt x="79" y="0"/>
                  </a:cubicBezTo>
                  <a:cubicBezTo>
                    <a:pt x="77" y="1"/>
                    <a:pt x="75" y="2"/>
                    <a:pt x="74" y="4"/>
                  </a:cubicBezTo>
                  <a:cubicBezTo>
                    <a:pt x="74" y="5"/>
                    <a:pt x="70" y="12"/>
                    <a:pt x="67" y="20"/>
                  </a:cubicBezTo>
                  <a:cubicBezTo>
                    <a:pt x="62" y="19"/>
                    <a:pt x="57" y="19"/>
                    <a:pt x="53" y="20"/>
                  </a:cubicBezTo>
                  <a:cubicBezTo>
                    <a:pt x="49" y="13"/>
                    <a:pt x="45" y="7"/>
                    <a:pt x="44" y="5"/>
                  </a:cubicBezTo>
                  <a:cubicBezTo>
                    <a:pt x="43" y="3"/>
                    <a:pt x="41" y="2"/>
                    <a:pt x="40" y="2"/>
                  </a:cubicBezTo>
                  <a:cubicBezTo>
                    <a:pt x="38" y="1"/>
                    <a:pt x="36" y="1"/>
                    <a:pt x="34" y="2"/>
                  </a:cubicBezTo>
                  <a:cubicBezTo>
                    <a:pt x="32" y="3"/>
                    <a:pt x="31" y="4"/>
                    <a:pt x="30" y="6"/>
                  </a:cubicBezTo>
                  <a:cubicBezTo>
                    <a:pt x="30" y="8"/>
                    <a:pt x="29" y="10"/>
                    <a:pt x="30" y="11"/>
                  </a:cubicBezTo>
                  <a:cubicBezTo>
                    <a:pt x="31" y="13"/>
                    <a:pt x="33" y="20"/>
                    <a:pt x="36" y="28"/>
                  </a:cubicBezTo>
                  <a:cubicBezTo>
                    <a:pt x="32" y="31"/>
                    <a:pt x="29" y="34"/>
                    <a:pt x="26" y="39"/>
                  </a:cubicBezTo>
                  <a:cubicBezTo>
                    <a:pt x="18" y="36"/>
                    <a:pt x="11" y="34"/>
                    <a:pt x="9" y="34"/>
                  </a:cubicBezTo>
                  <a:cubicBezTo>
                    <a:pt x="7" y="33"/>
                    <a:pt x="5" y="34"/>
                    <a:pt x="4" y="35"/>
                  </a:cubicBezTo>
                  <a:cubicBezTo>
                    <a:pt x="2" y="36"/>
                    <a:pt x="1" y="37"/>
                    <a:pt x="0" y="39"/>
                  </a:cubicBezTo>
                  <a:cubicBezTo>
                    <a:pt x="0" y="41"/>
                    <a:pt x="0" y="43"/>
                    <a:pt x="0" y="44"/>
                  </a:cubicBezTo>
                  <a:cubicBezTo>
                    <a:pt x="1" y="46"/>
                    <a:pt x="2" y="47"/>
                    <a:pt x="4" y="48"/>
                  </a:cubicBezTo>
                  <a:cubicBezTo>
                    <a:pt x="6" y="49"/>
                    <a:pt x="13" y="52"/>
                    <a:pt x="20" y="56"/>
                  </a:cubicBezTo>
                  <a:cubicBezTo>
                    <a:pt x="19" y="61"/>
                    <a:pt x="19" y="66"/>
                    <a:pt x="20" y="70"/>
                  </a:cubicBezTo>
                  <a:cubicBezTo>
                    <a:pt x="13" y="74"/>
                    <a:pt x="7" y="78"/>
                    <a:pt x="5" y="79"/>
                  </a:cubicBezTo>
                  <a:cubicBezTo>
                    <a:pt x="4" y="80"/>
                    <a:pt x="2" y="82"/>
                    <a:pt x="2" y="83"/>
                  </a:cubicBezTo>
                  <a:cubicBezTo>
                    <a:pt x="1" y="85"/>
                    <a:pt x="2" y="87"/>
                    <a:pt x="2" y="89"/>
                  </a:cubicBezTo>
                  <a:cubicBezTo>
                    <a:pt x="3" y="90"/>
                    <a:pt x="5" y="92"/>
                    <a:pt x="6" y="92"/>
                  </a:cubicBezTo>
                  <a:cubicBezTo>
                    <a:pt x="8" y="93"/>
                    <a:pt x="10" y="93"/>
                    <a:pt x="12" y="93"/>
                  </a:cubicBezTo>
                  <a:cubicBezTo>
                    <a:pt x="13" y="92"/>
                    <a:pt x="21" y="90"/>
                    <a:pt x="28" y="87"/>
                  </a:cubicBezTo>
                  <a:cubicBezTo>
                    <a:pt x="31" y="91"/>
                    <a:pt x="35" y="94"/>
                    <a:pt x="39" y="97"/>
                  </a:cubicBezTo>
                  <a:cubicBezTo>
                    <a:pt x="37" y="104"/>
                    <a:pt x="35" y="112"/>
                    <a:pt x="34" y="114"/>
                  </a:cubicBezTo>
                  <a:cubicBezTo>
                    <a:pt x="34" y="116"/>
                    <a:pt x="34" y="117"/>
                    <a:pt x="35" y="119"/>
                  </a:cubicBezTo>
                  <a:cubicBezTo>
                    <a:pt x="36" y="121"/>
                    <a:pt x="37" y="122"/>
                    <a:pt x="39" y="123"/>
                  </a:cubicBezTo>
                  <a:cubicBezTo>
                    <a:pt x="41" y="123"/>
                    <a:pt x="43" y="123"/>
                    <a:pt x="44" y="123"/>
                  </a:cubicBezTo>
                  <a:cubicBezTo>
                    <a:pt x="46" y="122"/>
                    <a:pt x="48" y="121"/>
                    <a:pt x="48" y="119"/>
                  </a:cubicBezTo>
                  <a:cubicBezTo>
                    <a:pt x="49" y="117"/>
                    <a:pt x="53" y="110"/>
                    <a:pt x="56" y="103"/>
                  </a:cubicBezTo>
                  <a:cubicBezTo>
                    <a:pt x="61" y="104"/>
                    <a:pt x="66" y="103"/>
                    <a:pt x="70" y="102"/>
                  </a:cubicBezTo>
                  <a:cubicBezTo>
                    <a:pt x="74" y="109"/>
                    <a:pt x="78" y="116"/>
                    <a:pt x="79" y="118"/>
                  </a:cubicBezTo>
                  <a:cubicBezTo>
                    <a:pt x="80" y="119"/>
                    <a:pt x="82" y="120"/>
                    <a:pt x="83" y="121"/>
                  </a:cubicBezTo>
                  <a:cubicBezTo>
                    <a:pt x="85" y="121"/>
                    <a:pt x="87" y="121"/>
                    <a:pt x="89" y="121"/>
                  </a:cubicBezTo>
                  <a:cubicBezTo>
                    <a:pt x="90" y="120"/>
                    <a:pt x="92" y="118"/>
                    <a:pt x="92" y="117"/>
                  </a:cubicBezTo>
                  <a:cubicBezTo>
                    <a:pt x="93" y="115"/>
                    <a:pt x="93" y="113"/>
                    <a:pt x="93" y="111"/>
                  </a:cubicBezTo>
                  <a:cubicBezTo>
                    <a:pt x="92" y="110"/>
                    <a:pt x="90" y="102"/>
                    <a:pt x="87" y="95"/>
                  </a:cubicBezTo>
                  <a:cubicBezTo>
                    <a:pt x="91" y="92"/>
                    <a:pt x="94" y="88"/>
                    <a:pt x="97" y="84"/>
                  </a:cubicBezTo>
                  <a:cubicBezTo>
                    <a:pt x="104" y="86"/>
                    <a:pt x="112" y="88"/>
                    <a:pt x="114" y="89"/>
                  </a:cubicBezTo>
                  <a:cubicBezTo>
                    <a:pt x="115" y="89"/>
                    <a:pt x="117" y="89"/>
                    <a:pt x="119" y="88"/>
                  </a:cubicBezTo>
                  <a:cubicBezTo>
                    <a:pt x="121" y="87"/>
                    <a:pt x="122" y="86"/>
                    <a:pt x="122" y="84"/>
                  </a:cubicBezTo>
                  <a:cubicBezTo>
                    <a:pt x="123" y="82"/>
                    <a:pt x="123" y="80"/>
                    <a:pt x="122" y="78"/>
                  </a:cubicBezTo>
                  <a:close/>
                  <a:moveTo>
                    <a:pt x="85" y="70"/>
                  </a:moveTo>
                  <a:cubicBezTo>
                    <a:pt x="80" y="83"/>
                    <a:pt x="66" y="90"/>
                    <a:pt x="53" y="85"/>
                  </a:cubicBezTo>
                  <a:cubicBezTo>
                    <a:pt x="40" y="80"/>
                    <a:pt x="33" y="66"/>
                    <a:pt x="38" y="53"/>
                  </a:cubicBezTo>
                  <a:cubicBezTo>
                    <a:pt x="43" y="40"/>
                    <a:pt x="57" y="33"/>
                    <a:pt x="70" y="38"/>
                  </a:cubicBezTo>
                  <a:cubicBezTo>
                    <a:pt x="83" y="43"/>
                    <a:pt x="90" y="57"/>
                    <a:pt x="85" y="70"/>
                  </a:cubicBez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1" name="Freeform 44">
              <a:extLst>
                <a:ext uri="{FF2B5EF4-FFF2-40B4-BE49-F238E27FC236}">
                  <a16:creationId xmlns:a16="http://schemas.microsoft.com/office/drawing/2014/main" id="{723FDFC8-7EFB-4DF6-8D89-62EEE5D24ED5}"/>
                </a:ext>
              </a:extLst>
            </p:cNvPr>
            <p:cNvSpPr>
              <a:spLocks/>
            </p:cNvSpPr>
            <p:nvPr/>
          </p:nvSpPr>
          <p:spPr bwMode="auto">
            <a:xfrm>
              <a:off x="3585142" y="2957211"/>
              <a:ext cx="49713" cy="55236"/>
            </a:xfrm>
            <a:custGeom>
              <a:avLst/>
              <a:gdLst>
                <a:gd name="T0" fmla="*/ 23 w 32"/>
                <a:gd name="T1" fmla="*/ 0 h 36"/>
                <a:gd name="T2" fmla="*/ 0 w 32"/>
                <a:gd name="T3" fmla="*/ 32 h 36"/>
                <a:gd name="T4" fmla="*/ 25 w 32"/>
                <a:gd name="T5" fmla="*/ 27 h 36"/>
                <a:gd name="T6" fmla="*/ 23 w 32"/>
                <a:gd name="T7" fmla="*/ 0 h 36"/>
              </a:gdLst>
              <a:ahLst/>
              <a:cxnLst>
                <a:cxn ang="0">
                  <a:pos x="T0" y="T1"/>
                </a:cxn>
                <a:cxn ang="0">
                  <a:pos x="T2" y="T3"/>
                </a:cxn>
                <a:cxn ang="0">
                  <a:pos x="T4" y="T5"/>
                </a:cxn>
                <a:cxn ang="0">
                  <a:pos x="T6" y="T7"/>
                </a:cxn>
              </a:cxnLst>
              <a:rect l="0" t="0" r="r" b="b"/>
              <a:pathLst>
                <a:path w="32" h="36">
                  <a:moveTo>
                    <a:pt x="23" y="0"/>
                  </a:moveTo>
                  <a:cubicBezTo>
                    <a:pt x="0" y="32"/>
                    <a:pt x="0" y="32"/>
                    <a:pt x="0" y="32"/>
                  </a:cubicBezTo>
                  <a:cubicBezTo>
                    <a:pt x="8" y="36"/>
                    <a:pt x="19" y="35"/>
                    <a:pt x="25" y="27"/>
                  </a:cubicBezTo>
                  <a:cubicBezTo>
                    <a:pt x="32" y="19"/>
                    <a:pt x="31" y="7"/>
                    <a:pt x="23" y="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2" name="Freeform 45">
              <a:extLst>
                <a:ext uri="{FF2B5EF4-FFF2-40B4-BE49-F238E27FC236}">
                  <a16:creationId xmlns:a16="http://schemas.microsoft.com/office/drawing/2014/main" id="{DCC1249F-AB2F-477E-AF3A-9698E7C770E1}"/>
                </a:ext>
              </a:extLst>
            </p:cNvPr>
            <p:cNvSpPr>
              <a:spLocks/>
            </p:cNvSpPr>
            <p:nvPr/>
          </p:nvSpPr>
          <p:spPr bwMode="auto">
            <a:xfrm>
              <a:off x="3567467" y="2946164"/>
              <a:ext cx="49713" cy="55236"/>
            </a:xfrm>
            <a:custGeom>
              <a:avLst/>
              <a:gdLst>
                <a:gd name="T0" fmla="*/ 7 w 32"/>
                <a:gd name="T1" fmla="*/ 9 h 36"/>
                <a:gd name="T2" fmla="*/ 8 w 32"/>
                <a:gd name="T3" fmla="*/ 36 h 36"/>
                <a:gd name="T4" fmla="*/ 32 w 32"/>
                <a:gd name="T5" fmla="*/ 4 h 36"/>
                <a:gd name="T6" fmla="*/ 7 w 32"/>
                <a:gd name="T7" fmla="*/ 9 h 36"/>
              </a:gdLst>
              <a:ahLst/>
              <a:cxnLst>
                <a:cxn ang="0">
                  <a:pos x="T0" y="T1"/>
                </a:cxn>
                <a:cxn ang="0">
                  <a:pos x="T2" y="T3"/>
                </a:cxn>
                <a:cxn ang="0">
                  <a:pos x="T4" y="T5"/>
                </a:cxn>
                <a:cxn ang="0">
                  <a:pos x="T6" y="T7"/>
                </a:cxn>
              </a:cxnLst>
              <a:rect l="0" t="0" r="r" b="b"/>
              <a:pathLst>
                <a:path w="32" h="36">
                  <a:moveTo>
                    <a:pt x="7" y="9"/>
                  </a:moveTo>
                  <a:cubicBezTo>
                    <a:pt x="0" y="17"/>
                    <a:pt x="1" y="29"/>
                    <a:pt x="8" y="36"/>
                  </a:cubicBezTo>
                  <a:cubicBezTo>
                    <a:pt x="32" y="4"/>
                    <a:pt x="32" y="4"/>
                    <a:pt x="32" y="4"/>
                  </a:cubicBezTo>
                  <a:cubicBezTo>
                    <a:pt x="23" y="0"/>
                    <a:pt x="13" y="1"/>
                    <a:pt x="7" y="9"/>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3" name="Freeform 46">
              <a:extLst>
                <a:ext uri="{FF2B5EF4-FFF2-40B4-BE49-F238E27FC236}">
                  <a16:creationId xmlns:a16="http://schemas.microsoft.com/office/drawing/2014/main" id="{3B41BC15-29A8-4ECC-A8B6-2BFF6440222F}"/>
                </a:ext>
              </a:extLst>
            </p:cNvPr>
            <p:cNvSpPr>
              <a:spLocks/>
            </p:cNvSpPr>
            <p:nvPr/>
          </p:nvSpPr>
          <p:spPr bwMode="auto">
            <a:xfrm>
              <a:off x="2474893" y="3225659"/>
              <a:ext cx="48608" cy="57446"/>
            </a:xfrm>
            <a:custGeom>
              <a:avLst/>
              <a:gdLst>
                <a:gd name="T0" fmla="*/ 23 w 31"/>
                <a:gd name="T1" fmla="*/ 0 h 37"/>
                <a:gd name="T2" fmla="*/ 0 w 31"/>
                <a:gd name="T3" fmla="*/ 32 h 37"/>
                <a:gd name="T4" fmla="*/ 25 w 31"/>
                <a:gd name="T5" fmla="*/ 27 h 37"/>
                <a:gd name="T6" fmla="*/ 23 w 31"/>
                <a:gd name="T7" fmla="*/ 0 h 37"/>
              </a:gdLst>
              <a:ahLst/>
              <a:cxnLst>
                <a:cxn ang="0">
                  <a:pos x="T0" y="T1"/>
                </a:cxn>
                <a:cxn ang="0">
                  <a:pos x="T2" y="T3"/>
                </a:cxn>
                <a:cxn ang="0">
                  <a:pos x="T4" y="T5"/>
                </a:cxn>
                <a:cxn ang="0">
                  <a:pos x="T6" y="T7"/>
                </a:cxn>
              </a:cxnLst>
              <a:rect l="0" t="0" r="r" b="b"/>
              <a:pathLst>
                <a:path w="31" h="37">
                  <a:moveTo>
                    <a:pt x="23" y="0"/>
                  </a:moveTo>
                  <a:cubicBezTo>
                    <a:pt x="0" y="32"/>
                    <a:pt x="0" y="32"/>
                    <a:pt x="0" y="32"/>
                  </a:cubicBezTo>
                  <a:cubicBezTo>
                    <a:pt x="8" y="37"/>
                    <a:pt x="19" y="35"/>
                    <a:pt x="25" y="27"/>
                  </a:cubicBezTo>
                  <a:cubicBezTo>
                    <a:pt x="31" y="19"/>
                    <a:pt x="30" y="8"/>
                    <a:pt x="23" y="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4" name="Freeform 47">
              <a:extLst>
                <a:ext uri="{FF2B5EF4-FFF2-40B4-BE49-F238E27FC236}">
                  <a16:creationId xmlns:a16="http://schemas.microsoft.com/office/drawing/2014/main" id="{F9D0480A-6DDE-40F5-8FC8-D55D6939AF6C}"/>
                </a:ext>
              </a:extLst>
            </p:cNvPr>
            <p:cNvSpPr>
              <a:spLocks/>
            </p:cNvSpPr>
            <p:nvPr/>
          </p:nvSpPr>
          <p:spPr bwMode="auto">
            <a:xfrm>
              <a:off x="2457217" y="3214612"/>
              <a:ext cx="47504" cy="55236"/>
            </a:xfrm>
            <a:custGeom>
              <a:avLst/>
              <a:gdLst>
                <a:gd name="T0" fmla="*/ 6 w 31"/>
                <a:gd name="T1" fmla="*/ 9 h 36"/>
                <a:gd name="T2" fmla="*/ 8 w 31"/>
                <a:gd name="T3" fmla="*/ 36 h 36"/>
                <a:gd name="T4" fmla="*/ 31 w 31"/>
                <a:gd name="T5" fmla="*/ 5 h 36"/>
                <a:gd name="T6" fmla="*/ 6 w 31"/>
                <a:gd name="T7" fmla="*/ 9 h 36"/>
              </a:gdLst>
              <a:ahLst/>
              <a:cxnLst>
                <a:cxn ang="0">
                  <a:pos x="T0" y="T1"/>
                </a:cxn>
                <a:cxn ang="0">
                  <a:pos x="T2" y="T3"/>
                </a:cxn>
                <a:cxn ang="0">
                  <a:pos x="T4" y="T5"/>
                </a:cxn>
                <a:cxn ang="0">
                  <a:pos x="T6" y="T7"/>
                </a:cxn>
              </a:cxnLst>
              <a:rect l="0" t="0" r="r" b="b"/>
              <a:pathLst>
                <a:path w="31" h="36">
                  <a:moveTo>
                    <a:pt x="6" y="9"/>
                  </a:moveTo>
                  <a:cubicBezTo>
                    <a:pt x="0" y="17"/>
                    <a:pt x="0" y="29"/>
                    <a:pt x="8" y="36"/>
                  </a:cubicBezTo>
                  <a:cubicBezTo>
                    <a:pt x="31" y="5"/>
                    <a:pt x="31" y="5"/>
                    <a:pt x="31" y="5"/>
                  </a:cubicBezTo>
                  <a:cubicBezTo>
                    <a:pt x="23" y="0"/>
                    <a:pt x="12" y="2"/>
                    <a:pt x="6" y="9"/>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5" name="Freeform 48">
              <a:extLst>
                <a:ext uri="{FF2B5EF4-FFF2-40B4-BE49-F238E27FC236}">
                  <a16:creationId xmlns:a16="http://schemas.microsoft.com/office/drawing/2014/main" id="{E6E3179C-917B-400B-B6CF-6A3D943BB6A0}"/>
                </a:ext>
              </a:extLst>
            </p:cNvPr>
            <p:cNvSpPr>
              <a:spLocks/>
            </p:cNvSpPr>
            <p:nvPr/>
          </p:nvSpPr>
          <p:spPr bwMode="auto">
            <a:xfrm>
              <a:off x="2591994" y="2696496"/>
              <a:ext cx="49713" cy="56341"/>
            </a:xfrm>
            <a:custGeom>
              <a:avLst/>
              <a:gdLst>
                <a:gd name="T0" fmla="*/ 23 w 32"/>
                <a:gd name="T1" fmla="*/ 0 h 36"/>
                <a:gd name="T2" fmla="*/ 0 w 32"/>
                <a:gd name="T3" fmla="*/ 32 h 36"/>
                <a:gd name="T4" fmla="*/ 25 w 32"/>
                <a:gd name="T5" fmla="*/ 27 h 36"/>
                <a:gd name="T6" fmla="*/ 23 w 32"/>
                <a:gd name="T7" fmla="*/ 0 h 36"/>
              </a:gdLst>
              <a:ahLst/>
              <a:cxnLst>
                <a:cxn ang="0">
                  <a:pos x="T0" y="T1"/>
                </a:cxn>
                <a:cxn ang="0">
                  <a:pos x="T2" y="T3"/>
                </a:cxn>
                <a:cxn ang="0">
                  <a:pos x="T4" y="T5"/>
                </a:cxn>
                <a:cxn ang="0">
                  <a:pos x="T6" y="T7"/>
                </a:cxn>
              </a:cxnLst>
              <a:rect l="0" t="0" r="r" b="b"/>
              <a:pathLst>
                <a:path w="32" h="36">
                  <a:moveTo>
                    <a:pt x="23" y="0"/>
                  </a:moveTo>
                  <a:cubicBezTo>
                    <a:pt x="0" y="32"/>
                    <a:pt x="0" y="32"/>
                    <a:pt x="0" y="32"/>
                  </a:cubicBezTo>
                  <a:cubicBezTo>
                    <a:pt x="8" y="36"/>
                    <a:pt x="19" y="35"/>
                    <a:pt x="25" y="27"/>
                  </a:cubicBezTo>
                  <a:cubicBezTo>
                    <a:pt x="32" y="19"/>
                    <a:pt x="31" y="7"/>
                    <a:pt x="23" y="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6" name="Freeform 49">
              <a:extLst>
                <a:ext uri="{FF2B5EF4-FFF2-40B4-BE49-F238E27FC236}">
                  <a16:creationId xmlns:a16="http://schemas.microsoft.com/office/drawing/2014/main" id="{D341D4B6-2ADB-4901-AE2F-7DF49442D04B}"/>
                </a:ext>
              </a:extLst>
            </p:cNvPr>
            <p:cNvSpPr>
              <a:spLocks/>
            </p:cNvSpPr>
            <p:nvPr/>
          </p:nvSpPr>
          <p:spPr bwMode="auto">
            <a:xfrm>
              <a:off x="2573213" y="2685449"/>
              <a:ext cx="49713" cy="56341"/>
            </a:xfrm>
            <a:custGeom>
              <a:avLst/>
              <a:gdLst>
                <a:gd name="T0" fmla="*/ 7 w 32"/>
                <a:gd name="T1" fmla="*/ 9 h 36"/>
                <a:gd name="T2" fmla="*/ 8 w 32"/>
                <a:gd name="T3" fmla="*/ 36 h 36"/>
                <a:gd name="T4" fmla="*/ 32 w 32"/>
                <a:gd name="T5" fmla="*/ 4 h 36"/>
                <a:gd name="T6" fmla="*/ 7 w 32"/>
                <a:gd name="T7" fmla="*/ 9 h 36"/>
              </a:gdLst>
              <a:ahLst/>
              <a:cxnLst>
                <a:cxn ang="0">
                  <a:pos x="T0" y="T1"/>
                </a:cxn>
                <a:cxn ang="0">
                  <a:pos x="T2" y="T3"/>
                </a:cxn>
                <a:cxn ang="0">
                  <a:pos x="T4" y="T5"/>
                </a:cxn>
                <a:cxn ang="0">
                  <a:pos x="T6" y="T7"/>
                </a:cxn>
              </a:cxnLst>
              <a:rect l="0" t="0" r="r" b="b"/>
              <a:pathLst>
                <a:path w="32" h="36">
                  <a:moveTo>
                    <a:pt x="7" y="9"/>
                  </a:moveTo>
                  <a:cubicBezTo>
                    <a:pt x="0" y="17"/>
                    <a:pt x="1" y="29"/>
                    <a:pt x="8" y="36"/>
                  </a:cubicBezTo>
                  <a:cubicBezTo>
                    <a:pt x="32" y="4"/>
                    <a:pt x="32" y="4"/>
                    <a:pt x="32" y="4"/>
                  </a:cubicBezTo>
                  <a:cubicBezTo>
                    <a:pt x="24" y="0"/>
                    <a:pt x="13" y="1"/>
                    <a:pt x="7" y="9"/>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7" name="Freeform 50">
              <a:extLst>
                <a:ext uri="{FF2B5EF4-FFF2-40B4-BE49-F238E27FC236}">
                  <a16:creationId xmlns:a16="http://schemas.microsoft.com/office/drawing/2014/main" id="{6292145B-48E6-4784-8920-8AFA987A6237}"/>
                </a:ext>
              </a:extLst>
            </p:cNvPr>
            <p:cNvSpPr>
              <a:spLocks/>
            </p:cNvSpPr>
            <p:nvPr/>
          </p:nvSpPr>
          <p:spPr bwMode="auto">
            <a:xfrm>
              <a:off x="2287089" y="3727205"/>
              <a:ext cx="49713" cy="56341"/>
            </a:xfrm>
            <a:custGeom>
              <a:avLst/>
              <a:gdLst>
                <a:gd name="T0" fmla="*/ 24 w 32"/>
                <a:gd name="T1" fmla="*/ 0 h 36"/>
                <a:gd name="T2" fmla="*/ 0 w 32"/>
                <a:gd name="T3" fmla="*/ 32 h 36"/>
                <a:gd name="T4" fmla="*/ 25 w 32"/>
                <a:gd name="T5" fmla="*/ 27 h 36"/>
                <a:gd name="T6" fmla="*/ 24 w 32"/>
                <a:gd name="T7" fmla="*/ 0 h 36"/>
              </a:gdLst>
              <a:ahLst/>
              <a:cxnLst>
                <a:cxn ang="0">
                  <a:pos x="T0" y="T1"/>
                </a:cxn>
                <a:cxn ang="0">
                  <a:pos x="T2" y="T3"/>
                </a:cxn>
                <a:cxn ang="0">
                  <a:pos x="T4" y="T5"/>
                </a:cxn>
                <a:cxn ang="0">
                  <a:pos x="T6" y="T7"/>
                </a:cxn>
              </a:cxnLst>
              <a:rect l="0" t="0" r="r" b="b"/>
              <a:pathLst>
                <a:path w="32" h="36">
                  <a:moveTo>
                    <a:pt x="24" y="0"/>
                  </a:moveTo>
                  <a:cubicBezTo>
                    <a:pt x="0" y="32"/>
                    <a:pt x="0" y="32"/>
                    <a:pt x="0" y="32"/>
                  </a:cubicBezTo>
                  <a:cubicBezTo>
                    <a:pt x="9" y="36"/>
                    <a:pt x="19" y="35"/>
                    <a:pt x="25" y="27"/>
                  </a:cubicBezTo>
                  <a:cubicBezTo>
                    <a:pt x="32" y="19"/>
                    <a:pt x="31" y="7"/>
                    <a:pt x="24" y="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8" name="Freeform 51">
              <a:extLst>
                <a:ext uri="{FF2B5EF4-FFF2-40B4-BE49-F238E27FC236}">
                  <a16:creationId xmlns:a16="http://schemas.microsoft.com/office/drawing/2014/main" id="{3FBA41D9-5F75-48CB-BF5E-9A2C80A96017}"/>
                </a:ext>
              </a:extLst>
            </p:cNvPr>
            <p:cNvSpPr>
              <a:spLocks/>
            </p:cNvSpPr>
            <p:nvPr/>
          </p:nvSpPr>
          <p:spPr bwMode="auto">
            <a:xfrm>
              <a:off x="2268309" y="3716158"/>
              <a:ext cx="49713" cy="56341"/>
            </a:xfrm>
            <a:custGeom>
              <a:avLst/>
              <a:gdLst>
                <a:gd name="T0" fmla="*/ 7 w 32"/>
                <a:gd name="T1" fmla="*/ 9 h 36"/>
                <a:gd name="T2" fmla="*/ 9 w 32"/>
                <a:gd name="T3" fmla="*/ 36 h 36"/>
                <a:gd name="T4" fmla="*/ 32 w 32"/>
                <a:gd name="T5" fmla="*/ 4 h 36"/>
                <a:gd name="T6" fmla="*/ 7 w 32"/>
                <a:gd name="T7" fmla="*/ 9 h 36"/>
              </a:gdLst>
              <a:ahLst/>
              <a:cxnLst>
                <a:cxn ang="0">
                  <a:pos x="T0" y="T1"/>
                </a:cxn>
                <a:cxn ang="0">
                  <a:pos x="T2" y="T3"/>
                </a:cxn>
                <a:cxn ang="0">
                  <a:pos x="T4" y="T5"/>
                </a:cxn>
                <a:cxn ang="0">
                  <a:pos x="T6" y="T7"/>
                </a:cxn>
              </a:cxnLst>
              <a:rect l="0" t="0" r="r" b="b"/>
              <a:pathLst>
                <a:path w="32" h="36">
                  <a:moveTo>
                    <a:pt x="7" y="9"/>
                  </a:moveTo>
                  <a:cubicBezTo>
                    <a:pt x="0" y="17"/>
                    <a:pt x="1" y="29"/>
                    <a:pt x="9" y="36"/>
                  </a:cubicBezTo>
                  <a:cubicBezTo>
                    <a:pt x="32" y="4"/>
                    <a:pt x="32" y="4"/>
                    <a:pt x="32" y="4"/>
                  </a:cubicBezTo>
                  <a:cubicBezTo>
                    <a:pt x="24" y="0"/>
                    <a:pt x="13" y="1"/>
                    <a:pt x="7" y="9"/>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09" name="Freeform 52">
              <a:extLst>
                <a:ext uri="{FF2B5EF4-FFF2-40B4-BE49-F238E27FC236}">
                  <a16:creationId xmlns:a16="http://schemas.microsoft.com/office/drawing/2014/main" id="{C30DC121-01CC-458B-B8E0-8A537EF7B38C}"/>
                </a:ext>
              </a:extLst>
            </p:cNvPr>
            <p:cNvSpPr>
              <a:spLocks/>
            </p:cNvSpPr>
            <p:nvPr/>
          </p:nvSpPr>
          <p:spPr bwMode="auto">
            <a:xfrm>
              <a:off x="3201803" y="4553540"/>
              <a:ext cx="49713" cy="57446"/>
            </a:xfrm>
            <a:custGeom>
              <a:avLst/>
              <a:gdLst>
                <a:gd name="T0" fmla="*/ 24 w 32"/>
                <a:gd name="T1" fmla="*/ 0 h 37"/>
                <a:gd name="T2" fmla="*/ 0 w 32"/>
                <a:gd name="T3" fmla="*/ 32 h 37"/>
                <a:gd name="T4" fmla="*/ 26 w 32"/>
                <a:gd name="T5" fmla="*/ 27 h 37"/>
                <a:gd name="T6" fmla="*/ 24 w 32"/>
                <a:gd name="T7" fmla="*/ 0 h 37"/>
              </a:gdLst>
              <a:ahLst/>
              <a:cxnLst>
                <a:cxn ang="0">
                  <a:pos x="T0" y="T1"/>
                </a:cxn>
                <a:cxn ang="0">
                  <a:pos x="T2" y="T3"/>
                </a:cxn>
                <a:cxn ang="0">
                  <a:pos x="T4" y="T5"/>
                </a:cxn>
                <a:cxn ang="0">
                  <a:pos x="T6" y="T7"/>
                </a:cxn>
              </a:cxnLst>
              <a:rect l="0" t="0" r="r" b="b"/>
              <a:pathLst>
                <a:path w="32" h="37">
                  <a:moveTo>
                    <a:pt x="24" y="0"/>
                  </a:moveTo>
                  <a:cubicBezTo>
                    <a:pt x="0" y="32"/>
                    <a:pt x="0" y="32"/>
                    <a:pt x="0" y="32"/>
                  </a:cubicBezTo>
                  <a:cubicBezTo>
                    <a:pt x="9" y="37"/>
                    <a:pt x="19" y="35"/>
                    <a:pt x="26" y="27"/>
                  </a:cubicBezTo>
                  <a:cubicBezTo>
                    <a:pt x="32" y="19"/>
                    <a:pt x="31" y="7"/>
                    <a:pt x="24"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0" name="Freeform 53">
              <a:extLst>
                <a:ext uri="{FF2B5EF4-FFF2-40B4-BE49-F238E27FC236}">
                  <a16:creationId xmlns:a16="http://schemas.microsoft.com/office/drawing/2014/main" id="{2FF61DAE-6574-4E9E-BDAE-B2C6AAB10113}"/>
                </a:ext>
              </a:extLst>
            </p:cNvPr>
            <p:cNvSpPr>
              <a:spLocks/>
            </p:cNvSpPr>
            <p:nvPr/>
          </p:nvSpPr>
          <p:spPr bwMode="auto">
            <a:xfrm>
              <a:off x="3183022" y="4543598"/>
              <a:ext cx="49713" cy="55236"/>
            </a:xfrm>
            <a:custGeom>
              <a:avLst/>
              <a:gdLst>
                <a:gd name="T0" fmla="*/ 7 w 32"/>
                <a:gd name="T1" fmla="*/ 9 h 36"/>
                <a:gd name="T2" fmla="*/ 9 w 32"/>
                <a:gd name="T3" fmla="*/ 36 h 36"/>
                <a:gd name="T4" fmla="*/ 32 w 32"/>
                <a:gd name="T5" fmla="*/ 5 h 36"/>
                <a:gd name="T6" fmla="*/ 7 w 32"/>
                <a:gd name="T7" fmla="*/ 9 h 36"/>
              </a:gdLst>
              <a:ahLst/>
              <a:cxnLst>
                <a:cxn ang="0">
                  <a:pos x="T0" y="T1"/>
                </a:cxn>
                <a:cxn ang="0">
                  <a:pos x="T2" y="T3"/>
                </a:cxn>
                <a:cxn ang="0">
                  <a:pos x="T4" y="T5"/>
                </a:cxn>
                <a:cxn ang="0">
                  <a:pos x="T6" y="T7"/>
                </a:cxn>
              </a:cxnLst>
              <a:rect l="0" t="0" r="r" b="b"/>
              <a:pathLst>
                <a:path w="32" h="36">
                  <a:moveTo>
                    <a:pt x="7" y="9"/>
                  </a:moveTo>
                  <a:cubicBezTo>
                    <a:pt x="0" y="17"/>
                    <a:pt x="1" y="29"/>
                    <a:pt x="9" y="36"/>
                  </a:cubicBezTo>
                  <a:cubicBezTo>
                    <a:pt x="32" y="5"/>
                    <a:pt x="32" y="5"/>
                    <a:pt x="32" y="5"/>
                  </a:cubicBezTo>
                  <a:cubicBezTo>
                    <a:pt x="24" y="0"/>
                    <a:pt x="13" y="2"/>
                    <a:pt x="7" y="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1" name="Freeform 54">
              <a:extLst>
                <a:ext uri="{FF2B5EF4-FFF2-40B4-BE49-F238E27FC236}">
                  <a16:creationId xmlns:a16="http://schemas.microsoft.com/office/drawing/2014/main" id="{6ECE86F7-325E-467D-A1D2-360822C79F63}"/>
                </a:ext>
              </a:extLst>
            </p:cNvPr>
            <p:cNvSpPr>
              <a:spLocks/>
            </p:cNvSpPr>
            <p:nvPr/>
          </p:nvSpPr>
          <p:spPr bwMode="auto">
            <a:xfrm>
              <a:off x="1861769" y="4090660"/>
              <a:ext cx="49713" cy="55236"/>
            </a:xfrm>
            <a:custGeom>
              <a:avLst/>
              <a:gdLst>
                <a:gd name="T0" fmla="*/ 23 w 32"/>
                <a:gd name="T1" fmla="*/ 0 h 36"/>
                <a:gd name="T2" fmla="*/ 0 w 32"/>
                <a:gd name="T3" fmla="*/ 32 h 36"/>
                <a:gd name="T4" fmla="*/ 25 w 32"/>
                <a:gd name="T5" fmla="*/ 27 h 36"/>
                <a:gd name="T6" fmla="*/ 23 w 32"/>
                <a:gd name="T7" fmla="*/ 0 h 36"/>
              </a:gdLst>
              <a:ahLst/>
              <a:cxnLst>
                <a:cxn ang="0">
                  <a:pos x="T0" y="T1"/>
                </a:cxn>
                <a:cxn ang="0">
                  <a:pos x="T2" y="T3"/>
                </a:cxn>
                <a:cxn ang="0">
                  <a:pos x="T4" y="T5"/>
                </a:cxn>
                <a:cxn ang="0">
                  <a:pos x="T6" y="T7"/>
                </a:cxn>
              </a:cxnLst>
              <a:rect l="0" t="0" r="r" b="b"/>
              <a:pathLst>
                <a:path w="32" h="36">
                  <a:moveTo>
                    <a:pt x="23" y="0"/>
                  </a:moveTo>
                  <a:cubicBezTo>
                    <a:pt x="0" y="32"/>
                    <a:pt x="0" y="32"/>
                    <a:pt x="0" y="32"/>
                  </a:cubicBezTo>
                  <a:cubicBezTo>
                    <a:pt x="8" y="36"/>
                    <a:pt x="19" y="35"/>
                    <a:pt x="25" y="27"/>
                  </a:cubicBezTo>
                  <a:cubicBezTo>
                    <a:pt x="32" y="19"/>
                    <a:pt x="31" y="7"/>
                    <a:pt x="23" y="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2" name="Freeform 55">
              <a:extLst>
                <a:ext uri="{FF2B5EF4-FFF2-40B4-BE49-F238E27FC236}">
                  <a16:creationId xmlns:a16="http://schemas.microsoft.com/office/drawing/2014/main" id="{DC35DD3B-7078-4F26-AC18-F505FCF8B36A}"/>
                </a:ext>
              </a:extLst>
            </p:cNvPr>
            <p:cNvSpPr>
              <a:spLocks/>
            </p:cNvSpPr>
            <p:nvPr/>
          </p:nvSpPr>
          <p:spPr bwMode="auto">
            <a:xfrm>
              <a:off x="1842989" y="4079613"/>
              <a:ext cx="48608" cy="55236"/>
            </a:xfrm>
            <a:custGeom>
              <a:avLst/>
              <a:gdLst>
                <a:gd name="T0" fmla="*/ 6 w 31"/>
                <a:gd name="T1" fmla="*/ 9 h 36"/>
                <a:gd name="T2" fmla="*/ 8 w 31"/>
                <a:gd name="T3" fmla="*/ 36 h 36"/>
                <a:gd name="T4" fmla="*/ 31 w 31"/>
                <a:gd name="T5" fmla="*/ 4 h 36"/>
                <a:gd name="T6" fmla="*/ 6 w 31"/>
                <a:gd name="T7" fmla="*/ 9 h 36"/>
              </a:gdLst>
              <a:ahLst/>
              <a:cxnLst>
                <a:cxn ang="0">
                  <a:pos x="T0" y="T1"/>
                </a:cxn>
                <a:cxn ang="0">
                  <a:pos x="T2" y="T3"/>
                </a:cxn>
                <a:cxn ang="0">
                  <a:pos x="T4" y="T5"/>
                </a:cxn>
                <a:cxn ang="0">
                  <a:pos x="T6" y="T7"/>
                </a:cxn>
              </a:cxnLst>
              <a:rect l="0" t="0" r="r" b="b"/>
              <a:pathLst>
                <a:path w="31" h="36">
                  <a:moveTo>
                    <a:pt x="6" y="9"/>
                  </a:moveTo>
                  <a:cubicBezTo>
                    <a:pt x="0" y="17"/>
                    <a:pt x="1" y="29"/>
                    <a:pt x="8" y="36"/>
                  </a:cubicBezTo>
                  <a:cubicBezTo>
                    <a:pt x="31" y="4"/>
                    <a:pt x="31" y="4"/>
                    <a:pt x="31" y="4"/>
                  </a:cubicBezTo>
                  <a:cubicBezTo>
                    <a:pt x="23" y="0"/>
                    <a:pt x="13" y="1"/>
                    <a:pt x="6" y="9"/>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3" name="Freeform 56">
              <a:extLst>
                <a:ext uri="{FF2B5EF4-FFF2-40B4-BE49-F238E27FC236}">
                  <a16:creationId xmlns:a16="http://schemas.microsoft.com/office/drawing/2014/main" id="{0F34AED9-32B7-4A41-A26F-21704D37F504}"/>
                </a:ext>
              </a:extLst>
            </p:cNvPr>
            <p:cNvSpPr>
              <a:spLocks/>
            </p:cNvSpPr>
            <p:nvPr/>
          </p:nvSpPr>
          <p:spPr bwMode="auto">
            <a:xfrm>
              <a:off x="2351163" y="4817570"/>
              <a:ext cx="49713" cy="57446"/>
            </a:xfrm>
            <a:custGeom>
              <a:avLst/>
              <a:gdLst>
                <a:gd name="T0" fmla="*/ 23 w 32"/>
                <a:gd name="T1" fmla="*/ 0 h 37"/>
                <a:gd name="T2" fmla="*/ 0 w 32"/>
                <a:gd name="T3" fmla="*/ 32 h 37"/>
                <a:gd name="T4" fmla="*/ 25 w 32"/>
                <a:gd name="T5" fmla="*/ 27 h 37"/>
                <a:gd name="T6" fmla="*/ 23 w 32"/>
                <a:gd name="T7" fmla="*/ 0 h 37"/>
              </a:gdLst>
              <a:ahLst/>
              <a:cxnLst>
                <a:cxn ang="0">
                  <a:pos x="T0" y="T1"/>
                </a:cxn>
                <a:cxn ang="0">
                  <a:pos x="T2" y="T3"/>
                </a:cxn>
                <a:cxn ang="0">
                  <a:pos x="T4" y="T5"/>
                </a:cxn>
                <a:cxn ang="0">
                  <a:pos x="T6" y="T7"/>
                </a:cxn>
              </a:cxnLst>
              <a:rect l="0" t="0" r="r" b="b"/>
              <a:pathLst>
                <a:path w="32" h="37">
                  <a:moveTo>
                    <a:pt x="23" y="0"/>
                  </a:moveTo>
                  <a:cubicBezTo>
                    <a:pt x="0" y="32"/>
                    <a:pt x="0" y="32"/>
                    <a:pt x="0" y="32"/>
                  </a:cubicBezTo>
                  <a:cubicBezTo>
                    <a:pt x="8" y="37"/>
                    <a:pt x="19" y="35"/>
                    <a:pt x="25" y="27"/>
                  </a:cubicBezTo>
                  <a:cubicBezTo>
                    <a:pt x="32" y="19"/>
                    <a:pt x="31" y="7"/>
                    <a:pt x="2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4" name="Freeform 57">
              <a:extLst>
                <a:ext uri="{FF2B5EF4-FFF2-40B4-BE49-F238E27FC236}">
                  <a16:creationId xmlns:a16="http://schemas.microsoft.com/office/drawing/2014/main" id="{315C590C-13D2-47F2-B9E7-D42DD55A22B6}"/>
                </a:ext>
              </a:extLst>
            </p:cNvPr>
            <p:cNvSpPr>
              <a:spLocks/>
            </p:cNvSpPr>
            <p:nvPr/>
          </p:nvSpPr>
          <p:spPr bwMode="auto">
            <a:xfrm>
              <a:off x="2332383" y="4806523"/>
              <a:ext cx="48608" cy="56341"/>
            </a:xfrm>
            <a:custGeom>
              <a:avLst/>
              <a:gdLst>
                <a:gd name="T0" fmla="*/ 6 w 31"/>
                <a:gd name="T1" fmla="*/ 9 h 36"/>
                <a:gd name="T2" fmla="*/ 8 w 31"/>
                <a:gd name="T3" fmla="*/ 36 h 36"/>
                <a:gd name="T4" fmla="*/ 31 w 31"/>
                <a:gd name="T5" fmla="*/ 5 h 36"/>
                <a:gd name="T6" fmla="*/ 6 w 31"/>
                <a:gd name="T7" fmla="*/ 9 h 36"/>
              </a:gdLst>
              <a:ahLst/>
              <a:cxnLst>
                <a:cxn ang="0">
                  <a:pos x="T0" y="T1"/>
                </a:cxn>
                <a:cxn ang="0">
                  <a:pos x="T2" y="T3"/>
                </a:cxn>
                <a:cxn ang="0">
                  <a:pos x="T4" y="T5"/>
                </a:cxn>
                <a:cxn ang="0">
                  <a:pos x="T6" y="T7"/>
                </a:cxn>
              </a:cxnLst>
              <a:rect l="0" t="0" r="r" b="b"/>
              <a:pathLst>
                <a:path w="31" h="36">
                  <a:moveTo>
                    <a:pt x="6" y="9"/>
                  </a:moveTo>
                  <a:cubicBezTo>
                    <a:pt x="0" y="17"/>
                    <a:pt x="1" y="29"/>
                    <a:pt x="8" y="36"/>
                  </a:cubicBezTo>
                  <a:cubicBezTo>
                    <a:pt x="31" y="5"/>
                    <a:pt x="31" y="5"/>
                    <a:pt x="31" y="5"/>
                  </a:cubicBezTo>
                  <a:cubicBezTo>
                    <a:pt x="23" y="0"/>
                    <a:pt x="13" y="2"/>
                    <a:pt x="6" y="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5" name="Freeform 58">
              <a:extLst>
                <a:ext uri="{FF2B5EF4-FFF2-40B4-BE49-F238E27FC236}">
                  <a16:creationId xmlns:a16="http://schemas.microsoft.com/office/drawing/2014/main" id="{5D755CBB-33D1-4769-8060-EC3EEF6DA85C}"/>
                </a:ext>
              </a:extLst>
            </p:cNvPr>
            <p:cNvSpPr>
              <a:spLocks/>
            </p:cNvSpPr>
            <p:nvPr/>
          </p:nvSpPr>
          <p:spPr bwMode="auto">
            <a:xfrm>
              <a:off x="3554210" y="4890482"/>
              <a:ext cx="49713" cy="55236"/>
            </a:xfrm>
            <a:custGeom>
              <a:avLst/>
              <a:gdLst>
                <a:gd name="T0" fmla="*/ 24 w 32"/>
                <a:gd name="T1" fmla="*/ 0 h 36"/>
                <a:gd name="T2" fmla="*/ 0 w 32"/>
                <a:gd name="T3" fmla="*/ 31 h 36"/>
                <a:gd name="T4" fmla="*/ 25 w 32"/>
                <a:gd name="T5" fmla="*/ 27 h 36"/>
                <a:gd name="T6" fmla="*/ 24 w 32"/>
                <a:gd name="T7" fmla="*/ 0 h 36"/>
              </a:gdLst>
              <a:ahLst/>
              <a:cxnLst>
                <a:cxn ang="0">
                  <a:pos x="T0" y="T1"/>
                </a:cxn>
                <a:cxn ang="0">
                  <a:pos x="T2" y="T3"/>
                </a:cxn>
                <a:cxn ang="0">
                  <a:pos x="T4" y="T5"/>
                </a:cxn>
                <a:cxn ang="0">
                  <a:pos x="T6" y="T7"/>
                </a:cxn>
              </a:cxnLst>
              <a:rect l="0" t="0" r="r" b="b"/>
              <a:pathLst>
                <a:path w="32" h="36">
                  <a:moveTo>
                    <a:pt x="24" y="0"/>
                  </a:moveTo>
                  <a:cubicBezTo>
                    <a:pt x="0" y="31"/>
                    <a:pt x="0" y="31"/>
                    <a:pt x="0" y="31"/>
                  </a:cubicBezTo>
                  <a:cubicBezTo>
                    <a:pt x="8" y="36"/>
                    <a:pt x="19" y="34"/>
                    <a:pt x="25" y="27"/>
                  </a:cubicBezTo>
                  <a:cubicBezTo>
                    <a:pt x="32" y="18"/>
                    <a:pt x="31" y="7"/>
                    <a:pt x="24"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6" name="Freeform 59">
              <a:extLst>
                <a:ext uri="{FF2B5EF4-FFF2-40B4-BE49-F238E27FC236}">
                  <a16:creationId xmlns:a16="http://schemas.microsoft.com/office/drawing/2014/main" id="{BD4217F3-2432-4624-99D6-3D8377D7B820}"/>
                </a:ext>
              </a:extLst>
            </p:cNvPr>
            <p:cNvSpPr>
              <a:spLocks/>
            </p:cNvSpPr>
            <p:nvPr/>
          </p:nvSpPr>
          <p:spPr bwMode="auto">
            <a:xfrm>
              <a:off x="3535430" y="4878330"/>
              <a:ext cx="49713" cy="55236"/>
            </a:xfrm>
            <a:custGeom>
              <a:avLst/>
              <a:gdLst>
                <a:gd name="T0" fmla="*/ 7 w 32"/>
                <a:gd name="T1" fmla="*/ 9 h 36"/>
                <a:gd name="T2" fmla="*/ 9 w 32"/>
                <a:gd name="T3" fmla="*/ 36 h 36"/>
                <a:gd name="T4" fmla="*/ 32 w 32"/>
                <a:gd name="T5" fmla="*/ 5 h 36"/>
                <a:gd name="T6" fmla="*/ 7 w 32"/>
                <a:gd name="T7" fmla="*/ 9 h 36"/>
              </a:gdLst>
              <a:ahLst/>
              <a:cxnLst>
                <a:cxn ang="0">
                  <a:pos x="T0" y="T1"/>
                </a:cxn>
                <a:cxn ang="0">
                  <a:pos x="T2" y="T3"/>
                </a:cxn>
                <a:cxn ang="0">
                  <a:pos x="T4" y="T5"/>
                </a:cxn>
                <a:cxn ang="0">
                  <a:pos x="T6" y="T7"/>
                </a:cxn>
              </a:cxnLst>
              <a:rect l="0" t="0" r="r" b="b"/>
              <a:pathLst>
                <a:path w="32" h="36">
                  <a:moveTo>
                    <a:pt x="7" y="9"/>
                  </a:moveTo>
                  <a:cubicBezTo>
                    <a:pt x="0" y="18"/>
                    <a:pt x="1" y="29"/>
                    <a:pt x="9" y="36"/>
                  </a:cubicBezTo>
                  <a:cubicBezTo>
                    <a:pt x="32" y="5"/>
                    <a:pt x="32" y="5"/>
                    <a:pt x="32" y="5"/>
                  </a:cubicBezTo>
                  <a:cubicBezTo>
                    <a:pt x="24" y="0"/>
                    <a:pt x="13" y="2"/>
                    <a:pt x="7" y="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7" name="Freeform 60">
              <a:extLst>
                <a:ext uri="{FF2B5EF4-FFF2-40B4-BE49-F238E27FC236}">
                  <a16:creationId xmlns:a16="http://schemas.microsoft.com/office/drawing/2014/main" id="{4D0D5E4A-3790-452A-89E4-5F66F5A612A1}"/>
                </a:ext>
              </a:extLst>
            </p:cNvPr>
            <p:cNvSpPr>
              <a:spLocks/>
            </p:cNvSpPr>
            <p:nvPr/>
          </p:nvSpPr>
          <p:spPr bwMode="auto">
            <a:xfrm>
              <a:off x="4011566" y="4524817"/>
              <a:ext cx="47504" cy="55236"/>
            </a:xfrm>
            <a:custGeom>
              <a:avLst/>
              <a:gdLst>
                <a:gd name="T0" fmla="*/ 23 w 31"/>
                <a:gd name="T1" fmla="*/ 0 h 36"/>
                <a:gd name="T2" fmla="*/ 0 w 31"/>
                <a:gd name="T3" fmla="*/ 31 h 36"/>
                <a:gd name="T4" fmla="*/ 25 w 31"/>
                <a:gd name="T5" fmla="*/ 27 h 36"/>
                <a:gd name="T6" fmla="*/ 23 w 31"/>
                <a:gd name="T7" fmla="*/ 0 h 36"/>
              </a:gdLst>
              <a:ahLst/>
              <a:cxnLst>
                <a:cxn ang="0">
                  <a:pos x="T0" y="T1"/>
                </a:cxn>
                <a:cxn ang="0">
                  <a:pos x="T2" y="T3"/>
                </a:cxn>
                <a:cxn ang="0">
                  <a:pos x="T4" y="T5"/>
                </a:cxn>
                <a:cxn ang="0">
                  <a:pos x="T6" y="T7"/>
                </a:cxn>
              </a:cxnLst>
              <a:rect l="0" t="0" r="r" b="b"/>
              <a:pathLst>
                <a:path w="31" h="36">
                  <a:moveTo>
                    <a:pt x="23" y="0"/>
                  </a:moveTo>
                  <a:cubicBezTo>
                    <a:pt x="0" y="31"/>
                    <a:pt x="0" y="31"/>
                    <a:pt x="0" y="31"/>
                  </a:cubicBezTo>
                  <a:cubicBezTo>
                    <a:pt x="8" y="36"/>
                    <a:pt x="19" y="34"/>
                    <a:pt x="25" y="27"/>
                  </a:cubicBezTo>
                  <a:cubicBezTo>
                    <a:pt x="31" y="18"/>
                    <a:pt x="30" y="7"/>
                    <a:pt x="2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8" name="Freeform 61">
              <a:extLst>
                <a:ext uri="{FF2B5EF4-FFF2-40B4-BE49-F238E27FC236}">
                  <a16:creationId xmlns:a16="http://schemas.microsoft.com/office/drawing/2014/main" id="{2CF9A9E7-0AF1-41AD-8364-19C870C832B1}"/>
                </a:ext>
              </a:extLst>
            </p:cNvPr>
            <p:cNvSpPr>
              <a:spLocks/>
            </p:cNvSpPr>
            <p:nvPr/>
          </p:nvSpPr>
          <p:spPr bwMode="auto">
            <a:xfrm>
              <a:off x="3992786" y="4511561"/>
              <a:ext cx="47504" cy="56341"/>
            </a:xfrm>
            <a:custGeom>
              <a:avLst/>
              <a:gdLst>
                <a:gd name="T0" fmla="*/ 6 w 31"/>
                <a:gd name="T1" fmla="*/ 9 h 36"/>
                <a:gd name="T2" fmla="*/ 8 w 31"/>
                <a:gd name="T3" fmla="*/ 36 h 36"/>
                <a:gd name="T4" fmla="*/ 31 w 31"/>
                <a:gd name="T5" fmla="*/ 5 h 36"/>
                <a:gd name="T6" fmla="*/ 6 w 31"/>
                <a:gd name="T7" fmla="*/ 9 h 36"/>
              </a:gdLst>
              <a:ahLst/>
              <a:cxnLst>
                <a:cxn ang="0">
                  <a:pos x="T0" y="T1"/>
                </a:cxn>
                <a:cxn ang="0">
                  <a:pos x="T2" y="T3"/>
                </a:cxn>
                <a:cxn ang="0">
                  <a:pos x="T4" y="T5"/>
                </a:cxn>
                <a:cxn ang="0">
                  <a:pos x="T6" y="T7"/>
                </a:cxn>
              </a:cxnLst>
              <a:rect l="0" t="0" r="r" b="b"/>
              <a:pathLst>
                <a:path w="31" h="36">
                  <a:moveTo>
                    <a:pt x="6" y="9"/>
                  </a:moveTo>
                  <a:cubicBezTo>
                    <a:pt x="0" y="18"/>
                    <a:pt x="0" y="29"/>
                    <a:pt x="8" y="36"/>
                  </a:cubicBezTo>
                  <a:cubicBezTo>
                    <a:pt x="31" y="5"/>
                    <a:pt x="31" y="5"/>
                    <a:pt x="31" y="5"/>
                  </a:cubicBezTo>
                  <a:cubicBezTo>
                    <a:pt x="23" y="0"/>
                    <a:pt x="12" y="2"/>
                    <a:pt x="6" y="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19" name="Freeform 62">
              <a:extLst>
                <a:ext uri="{FF2B5EF4-FFF2-40B4-BE49-F238E27FC236}">
                  <a16:creationId xmlns:a16="http://schemas.microsoft.com/office/drawing/2014/main" id="{DC5B1F67-E757-450B-A113-97746D9C80ED}"/>
                </a:ext>
              </a:extLst>
            </p:cNvPr>
            <p:cNvSpPr>
              <a:spLocks/>
            </p:cNvSpPr>
            <p:nvPr/>
          </p:nvSpPr>
          <p:spPr bwMode="auto">
            <a:xfrm>
              <a:off x="3640379" y="3589115"/>
              <a:ext cx="49713" cy="57446"/>
            </a:xfrm>
            <a:custGeom>
              <a:avLst/>
              <a:gdLst>
                <a:gd name="T0" fmla="*/ 23 w 32"/>
                <a:gd name="T1" fmla="*/ 0 h 37"/>
                <a:gd name="T2" fmla="*/ 0 w 32"/>
                <a:gd name="T3" fmla="*/ 32 h 37"/>
                <a:gd name="T4" fmla="*/ 25 w 32"/>
                <a:gd name="T5" fmla="*/ 27 h 37"/>
                <a:gd name="T6" fmla="*/ 23 w 32"/>
                <a:gd name="T7" fmla="*/ 0 h 37"/>
              </a:gdLst>
              <a:ahLst/>
              <a:cxnLst>
                <a:cxn ang="0">
                  <a:pos x="T0" y="T1"/>
                </a:cxn>
                <a:cxn ang="0">
                  <a:pos x="T2" y="T3"/>
                </a:cxn>
                <a:cxn ang="0">
                  <a:pos x="T4" y="T5"/>
                </a:cxn>
                <a:cxn ang="0">
                  <a:pos x="T6" y="T7"/>
                </a:cxn>
              </a:cxnLst>
              <a:rect l="0" t="0" r="r" b="b"/>
              <a:pathLst>
                <a:path w="32" h="37">
                  <a:moveTo>
                    <a:pt x="23" y="0"/>
                  </a:moveTo>
                  <a:cubicBezTo>
                    <a:pt x="0" y="32"/>
                    <a:pt x="0" y="32"/>
                    <a:pt x="0" y="32"/>
                  </a:cubicBezTo>
                  <a:cubicBezTo>
                    <a:pt x="8" y="37"/>
                    <a:pt x="19" y="35"/>
                    <a:pt x="25" y="27"/>
                  </a:cubicBezTo>
                  <a:cubicBezTo>
                    <a:pt x="32" y="19"/>
                    <a:pt x="31" y="7"/>
                    <a:pt x="23" y="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0" name="Freeform 63">
              <a:extLst>
                <a:ext uri="{FF2B5EF4-FFF2-40B4-BE49-F238E27FC236}">
                  <a16:creationId xmlns:a16="http://schemas.microsoft.com/office/drawing/2014/main" id="{C32AEBE9-25F7-44DE-93F3-A22F022957E9}"/>
                </a:ext>
              </a:extLst>
            </p:cNvPr>
            <p:cNvSpPr>
              <a:spLocks/>
            </p:cNvSpPr>
            <p:nvPr/>
          </p:nvSpPr>
          <p:spPr bwMode="auto">
            <a:xfrm>
              <a:off x="3621599" y="3579172"/>
              <a:ext cx="49713" cy="55236"/>
            </a:xfrm>
            <a:custGeom>
              <a:avLst/>
              <a:gdLst>
                <a:gd name="T0" fmla="*/ 7 w 32"/>
                <a:gd name="T1" fmla="*/ 9 h 36"/>
                <a:gd name="T2" fmla="*/ 8 w 32"/>
                <a:gd name="T3" fmla="*/ 36 h 36"/>
                <a:gd name="T4" fmla="*/ 32 w 32"/>
                <a:gd name="T5" fmla="*/ 5 h 36"/>
                <a:gd name="T6" fmla="*/ 7 w 32"/>
                <a:gd name="T7" fmla="*/ 9 h 36"/>
              </a:gdLst>
              <a:ahLst/>
              <a:cxnLst>
                <a:cxn ang="0">
                  <a:pos x="T0" y="T1"/>
                </a:cxn>
                <a:cxn ang="0">
                  <a:pos x="T2" y="T3"/>
                </a:cxn>
                <a:cxn ang="0">
                  <a:pos x="T4" y="T5"/>
                </a:cxn>
                <a:cxn ang="0">
                  <a:pos x="T6" y="T7"/>
                </a:cxn>
              </a:cxnLst>
              <a:rect l="0" t="0" r="r" b="b"/>
              <a:pathLst>
                <a:path w="32" h="36">
                  <a:moveTo>
                    <a:pt x="7" y="9"/>
                  </a:moveTo>
                  <a:cubicBezTo>
                    <a:pt x="0" y="17"/>
                    <a:pt x="1" y="29"/>
                    <a:pt x="8" y="36"/>
                  </a:cubicBezTo>
                  <a:cubicBezTo>
                    <a:pt x="32" y="5"/>
                    <a:pt x="32" y="5"/>
                    <a:pt x="32" y="5"/>
                  </a:cubicBezTo>
                  <a:cubicBezTo>
                    <a:pt x="24" y="0"/>
                    <a:pt x="13" y="2"/>
                    <a:pt x="7" y="9"/>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1" name="Freeform 64">
              <a:extLst>
                <a:ext uri="{FF2B5EF4-FFF2-40B4-BE49-F238E27FC236}">
                  <a16:creationId xmlns:a16="http://schemas.microsoft.com/office/drawing/2014/main" id="{7927A228-5F5F-485E-ADF5-6092CADC6DFE}"/>
                </a:ext>
              </a:extLst>
            </p:cNvPr>
            <p:cNvSpPr>
              <a:spLocks/>
            </p:cNvSpPr>
            <p:nvPr/>
          </p:nvSpPr>
          <p:spPr bwMode="auto">
            <a:xfrm>
              <a:off x="4759466" y="3460966"/>
              <a:ext cx="48608" cy="57446"/>
            </a:xfrm>
            <a:custGeom>
              <a:avLst/>
              <a:gdLst>
                <a:gd name="T0" fmla="*/ 23 w 31"/>
                <a:gd name="T1" fmla="*/ 0 h 37"/>
                <a:gd name="T2" fmla="*/ 0 w 31"/>
                <a:gd name="T3" fmla="*/ 32 h 37"/>
                <a:gd name="T4" fmla="*/ 25 w 31"/>
                <a:gd name="T5" fmla="*/ 27 h 37"/>
                <a:gd name="T6" fmla="*/ 23 w 31"/>
                <a:gd name="T7" fmla="*/ 0 h 37"/>
              </a:gdLst>
              <a:ahLst/>
              <a:cxnLst>
                <a:cxn ang="0">
                  <a:pos x="T0" y="T1"/>
                </a:cxn>
                <a:cxn ang="0">
                  <a:pos x="T2" y="T3"/>
                </a:cxn>
                <a:cxn ang="0">
                  <a:pos x="T4" y="T5"/>
                </a:cxn>
                <a:cxn ang="0">
                  <a:pos x="T6" y="T7"/>
                </a:cxn>
              </a:cxnLst>
              <a:rect l="0" t="0" r="r" b="b"/>
              <a:pathLst>
                <a:path w="31" h="37">
                  <a:moveTo>
                    <a:pt x="23" y="0"/>
                  </a:moveTo>
                  <a:cubicBezTo>
                    <a:pt x="0" y="32"/>
                    <a:pt x="0" y="32"/>
                    <a:pt x="0" y="32"/>
                  </a:cubicBezTo>
                  <a:cubicBezTo>
                    <a:pt x="8" y="37"/>
                    <a:pt x="19" y="35"/>
                    <a:pt x="25" y="27"/>
                  </a:cubicBezTo>
                  <a:cubicBezTo>
                    <a:pt x="31" y="19"/>
                    <a:pt x="31" y="7"/>
                    <a:pt x="23" y="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2" name="Freeform 65">
              <a:extLst>
                <a:ext uri="{FF2B5EF4-FFF2-40B4-BE49-F238E27FC236}">
                  <a16:creationId xmlns:a16="http://schemas.microsoft.com/office/drawing/2014/main" id="{4D711C8B-59D5-432F-A804-C546946B7BC6}"/>
                </a:ext>
              </a:extLst>
            </p:cNvPr>
            <p:cNvSpPr>
              <a:spLocks/>
            </p:cNvSpPr>
            <p:nvPr/>
          </p:nvSpPr>
          <p:spPr bwMode="auto">
            <a:xfrm>
              <a:off x="4740686" y="3449919"/>
              <a:ext cx="48608" cy="56341"/>
            </a:xfrm>
            <a:custGeom>
              <a:avLst/>
              <a:gdLst>
                <a:gd name="T0" fmla="*/ 6 w 31"/>
                <a:gd name="T1" fmla="*/ 9 h 36"/>
                <a:gd name="T2" fmla="*/ 8 w 31"/>
                <a:gd name="T3" fmla="*/ 36 h 36"/>
                <a:gd name="T4" fmla="*/ 31 w 31"/>
                <a:gd name="T5" fmla="*/ 5 h 36"/>
                <a:gd name="T6" fmla="*/ 6 w 31"/>
                <a:gd name="T7" fmla="*/ 9 h 36"/>
              </a:gdLst>
              <a:ahLst/>
              <a:cxnLst>
                <a:cxn ang="0">
                  <a:pos x="T0" y="T1"/>
                </a:cxn>
                <a:cxn ang="0">
                  <a:pos x="T2" y="T3"/>
                </a:cxn>
                <a:cxn ang="0">
                  <a:pos x="T4" y="T5"/>
                </a:cxn>
                <a:cxn ang="0">
                  <a:pos x="T6" y="T7"/>
                </a:cxn>
              </a:cxnLst>
              <a:rect l="0" t="0" r="r" b="b"/>
              <a:pathLst>
                <a:path w="31" h="36">
                  <a:moveTo>
                    <a:pt x="6" y="9"/>
                  </a:moveTo>
                  <a:cubicBezTo>
                    <a:pt x="0" y="17"/>
                    <a:pt x="0" y="29"/>
                    <a:pt x="8" y="36"/>
                  </a:cubicBezTo>
                  <a:cubicBezTo>
                    <a:pt x="31" y="5"/>
                    <a:pt x="31" y="5"/>
                    <a:pt x="31" y="5"/>
                  </a:cubicBezTo>
                  <a:cubicBezTo>
                    <a:pt x="23" y="0"/>
                    <a:pt x="12" y="2"/>
                    <a:pt x="6" y="9"/>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3" name="Freeform 66">
              <a:extLst>
                <a:ext uri="{FF2B5EF4-FFF2-40B4-BE49-F238E27FC236}">
                  <a16:creationId xmlns:a16="http://schemas.microsoft.com/office/drawing/2014/main" id="{C4D5C274-60A5-4958-8F08-7ACD7A1E9AEA}"/>
                </a:ext>
              </a:extLst>
            </p:cNvPr>
            <p:cNvSpPr>
              <a:spLocks/>
            </p:cNvSpPr>
            <p:nvPr/>
          </p:nvSpPr>
          <p:spPr bwMode="auto">
            <a:xfrm>
              <a:off x="5192519" y="4414345"/>
              <a:ext cx="49713" cy="56341"/>
            </a:xfrm>
            <a:custGeom>
              <a:avLst/>
              <a:gdLst>
                <a:gd name="T0" fmla="*/ 24 w 32"/>
                <a:gd name="T1" fmla="*/ 0 h 36"/>
                <a:gd name="T2" fmla="*/ 0 w 32"/>
                <a:gd name="T3" fmla="*/ 31 h 36"/>
                <a:gd name="T4" fmla="*/ 25 w 32"/>
                <a:gd name="T5" fmla="*/ 27 h 36"/>
                <a:gd name="T6" fmla="*/ 24 w 32"/>
                <a:gd name="T7" fmla="*/ 0 h 36"/>
              </a:gdLst>
              <a:ahLst/>
              <a:cxnLst>
                <a:cxn ang="0">
                  <a:pos x="T0" y="T1"/>
                </a:cxn>
                <a:cxn ang="0">
                  <a:pos x="T2" y="T3"/>
                </a:cxn>
                <a:cxn ang="0">
                  <a:pos x="T4" y="T5"/>
                </a:cxn>
                <a:cxn ang="0">
                  <a:pos x="T6" y="T7"/>
                </a:cxn>
              </a:cxnLst>
              <a:rect l="0" t="0" r="r" b="b"/>
              <a:pathLst>
                <a:path w="32" h="36">
                  <a:moveTo>
                    <a:pt x="24" y="0"/>
                  </a:moveTo>
                  <a:cubicBezTo>
                    <a:pt x="0" y="31"/>
                    <a:pt x="0" y="31"/>
                    <a:pt x="0" y="31"/>
                  </a:cubicBezTo>
                  <a:cubicBezTo>
                    <a:pt x="8" y="36"/>
                    <a:pt x="19" y="34"/>
                    <a:pt x="25" y="27"/>
                  </a:cubicBezTo>
                  <a:cubicBezTo>
                    <a:pt x="32" y="19"/>
                    <a:pt x="31" y="7"/>
                    <a:pt x="24" y="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4" name="Freeform 67">
              <a:extLst>
                <a:ext uri="{FF2B5EF4-FFF2-40B4-BE49-F238E27FC236}">
                  <a16:creationId xmlns:a16="http://schemas.microsoft.com/office/drawing/2014/main" id="{77A42370-D1BC-4A59-A0C3-90A094EAACCE}"/>
                </a:ext>
              </a:extLst>
            </p:cNvPr>
            <p:cNvSpPr>
              <a:spLocks/>
            </p:cNvSpPr>
            <p:nvPr/>
          </p:nvSpPr>
          <p:spPr bwMode="auto">
            <a:xfrm>
              <a:off x="5173738" y="4402193"/>
              <a:ext cx="49713" cy="57446"/>
            </a:xfrm>
            <a:custGeom>
              <a:avLst/>
              <a:gdLst>
                <a:gd name="T0" fmla="*/ 7 w 32"/>
                <a:gd name="T1" fmla="*/ 10 h 37"/>
                <a:gd name="T2" fmla="*/ 9 w 32"/>
                <a:gd name="T3" fmla="*/ 37 h 37"/>
                <a:gd name="T4" fmla="*/ 32 w 32"/>
                <a:gd name="T5" fmla="*/ 5 h 37"/>
                <a:gd name="T6" fmla="*/ 7 w 32"/>
                <a:gd name="T7" fmla="*/ 10 h 37"/>
              </a:gdLst>
              <a:ahLst/>
              <a:cxnLst>
                <a:cxn ang="0">
                  <a:pos x="T0" y="T1"/>
                </a:cxn>
                <a:cxn ang="0">
                  <a:pos x="T2" y="T3"/>
                </a:cxn>
                <a:cxn ang="0">
                  <a:pos x="T4" y="T5"/>
                </a:cxn>
                <a:cxn ang="0">
                  <a:pos x="T6" y="T7"/>
                </a:cxn>
              </a:cxnLst>
              <a:rect l="0" t="0" r="r" b="b"/>
              <a:pathLst>
                <a:path w="32" h="37">
                  <a:moveTo>
                    <a:pt x="7" y="10"/>
                  </a:moveTo>
                  <a:cubicBezTo>
                    <a:pt x="0" y="18"/>
                    <a:pt x="1" y="30"/>
                    <a:pt x="9" y="37"/>
                  </a:cubicBezTo>
                  <a:cubicBezTo>
                    <a:pt x="32" y="5"/>
                    <a:pt x="32" y="5"/>
                    <a:pt x="32" y="5"/>
                  </a:cubicBezTo>
                  <a:cubicBezTo>
                    <a:pt x="24" y="0"/>
                    <a:pt x="13" y="2"/>
                    <a:pt x="7" y="10"/>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5" name="Freeform 68">
              <a:extLst>
                <a:ext uri="{FF2B5EF4-FFF2-40B4-BE49-F238E27FC236}">
                  <a16:creationId xmlns:a16="http://schemas.microsoft.com/office/drawing/2014/main" id="{B6A9468D-F541-41DA-979B-8BCCD91CE0E7}"/>
                </a:ext>
              </a:extLst>
            </p:cNvPr>
            <p:cNvSpPr>
              <a:spLocks noEditPoints="1"/>
            </p:cNvSpPr>
            <p:nvPr/>
          </p:nvSpPr>
          <p:spPr bwMode="auto">
            <a:xfrm>
              <a:off x="3695615" y="3233393"/>
              <a:ext cx="373397" cy="397701"/>
            </a:xfrm>
            <a:custGeom>
              <a:avLst/>
              <a:gdLst>
                <a:gd name="T0" fmla="*/ 234 w 240"/>
                <a:gd name="T1" fmla="*/ 164 h 257"/>
                <a:gd name="T2" fmla="*/ 228 w 240"/>
                <a:gd name="T3" fmla="*/ 139 h 257"/>
                <a:gd name="T4" fmla="*/ 228 w 240"/>
                <a:gd name="T5" fmla="*/ 129 h 257"/>
                <a:gd name="T6" fmla="*/ 228 w 240"/>
                <a:gd name="T7" fmla="*/ 118 h 257"/>
                <a:gd name="T8" fmla="*/ 234 w 240"/>
                <a:gd name="T9" fmla="*/ 93 h 257"/>
                <a:gd name="T10" fmla="*/ 234 w 240"/>
                <a:gd name="T11" fmla="*/ 70 h 257"/>
                <a:gd name="T12" fmla="*/ 229 w 240"/>
                <a:gd name="T13" fmla="*/ 60 h 257"/>
                <a:gd name="T14" fmla="*/ 208 w 240"/>
                <a:gd name="T15" fmla="*/ 48 h 257"/>
                <a:gd name="T16" fmla="*/ 182 w 240"/>
                <a:gd name="T17" fmla="*/ 42 h 257"/>
                <a:gd name="T18" fmla="*/ 164 w 240"/>
                <a:gd name="T19" fmla="*/ 32 h 257"/>
                <a:gd name="T20" fmla="*/ 145 w 240"/>
                <a:gd name="T21" fmla="*/ 12 h 257"/>
                <a:gd name="T22" fmla="*/ 126 w 240"/>
                <a:gd name="T23" fmla="*/ 0 h 257"/>
                <a:gd name="T24" fmla="*/ 114 w 240"/>
                <a:gd name="T25" fmla="*/ 0 h 257"/>
                <a:gd name="T26" fmla="*/ 94 w 240"/>
                <a:gd name="T27" fmla="*/ 12 h 257"/>
                <a:gd name="T28" fmla="*/ 76 w 240"/>
                <a:gd name="T29" fmla="*/ 31 h 257"/>
                <a:gd name="T30" fmla="*/ 57 w 240"/>
                <a:gd name="T31" fmla="*/ 42 h 257"/>
                <a:gd name="T32" fmla="*/ 31 w 240"/>
                <a:gd name="T33" fmla="*/ 48 h 257"/>
                <a:gd name="T34" fmla="*/ 11 w 240"/>
                <a:gd name="T35" fmla="*/ 60 h 257"/>
                <a:gd name="T36" fmla="*/ 6 w 240"/>
                <a:gd name="T37" fmla="*/ 70 h 257"/>
                <a:gd name="T38" fmla="*/ 5 w 240"/>
                <a:gd name="T39" fmla="*/ 93 h 257"/>
                <a:gd name="T40" fmla="*/ 11 w 240"/>
                <a:gd name="T41" fmla="*/ 118 h 257"/>
                <a:gd name="T42" fmla="*/ 11 w 240"/>
                <a:gd name="T43" fmla="*/ 129 h 257"/>
                <a:gd name="T44" fmla="*/ 11 w 240"/>
                <a:gd name="T45" fmla="*/ 140 h 257"/>
                <a:gd name="T46" fmla="*/ 5 w 240"/>
                <a:gd name="T47" fmla="*/ 164 h 257"/>
                <a:gd name="T48" fmla="*/ 5 w 240"/>
                <a:gd name="T49" fmla="*/ 187 h 257"/>
                <a:gd name="T50" fmla="*/ 11 w 240"/>
                <a:gd name="T51" fmla="*/ 197 h 257"/>
                <a:gd name="T52" fmla="*/ 31 w 240"/>
                <a:gd name="T53" fmla="*/ 209 h 257"/>
                <a:gd name="T54" fmla="*/ 56 w 240"/>
                <a:gd name="T55" fmla="*/ 216 h 257"/>
                <a:gd name="T56" fmla="*/ 76 w 240"/>
                <a:gd name="T57" fmla="*/ 227 h 257"/>
                <a:gd name="T58" fmla="*/ 94 w 240"/>
                <a:gd name="T59" fmla="*/ 246 h 257"/>
                <a:gd name="T60" fmla="*/ 114 w 240"/>
                <a:gd name="T61" fmla="*/ 257 h 257"/>
                <a:gd name="T62" fmla="*/ 126 w 240"/>
                <a:gd name="T63" fmla="*/ 257 h 257"/>
                <a:gd name="T64" fmla="*/ 145 w 240"/>
                <a:gd name="T65" fmla="*/ 246 h 257"/>
                <a:gd name="T66" fmla="*/ 164 w 240"/>
                <a:gd name="T67" fmla="*/ 227 h 257"/>
                <a:gd name="T68" fmla="*/ 183 w 240"/>
                <a:gd name="T69" fmla="*/ 215 h 257"/>
                <a:gd name="T70" fmla="*/ 209 w 240"/>
                <a:gd name="T71" fmla="*/ 209 h 257"/>
                <a:gd name="T72" fmla="*/ 229 w 240"/>
                <a:gd name="T73" fmla="*/ 197 h 257"/>
                <a:gd name="T74" fmla="*/ 234 w 240"/>
                <a:gd name="T75" fmla="*/ 187 h 257"/>
                <a:gd name="T76" fmla="*/ 234 w 240"/>
                <a:gd name="T77" fmla="*/ 164 h 257"/>
                <a:gd name="T78" fmla="*/ 119 w 240"/>
                <a:gd name="T79" fmla="*/ 198 h 257"/>
                <a:gd name="T80" fmla="*/ 49 w 240"/>
                <a:gd name="T81" fmla="*/ 128 h 257"/>
                <a:gd name="T82" fmla="*/ 119 w 240"/>
                <a:gd name="T83" fmla="*/ 58 h 257"/>
                <a:gd name="T84" fmla="*/ 189 w 240"/>
                <a:gd name="T85" fmla="*/ 128 h 257"/>
                <a:gd name="T86" fmla="*/ 119 w 240"/>
                <a:gd name="T87" fmla="*/ 19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0" h="257">
                  <a:moveTo>
                    <a:pt x="234" y="164"/>
                  </a:moveTo>
                  <a:cubicBezTo>
                    <a:pt x="228" y="161"/>
                    <a:pt x="226" y="150"/>
                    <a:pt x="228" y="139"/>
                  </a:cubicBezTo>
                  <a:cubicBezTo>
                    <a:pt x="228" y="139"/>
                    <a:pt x="228" y="139"/>
                    <a:pt x="228" y="129"/>
                  </a:cubicBezTo>
                  <a:cubicBezTo>
                    <a:pt x="228" y="119"/>
                    <a:pt x="228" y="118"/>
                    <a:pt x="228" y="118"/>
                  </a:cubicBezTo>
                  <a:cubicBezTo>
                    <a:pt x="225" y="108"/>
                    <a:pt x="228" y="96"/>
                    <a:pt x="234" y="93"/>
                  </a:cubicBezTo>
                  <a:cubicBezTo>
                    <a:pt x="240" y="90"/>
                    <a:pt x="240" y="79"/>
                    <a:pt x="234" y="70"/>
                  </a:cubicBezTo>
                  <a:cubicBezTo>
                    <a:pt x="229" y="60"/>
                    <a:pt x="229" y="60"/>
                    <a:pt x="229" y="60"/>
                  </a:cubicBezTo>
                  <a:cubicBezTo>
                    <a:pt x="223" y="50"/>
                    <a:pt x="214" y="45"/>
                    <a:pt x="208" y="48"/>
                  </a:cubicBezTo>
                  <a:cubicBezTo>
                    <a:pt x="202" y="52"/>
                    <a:pt x="191" y="49"/>
                    <a:pt x="182" y="42"/>
                  </a:cubicBezTo>
                  <a:cubicBezTo>
                    <a:pt x="164" y="32"/>
                    <a:pt x="164" y="32"/>
                    <a:pt x="164" y="32"/>
                  </a:cubicBezTo>
                  <a:cubicBezTo>
                    <a:pt x="154" y="27"/>
                    <a:pt x="145" y="19"/>
                    <a:pt x="145" y="12"/>
                  </a:cubicBezTo>
                  <a:cubicBezTo>
                    <a:pt x="145" y="5"/>
                    <a:pt x="136" y="0"/>
                    <a:pt x="126" y="0"/>
                  </a:cubicBezTo>
                  <a:cubicBezTo>
                    <a:pt x="114" y="0"/>
                    <a:pt x="114" y="0"/>
                    <a:pt x="114" y="0"/>
                  </a:cubicBezTo>
                  <a:cubicBezTo>
                    <a:pt x="103" y="0"/>
                    <a:pt x="94" y="5"/>
                    <a:pt x="94" y="12"/>
                  </a:cubicBezTo>
                  <a:cubicBezTo>
                    <a:pt x="94" y="18"/>
                    <a:pt x="86" y="27"/>
                    <a:pt x="76" y="31"/>
                  </a:cubicBezTo>
                  <a:cubicBezTo>
                    <a:pt x="57" y="42"/>
                    <a:pt x="57" y="42"/>
                    <a:pt x="57" y="42"/>
                  </a:cubicBezTo>
                  <a:cubicBezTo>
                    <a:pt x="48" y="48"/>
                    <a:pt x="37" y="51"/>
                    <a:pt x="31" y="48"/>
                  </a:cubicBezTo>
                  <a:cubicBezTo>
                    <a:pt x="26" y="45"/>
                    <a:pt x="17" y="50"/>
                    <a:pt x="11" y="60"/>
                  </a:cubicBezTo>
                  <a:cubicBezTo>
                    <a:pt x="6" y="70"/>
                    <a:pt x="6" y="70"/>
                    <a:pt x="6" y="70"/>
                  </a:cubicBezTo>
                  <a:cubicBezTo>
                    <a:pt x="0" y="79"/>
                    <a:pt x="0" y="90"/>
                    <a:pt x="5" y="93"/>
                  </a:cubicBezTo>
                  <a:cubicBezTo>
                    <a:pt x="11" y="96"/>
                    <a:pt x="13" y="107"/>
                    <a:pt x="11" y="118"/>
                  </a:cubicBezTo>
                  <a:cubicBezTo>
                    <a:pt x="11" y="118"/>
                    <a:pt x="11" y="118"/>
                    <a:pt x="11" y="129"/>
                  </a:cubicBezTo>
                  <a:cubicBezTo>
                    <a:pt x="11" y="140"/>
                    <a:pt x="11" y="140"/>
                    <a:pt x="11" y="140"/>
                  </a:cubicBezTo>
                  <a:cubicBezTo>
                    <a:pt x="13" y="150"/>
                    <a:pt x="10" y="161"/>
                    <a:pt x="5" y="164"/>
                  </a:cubicBezTo>
                  <a:cubicBezTo>
                    <a:pt x="0" y="167"/>
                    <a:pt x="0" y="178"/>
                    <a:pt x="5" y="187"/>
                  </a:cubicBezTo>
                  <a:cubicBezTo>
                    <a:pt x="11" y="197"/>
                    <a:pt x="11" y="197"/>
                    <a:pt x="11" y="197"/>
                  </a:cubicBezTo>
                  <a:cubicBezTo>
                    <a:pt x="17" y="207"/>
                    <a:pt x="25" y="212"/>
                    <a:pt x="31" y="209"/>
                  </a:cubicBezTo>
                  <a:cubicBezTo>
                    <a:pt x="36" y="206"/>
                    <a:pt x="47" y="209"/>
                    <a:pt x="56" y="216"/>
                  </a:cubicBezTo>
                  <a:cubicBezTo>
                    <a:pt x="76" y="227"/>
                    <a:pt x="76" y="227"/>
                    <a:pt x="76" y="227"/>
                  </a:cubicBezTo>
                  <a:cubicBezTo>
                    <a:pt x="86" y="232"/>
                    <a:pt x="94" y="240"/>
                    <a:pt x="94" y="246"/>
                  </a:cubicBezTo>
                  <a:cubicBezTo>
                    <a:pt x="94" y="252"/>
                    <a:pt x="103" y="257"/>
                    <a:pt x="114" y="257"/>
                  </a:cubicBezTo>
                  <a:cubicBezTo>
                    <a:pt x="126" y="257"/>
                    <a:pt x="126" y="257"/>
                    <a:pt x="126" y="257"/>
                  </a:cubicBezTo>
                  <a:cubicBezTo>
                    <a:pt x="136" y="257"/>
                    <a:pt x="145" y="252"/>
                    <a:pt x="145" y="246"/>
                  </a:cubicBezTo>
                  <a:cubicBezTo>
                    <a:pt x="145" y="240"/>
                    <a:pt x="154" y="231"/>
                    <a:pt x="164" y="227"/>
                  </a:cubicBezTo>
                  <a:cubicBezTo>
                    <a:pt x="183" y="215"/>
                    <a:pt x="183" y="215"/>
                    <a:pt x="183" y="215"/>
                  </a:cubicBezTo>
                  <a:cubicBezTo>
                    <a:pt x="192" y="209"/>
                    <a:pt x="203" y="206"/>
                    <a:pt x="209" y="209"/>
                  </a:cubicBezTo>
                  <a:cubicBezTo>
                    <a:pt x="214" y="212"/>
                    <a:pt x="223" y="207"/>
                    <a:pt x="229" y="197"/>
                  </a:cubicBezTo>
                  <a:cubicBezTo>
                    <a:pt x="234" y="187"/>
                    <a:pt x="234" y="187"/>
                    <a:pt x="234" y="187"/>
                  </a:cubicBezTo>
                  <a:cubicBezTo>
                    <a:pt x="240" y="178"/>
                    <a:pt x="240" y="167"/>
                    <a:pt x="234" y="164"/>
                  </a:cubicBezTo>
                  <a:close/>
                  <a:moveTo>
                    <a:pt x="119" y="198"/>
                  </a:moveTo>
                  <a:cubicBezTo>
                    <a:pt x="80" y="198"/>
                    <a:pt x="49" y="167"/>
                    <a:pt x="49" y="128"/>
                  </a:cubicBezTo>
                  <a:cubicBezTo>
                    <a:pt x="49" y="89"/>
                    <a:pt x="80" y="58"/>
                    <a:pt x="119" y="58"/>
                  </a:cubicBezTo>
                  <a:cubicBezTo>
                    <a:pt x="158" y="58"/>
                    <a:pt x="189" y="89"/>
                    <a:pt x="189" y="128"/>
                  </a:cubicBezTo>
                  <a:cubicBezTo>
                    <a:pt x="189" y="167"/>
                    <a:pt x="158" y="198"/>
                    <a:pt x="119" y="198"/>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6" name="Oval 69">
              <a:extLst>
                <a:ext uri="{FF2B5EF4-FFF2-40B4-BE49-F238E27FC236}">
                  <a16:creationId xmlns:a16="http://schemas.microsoft.com/office/drawing/2014/main" id="{43240B02-5849-4D56-88C3-2CCEA3972305}"/>
                </a:ext>
              </a:extLst>
            </p:cNvPr>
            <p:cNvSpPr>
              <a:spLocks noChangeArrowheads="1"/>
            </p:cNvSpPr>
            <p:nvPr/>
          </p:nvSpPr>
          <p:spPr bwMode="auto">
            <a:xfrm>
              <a:off x="3835915" y="3384740"/>
              <a:ext cx="91693" cy="91693"/>
            </a:xfrm>
            <a:prstGeom prst="ellipse">
              <a:avLst/>
            </a:pr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7" name="Freeform 70">
              <a:extLst>
                <a:ext uri="{FF2B5EF4-FFF2-40B4-BE49-F238E27FC236}">
                  <a16:creationId xmlns:a16="http://schemas.microsoft.com/office/drawing/2014/main" id="{A6C952FA-78A9-4F40-8260-EF5991EC4A56}"/>
                </a:ext>
              </a:extLst>
            </p:cNvPr>
            <p:cNvSpPr>
              <a:spLocks noEditPoints="1"/>
            </p:cNvSpPr>
            <p:nvPr/>
          </p:nvSpPr>
          <p:spPr bwMode="auto">
            <a:xfrm>
              <a:off x="2110333" y="3815583"/>
              <a:ext cx="256296" cy="256296"/>
            </a:xfrm>
            <a:custGeom>
              <a:avLst/>
              <a:gdLst>
                <a:gd name="T0" fmla="*/ 132 w 165"/>
                <a:gd name="T1" fmla="*/ 118 h 165"/>
                <a:gd name="T2" fmla="*/ 141 w 165"/>
                <a:gd name="T3" fmla="*/ 95 h 165"/>
                <a:gd name="T4" fmla="*/ 164 w 165"/>
                <a:gd name="T5" fmla="*/ 96 h 165"/>
                <a:gd name="T6" fmla="*/ 164 w 165"/>
                <a:gd name="T7" fmla="*/ 96 h 165"/>
                <a:gd name="T8" fmla="*/ 165 w 165"/>
                <a:gd name="T9" fmla="*/ 73 h 165"/>
                <a:gd name="T10" fmla="*/ 142 w 165"/>
                <a:gd name="T11" fmla="*/ 72 h 165"/>
                <a:gd name="T12" fmla="*/ 133 w 165"/>
                <a:gd name="T13" fmla="*/ 49 h 165"/>
                <a:gd name="T14" fmla="*/ 150 w 165"/>
                <a:gd name="T15" fmla="*/ 34 h 165"/>
                <a:gd name="T16" fmla="*/ 134 w 165"/>
                <a:gd name="T17" fmla="*/ 17 h 165"/>
                <a:gd name="T18" fmla="*/ 117 w 165"/>
                <a:gd name="T19" fmla="*/ 33 h 165"/>
                <a:gd name="T20" fmla="*/ 95 w 165"/>
                <a:gd name="T21" fmla="*/ 23 h 165"/>
                <a:gd name="T22" fmla="*/ 96 w 165"/>
                <a:gd name="T23" fmla="*/ 0 h 165"/>
                <a:gd name="T24" fmla="*/ 73 w 165"/>
                <a:gd name="T25" fmla="*/ 0 h 165"/>
                <a:gd name="T26" fmla="*/ 72 w 165"/>
                <a:gd name="T27" fmla="*/ 22 h 165"/>
                <a:gd name="T28" fmla="*/ 49 w 165"/>
                <a:gd name="T29" fmla="*/ 31 h 165"/>
                <a:gd name="T30" fmla="*/ 34 w 165"/>
                <a:gd name="T31" fmla="*/ 15 h 165"/>
                <a:gd name="T32" fmla="*/ 17 w 165"/>
                <a:gd name="T33" fmla="*/ 30 h 165"/>
                <a:gd name="T34" fmla="*/ 33 w 165"/>
                <a:gd name="T35" fmla="*/ 47 h 165"/>
                <a:gd name="T36" fmla="*/ 23 w 165"/>
                <a:gd name="T37" fmla="*/ 69 h 165"/>
                <a:gd name="T38" fmla="*/ 0 w 165"/>
                <a:gd name="T39" fmla="*/ 68 h 165"/>
                <a:gd name="T40" fmla="*/ 0 w 165"/>
                <a:gd name="T41" fmla="*/ 91 h 165"/>
                <a:gd name="T42" fmla="*/ 22 w 165"/>
                <a:gd name="T43" fmla="*/ 92 h 165"/>
                <a:gd name="T44" fmla="*/ 31 w 165"/>
                <a:gd name="T45" fmla="*/ 115 h 165"/>
                <a:gd name="T46" fmla="*/ 14 w 165"/>
                <a:gd name="T47" fmla="*/ 130 h 165"/>
                <a:gd name="T48" fmla="*/ 30 w 165"/>
                <a:gd name="T49" fmla="*/ 147 h 165"/>
                <a:gd name="T50" fmla="*/ 47 w 165"/>
                <a:gd name="T51" fmla="*/ 132 h 165"/>
                <a:gd name="T52" fmla="*/ 69 w 165"/>
                <a:gd name="T53" fmla="*/ 141 h 165"/>
                <a:gd name="T54" fmla="*/ 68 w 165"/>
                <a:gd name="T55" fmla="*/ 164 h 165"/>
                <a:gd name="T56" fmla="*/ 91 w 165"/>
                <a:gd name="T57" fmla="*/ 165 h 165"/>
                <a:gd name="T58" fmla="*/ 92 w 165"/>
                <a:gd name="T59" fmla="*/ 142 h 165"/>
                <a:gd name="T60" fmla="*/ 115 w 165"/>
                <a:gd name="T61" fmla="*/ 133 h 165"/>
                <a:gd name="T62" fmla="*/ 130 w 165"/>
                <a:gd name="T63" fmla="*/ 150 h 165"/>
                <a:gd name="T64" fmla="*/ 147 w 165"/>
                <a:gd name="T65" fmla="*/ 134 h 165"/>
                <a:gd name="T66" fmla="*/ 132 w 165"/>
                <a:gd name="T67" fmla="*/ 118 h 165"/>
                <a:gd name="T68" fmla="*/ 81 w 165"/>
                <a:gd name="T69" fmla="*/ 107 h 165"/>
                <a:gd name="T70" fmla="*/ 57 w 165"/>
                <a:gd name="T71" fmla="*/ 81 h 165"/>
                <a:gd name="T72" fmla="*/ 83 w 165"/>
                <a:gd name="T73" fmla="*/ 57 h 165"/>
                <a:gd name="T74" fmla="*/ 107 w 165"/>
                <a:gd name="T75" fmla="*/ 83 h 165"/>
                <a:gd name="T76" fmla="*/ 81 w 165"/>
                <a:gd name="T77" fmla="*/ 10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65">
                  <a:moveTo>
                    <a:pt x="132" y="118"/>
                  </a:moveTo>
                  <a:cubicBezTo>
                    <a:pt x="136" y="111"/>
                    <a:pt x="140" y="103"/>
                    <a:pt x="141" y="95"/>
                  </a:cubicBezTo>
                  <a:cubicBezTo>
                    <a:pt x="164" y="96"/>
                    <a:pt x="164" y="96"/>
                    <a:pt x="164" y="96"/>
                  </a:cubicBezTo>
                  <a:cubicBezTo>
                    <a:pt x="164" y="96"/>
                    <a:pt x="164" y="96"/>
                    <a:pt x="164" y="96"/>
                  </a:cubicBezTo>
                  <a:cubicBezTo>
                    <a:pt x="165" y="73"/>
                    <a:pt x="165" y="73"/>
                    <a:pt x="165" y="73"/>
                  </a:cubicBezTo>
                  <a:cubicBezTo>
                    <a:pt x="142" y="72"/>
                    <a:pt x="142" y="72"/>
                    <a:pt x="142" y="72"/>
                  </a:cubicBezTo>
                  <a:cubicBezTo>
                    <a:pt x="141" y="64"/>
                    <a:pt x="138" y="56"/>
                    <a:pt x="133" y="49"/>
                  </a:cubicBezTo>
                  <a:cubicBezTo>
                    <a:pt x="150" y="34"/>
                    <a:pt x="150" y="34"/>
                    <a:pt x="150" y="34"/>
                  </a:cubicBezTo>
                  <a:cubicBezTo>
                    <a:pt x="134" y="17"/>
                    <a:pt x="134" y="17"/>
                    <a:pt x="134" y="17"/>
                  </a:cubicBezTo>
                  <a:cubicBezTo>
                    <a:pt x="117" y="33"/>
                    <a:pt x="117" y="33"/>
                    <a:pt x="117" y="33"/>
                  </a:cubicBezTo>
                  <a:cubicBezTo>
                    <a:pt x="111" y="28"/>
                    <a:pt x="103" y="25"/>
                    <a:pt x="95" y="23"/>
                  </a:cubicBezTo>
                  <a:cubicBezTo>
                    <a:pt x="96" y="0"/>
                    <a:pt x="96" y="0"/>
                    <a:pt x="96" y="0"/>
                  </a:cubicBezTo>
                  <a:cubicBezTo>
                    <a:pt x="73" y="0"/>
                    <a:pt x="73" y="0"/>
                    <a:pt x="73" y="0"/>
                  </a:cubicBezTo>
                  <a:cubicBezTo>
                    <a:pt x="72" y="22"/>
                    <a:pt x="72" y="22"/>
                    <a:pt x="72" y="22"/>
                  </a:cubicBezTo>
                  <a:cubicBezTo>
                    <a:pt x="64" y="24"/>
                    <a:pt x="56" y="27"/>
                    <a:pt x="49" y="31"/>
                  </a:cubicBezTo>
                  <a:cubicBezTo>
                    <a:pt x="34" y="15"/>
                    <a:pt x="34" y="15"/>
                    <a:pt x="34" y="15"/>
                  </a:cubicBezTo>
                  <a:cubicBezTo>
                    <a:pt x="17" y="30"/>
                    <a:pt x="17" y="30"/>
                    <a:pt x="17" y="30"/>
                  </a:cubicBezTo>
                  <a:cubicBezTo>
                    <a:pt x="33" y="47"/>
                    <a:pt x="33" y="47"/>
                    <a:pt x="33" y="47"/>
                  </a:cubicBezTo>
                  <a:cubicBezTo>
                    <a:pt x="28" y="53"/>
                    <a:pt x="25" y="61"/>
                    <a:pt x="23" y="69"/>
                  </a:cubicBezTo>
                  <a:cubicBezTo>
                    <a:pt x="0" y="68"/>
                    <a:pt x="0" y="68"/>
                    <a:pt x="0" y="68"/>
                  </a:cubicBezTo>
                  <a:cubicBezTo>
                    <a:pt x="0" y="91"/>
                    <a:pt x="0" y="91"/>
                    <a:pt x="0" y="91"/>
                  </a:cubicBezTo>
                  <a:cubicBezTo>
                    <a:pt x="22" y="92"/>
                    <a:pt x="22" y="92"/>
                    <a:pt x="22" y="92"/>
                  </a:cubicBezTo>
                  <a:cubicBezTo>
                    <a:pt x="24" y="100"/>
                    <a:pt x="27" y="108"/>
                    <a:pt x="31" y="115"/>
                  </a:cubicBezTo>
                  <a:cubicBezTo>
                    <a:pt x="14" y="130"/>
                    <a:pt x="14" y="130"/>
                    <a:pt x="14" y="130"/>
                  </a:cubicBezTo>
                  <a:cubicBezTo>
                    <a:pt x="30" y="147"/>
                    <a:pt x="30" y="147"/>
                    <a:pt x="30" y="147"/>
                  </a:cubicBezTo>
                  <a:cubicBezTo>
                    <a:pt x="47" y="132"/>
                    <a:pt x="47" y="132"/>
                    <a:pt x="47" y="132"/>
                  </a:cubicBezTo>
                  <a:cubicBezTo>
                    <a:pt x="53" y="136"/>
                    <a:pt x="61" y="140"/>
                    <a:pt x="69" y="141"/>
                  </a:cubicBezTo>
                  <a:cubicBezTo>
                    <a:pt x="68" y="164"/>
                    <a:pt x="68" y="164"/>
                    <a:pt x="68" y="164"/>
                  </a:cubicBezTo>
                  <a:cubicBezTo>
                    <a:pt x="91" y="165"/>
                    <a:pt x="91" y="165"/>
                    <a:pt x="91" y="165"/>
                  </a:cubicBezTo>
                  <a:cubicBezTo>
                    <a:pt x="92" y="142"/>
                    <a:pt x="92" y="142"/>
                    <a:pt x="92" y="142"/>
                  </a:cubicBezTo>
                  <a:cubicBezTo>
                    <a:pt x="100" y="141"/>
                    <a:pt x="108" y="138"/>
                    <a:pt x="115" y="133"/>
                  </a:cubicBezTo>
                  <a:cubicBezTo>
                    <a:pt x="130" y="150"/>
                    <a:pt x="130" y="150"/>
                    <a:pt x="130" y="150"/>
                  </a:cubicBezTo>
                  <a:cubicBezTo>
                    <a:pt x="147" y="134"/>
                    <a:pt x="147" y="134"/>
                    <a:pt x="147" y="134"/>
                  </a:cubicBezTo>
                  <a:lnTo>
                    <a:pt x="132" y="118"/>
                  </a:lnTo>
                  <a:close/>
                  <a:moveTo>
                    <a:pt x="81" y="107"/>
                  </a:moveTo>
                  <a:cubicBezTo>
                    <a:pt x="68" y="107"/>
                    <a:pt x="57" y="95"/>
                    <a:pt x="57" y="81"/>
                  </a:cubicBezTo>
                  <a:cubicBezTo>
                    <a:pt x="57" y="68"/>
                    <a:pt x="69" y="57"/>
                    <a:pt x="83" y="57"/>
                  </a:cubicBezTo>
                  <a:cubicBezTo>
                    <a:pt x="97" y="57"/>
                    <a:pt x="108" y="69"/>
                    <a:pt x="107" y="83"/>
                  </a:cubicBezTo>
                  <a:cubicBezTo>
                    <a:pt x="107" y="97"/>
                    <a:pt x="95" y="108"/>
                    <a:pt x="81" y="107"/>
                  </a:cubicBezTo>
                  <a:close/>
                </a:path>
              </a:pathLst>
            </a:custGeom>
            <a:solidFill>
              <a:srgbClr val="7A7A7A">
                <a:lumMod val="7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8" name="Freeform 71">
              <a:extLst>
                <a:ext uri="{FF2B5EF4-FFF2-40B4-BE49-F238E27FC236}">
                  <a16:creationId xmlns:a16="http://schemas.microsoft.com/office/drawing/2014/main" id="{7ED7FCD3-BCDB-44E4-83CC-CAB8EE664073}"/>
                </a:ext>
              </a:extLst>
            </p:cNvPr>
            <p:cNvSpPr>
              <a:spLocks noEditPoints="1"/>
            </p:cNvSpPr>
            <p:nvPr/>
          </p:nvSpPr>
          <p:spPr bwMode="auto">
            <a:xfrm>
              <a:off x="2321335" y="3972454"/>
              <a:ext cx="195537" cy="195537"/>
            </a:xfrm>
            <a:custGeom>
              <a:avLst/>
              <a:gdLst>
                <a:gd name="T0" fmla="*/ 126 w 126"/>
                <a:gd name="T1" fmla="*/ 74 h 126"/>
                <a:gd name="T2" fmla="*/ 126 w 126"/>
                <a:gd name="T3" fmla="*/ 56 h 126"/>
                <a:gd name="T4" fmla="*/ 109 w 126"/>
                <a:gd name="T5" fmla="*/ 56 h 126"/>
                <a:gd name="T6" fmla="*/ 102 w 126"/>
                <a:gd name="T7" fmla="*/ 38 h 126"/>
                <a:gd name="T8" fmla="*/ 115 w 126"/>
                <a:gd name="T9" fmla="*/ 26 h 126"/>
                <a:gd name="T10" fmla="*/ 103 w 126"/>
                <a:gd name="T11" fmla="*/ 14 h 126"/>
                <a:gd name="T12" fmla="*/ 90 w 126"/>
                <a:gd name="T13" fmla="*/ 26 h 126"/>
                <a:gd name="T14" fmla="*/ 73 w 126"/>
                <a:gd name="T15" fmla="*/ 18 h 126"/>
                <a:gd name="T16" fmla="*/ 74 w 126"/>
                <a:gd name="T17" fmla="*/ 1 h 126"/>
                <a:gd name="T18" fmla="*/ 56 w 126"/>
                <a:gd name="T19" fmla="*/ 0 h 126"/>
                <a:gd name="T20" fmla="*/ 56 w 126"/>
                <a:gd name="T21" fmla="*/ 18 h 126"/>
                <a:gd name="T22" fmla="*/ 38 w 126"/>
                <a:gd name="T23" fmla="*/ 24 h 126"/>
                <a:gd name="T24" fmla="*/ 27 w 126"/>
                <a:gd name="T25" fmla="*/ 12 h 126"/>
                <a:gd name="T26" fmla="*/ 14 w 126"/>
                <a:gd name="T27" fmla="*/ 24 h 126"/>
                <a:gd name="T28" fmla="*/ 26 w 126"/>
                <a:gd name="T29" fmla="*/ 36 h 126"/>
                <a:gd name="T30" fmla="*/ 18 w 126"/>
                <a:gd name="T31" fmla="*/ 53 h 126"/>
                <a:gd name="T32" fmla="*/ 1 w 126"/>
                <a:gd name="T33" fmla="*/ 53 h 126"/>
                <a:gd name="T34" fmla="*/ 0 w 126"/>
                <a:gd name="T35" fmla="*/ 70 h 126"/>
                <a:gd name="T36" fmla="*/ 18 w 126"/>
                <a:gd name="T37" fmla="*/ 71 h 126"/>
                <a:gd name="T38" fmla="*/ 24 w 126"/>
                <a:gd name="T39" fmla="*/ 88 h 126"/>
                <a:gd name="T40" fmla="*/ 12 w 126"/>
                <a:gd name="T41" fmla="*/ 100 h 126"/>
                <a:gd name="T42" fmla="*/ 24 w 126"/>
                <a:gd name="T43" fmla="*/ 113 h 126"/>
                <a:gd name="T44" fmla="*/ 36 w 126"/>
                <a:gd name="T45" fmla="*/ 101 h 126"/>
                <a:gd name="T46" fmla="*/ 53 w 126"/>
                <a:gd name="T47" fmla="*/ 108 h 126"/>
                <a:gd name="T48" fmla="*/ 53 w 126"/>
                <a:gd name="T49" fmla="*/ 125 h 126"/>
                <a:gd name="T50" fmla="*/ 70 w 126"/>
                <a:gd name="T51" fmla="*/ 126 h 126"/>
                <a:gd name="T52" fmla="*/ 71 w 126"/>
                <a:gd name="T53" fmla="*/ 109 h 126"/>
                <a:gd name="T54" fmla="*/ 88 w 126"/>
                <a:gd name="T55" fmla="*/ 102 h 126"/>
                <a:gd name="T56" fmla="*/ 100 w 126"/>
                <a:gd name="T57" fmla="*/ 115 h 126"/>
                <a:gd name="T58" fmla="*/ 113 w 126"/>
                <a:gd name="T59" fmla="*/ 103 h 126"/>
                <a:gd name="T60" fmla="*/ 101 w 126"/>
                <a:gd name="T61" fmla="*/ 90 h 126"/>
                <a:gd name="T62" fmla="*/ 108 w 126"/>
                <a:gd name="T63" fmla="*/ 73 h 126"/>
                <a:gd name="T64" fmla="*/ 126 w 126"/>
                <a:gd name="T65" fmla="*/ 74 h 126"/>
                <a:gd name="T66" fmla="*/ 63 w 126"/>
                <a:gd name="T67" fmla="*/ 82 h 126"/>
                <a:gd name="T68" fmla="*/ 44 w 126"/>
                <a:gd name="T69" fmla="*/ 63 h 126"/>
                <a:gd name="T70" fmla="*/ 64 w 126"/>
                <a:gd name="T71" fmla="*/ 44 h 126"/>
                <a:gd name="T72" fmla="*/ 82 w 126"/>
                <a:gd name="T73" fmla="*/ 64 h 126"/>
                <a:gd name="T74" fmla="*/ 63 w 126"/>
                <a:gd name="T75" fmla="*/ 8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126" y="74"/>
                  </a:moveTo>
                  <a:cubicBezTo>
                    <a:pt x="126" y="56"/>
                    <a:pt x="126" y="56"/>
                    <a:pt x="126" y="56"/>
                  </a:cubicBezTo>
                  <a:cubicBezTo>
                    <a:pt x="109" y="56"/>
                    <a:pt x="109" y="56"/>
                    <a:pt x="109" y="56"/>
                  </a:cubicBezTo>
                  <a:cubicBezTo>
                    <a:pt x="108" y="49"/>
                    <a:pt x="106" y="43"/>
                    <a:pt x="102" y="38"/>
                  </a:cubicBezTo>
                  <a:cubicBezTo>
                    <a:pt x="115" y="26"/>
                    <a:pt x="115" y="26"/>
                    <a:pt x="115" y="26"/>
                  </a:cubicBezTo>
                  <a:cubicBezTo>
                    <a:pt x="103" y="14"/>
                    <a:pt x="103" y="14"/>
                    <a:pt x="103" y="14"/>
                  </a:cubicBezTo>
                  <a:cubicBezTo>
                    <a:pt x="90" y="26"/>
                    <a:pt x="90" y="26"/>
                    <a:pt x="90" y="26"/>
                  </a:cubicBezTo>
                  <a:cubicBezTo>
                    <a:pt x="85" y="22"/>
                    <a:pt x="79" y="19"/>
                    <a:pt x="73" y="18"/>
                  </a:cubicBezTo>
                  <a:cubicBezTo>
                    <a:pt x="74" y="1"/>
                    <a:pt x="74" y="1"/>
                    <a:pt x="74" y="1"/>
                  </a:cubicBezTo>
                  <a:cubicBezTo>
                    <a:pt x="56" y="0"/>
                    <a:pt x="56" y="0"/>
                    <a:pt x="56" y="0"/>
                  </a:cubicBezTo>
                  <a:cubicBezTo>
                    <a:pt x="56" y="18"/>
                    <a:pt x="56" y="18"/>
                    <a:pt x="56" y="18"/>
                  </a:cubicBezTo>
                  <a:cubicBezTo>
                    <a:pt x="49" y="19"/>
                    <a:pt x="44" y="21"/>
                    <a:pt x="38" y="24"/>
                  </a:cubicBezTo>
                  <a:cubicBezTo>
                    <a:pt x="27" y="12"/>
                    <a:pt x="27" y="12"/>
                    <a:pt x="27" y="12"/>
                  </a:cubicBezTo>
                  <a:cubicBezTo>
                    <a:pt x="14" y="24"/>
                    <a:pt x="14" y="24"/>
                    <a:pt x="14" y="24"/>
                  </a:cubicBezTo>
                  <a:cubicBezTo>
                    <a:pt x="26" y="36"/>
                    <a:pt x="26" y="36"/>
                    <a:pt x="26" y="36"/>
                  </a:cubicBezTo>
                  <a:cubicBezTo>
                    <a:pt x="22" y="41"/>
                    <a:pt x="20" y="47"/>
                    <a:pt x="18" y="53"/>
                  </a:cubicBezTo>
                  <a:cubicBezTo>
                    <a:pt x="1" y="53"/>
                    <a:pt x="1" y="53"/>
                    <a:pt x="1" y="53"/>
                  </a:cubicBezTo>
                  <a:cubicBezTo>
                    <a:pt x="0" y="70"/>
                    <a:pt x="0" y="70"/>
                    <a:pt x="0" y="70"/>
                  </a:cubicBezTo>
                  <a:cubicBezTo>
                    <a:pt x="18" y="71"/>
                    <a:pt x="18" y="71"/>
                    <a:pt x="18" y="71"/>
                  </a:cubicBezTo>
                  <a:cubicBezTo>
                    <a:pt x="19" y="77"/>
                    <a:pt x="21" y="83"/>
                    <a:pt x="24" y="88"/>
                  </a:cubicBezTo>
                  <a:cubicBezTo>
                    <a:pt x="12" y="100"/>
                    <a:pt x="12" y="100"/>
                    <a:pt x="12" y="100"/>
                  </a:cubicBezTo>
                  <a:cubicBezTo>
                    <a:pt x="24" y="113"/>
                    <a:pt x="24" y="113"/>
                    <a:pt x="24" y="113"/>
                  </a:cubicBezTo>
                  <a:cubicBezTo>
                    <a:pt x="36" y="101"/>
                    <a:pt x="36" y="101"/>
                    <a:pt x="36" y="101"/>
                  </a:cubicBezTo>
                  <a:cubicBezTo>
                    <a:pt x="41" y="104"/>
                    <a:pt x="47" y="107"/>
                    <a:pt x="53" y="108"/>
                  </a:cubicBezTo>
                  <a:cubicBezTo>
                    <a:pt x="53" y="125"/>
                    <a:pt x="53" y="125"/>
                    <a:pt x="53" y="125"/>
                  </a:cubicBezTo>
                  <a:cubicBezTo>
                    <a:pt x="70" y="126"/>
                    <a:pt x="70" y="126"/>
                    <a:pt x="70" y="126"/>
                  </a:cubicBezTo>
                  <a:cubicBezTo>
                    <a:pt x="71" y="109"/>
                    <a:pt x="71" y="109"/>
                    <a:pt x="71" y="109"/>
                  </a:cubicBezTo>
                  <a:cubicBezTo>
                    <a:pt x="77" y="108"/>
                    <a:pt x="83" y="105"/>
                    <a:pt x="88" y="102"/>
                  </a:cubicBezTo>
                  <a:cubicBezTo>
                    <a:pt x="100" y="115"/>
                    <a:pt x="100" y="115"/>
                    <a:pt x="100" y="115"/>
                  </a:cubicBezTo>
                  <a:cubicBezTo>
                    <a:pt x="113" y="103"/>
                    <a:pt x="113" y="103"/>
                    <a:pt x="113" y="103"/>
                  </a:cubicBezTo>
                  <a:cubicBezTo>
                    <a:pt x="101" y="90"/>
                    <a:pt x="101" y="90"/>
                    <a:pt x="101" y="90"/>
                  </a:cubicBezTo>
                  <a:cubicBezTo>
                    <a:pt x="104" y="85"/>
                    <a:pt x="107" y="79"/>
                    <a:pt x="108" y="73"/>
                  </a:cubicBezTo>
                  <a:cubicBezTo>
                    <a:pt x="126" y="74"/>
                    <a:pt x="126" y="74"/>
                    <a:pt x="126" y="74"/>
                  </a:cubicBezTo>
                  <a:close/>
                  <a:moveTo>
                    <a:pt x="63" y="82"/>
                  </a:moveTo>
                  <a:cubicBezTo>
                    <a:pt x="52" y="82"/>
                    <a:pt x="44" y="73"/>
                    <a:pt x="44" y="63"/>
                  </a:cubicBezTo>
                  <a:cubicBezTo>
                    <a:pt x="44" y="52"/>
                    <a:pt x="53" y="44"/>
                    <a:pt x="64" y="44"/>
                  </a:cubicBezTo>
                  <a:cubicBezTo>
                    <a:pt x="74" y="44"/>
                    <a:pt x="83" y="53"/>
                    <a:pt x="82" y="64"/>
                  </a:cubicBezTo>
                  <a:cubicBezTo>
                    <a:pt x="82" y="74"/>
                    <a:pt x="73" y="83"/>
                    <a:pt x="63" y="82"/>
                  </a:cubicBezTo>
                  <a:close/>
                </a:path>
              </a:pathLst>
            </a:custGeom>
            <a:solidFill>
              <a:srgbClr val="7A7A7A">
                <a:lumMod val="7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29" name="Freeform 72">
              <a:extLst>
                <a:ext uri="{FF2B5EF4-FFF2-40B4-BE49-F238E27FC236}">
                  <a16:creationId xmlns:a16="http://schemas.microsoft.com/office/drawing/2014/main" id="{34C1A724-F05A-4C1A-946D-497FE31C5AF0}"/>
                </a:ext>
              </a:extLst>
            </p:cNvPr>
            <p:cNvSpPr>
              <a:spLocks noEditPoints="1"/>
            </p:cNvSpPr>
            <p:nvPr/>
          </p:nvSpPr>
          <p:spPr bwMode="auto">
            <a:xfrm>
              <a:off x="4246874" y="3522831"/>
              <a:ext cx="259611" cy="257402"/>
            </a:xfrm>
            <a:custGeom>
              <a:avLst/>
              <a:gdLst>
                <a:gd name="T0" fmla="*/ 141 w 167"/>
                <a:gd name="T1" fmla="*/ 64 h 166"/>
                <a:gd name="T2" fmla="*/ 129 w 167"/>
                <a:gd name="T3" fmla="*/ 43 h 166"/>
                <a:gd name="T4" fmla="*/ 143 w 167"/>
                <a:gd name="T5" fmla="*/ 25 h 166"/>
                <a:gd name="T6" fmla="*/ 143 w 167"/>
                <a:gd name="T7" fmla="*/ 25 h 166"/>
                <a:gd name="T8" fmla="*/ 125 w 167"/>
                <a:gd name="T9" fmla="*/ 11 h 166"/>
                <a:gd name="T10" fmla="*/ 111 w 167"/>
                <a:gd name="T11" fmla="*/ 29 h 166"/>
                <a:gd name="T12" fmla="*/ 88 w 167"/>
                <a:gd name="T13" fmla="*/ 22 h 166"/>
                <a:gd name="T14" fmla="*/ 85 w 167"/>
                <a:gd name="T15" fmla="*/ 0 h 166"/>
                <a:gd name="T16" fmla="*/ 62 w 167"/>
                <a:gd name="T17" fmla="*/ 3 h 166"/>
                <a:gd name="T18" fmla="*/ 65 w 167"/>
                <a:gd name="T19" fmla="*/ 25 h 166"/>
                <a:gd name="T20" fmla="*/ 44 w 167"/>
                <a:gd name="T21" fmla="*/ 37 h 166"/>
                <a:gd name="T22" fmla="*/ 26 w 167"/>
                <a:gd name="T23" fmla="*/ 23 h 166"/>
                <a:gd name="T24" fmla="*/ 12 w 167"/>
                <a:gd name="T25" fmla="*/ 41 h 166"/>
                <a:gd name="T26" fmla="*/ 29 w 167"/>
                <a:gd name="T27" fmla="*/ 55 h 166"/>
                <a:gd name="T28" fmla="*/ 23 w 167"/>
                <a:gd name="T29" fmla="*/ 79 h 166"/>
                <a:gd name="T30" fmla="*/ 0 w 167"/>
                <a:gd name="T31" fmla="*/ 81 h 166"/>
                <a:gd name="T32" fmla="*/ 3 w 167"/>
                <a:gd name="T33" fmla="*/ 104 h 166"/>
                <a:gd name="T34" fmla="*/ 26 w 167"/>
                <a:gd name="T35" fmla="*/ 102 h 166"/>
                <a:gd name="T36" fmla="*/ 38 w 167"/>
                <a:gd name="T37" fmla="*/ 123 h 166"/>
                <a:gd name="T38" fmla="*/ 23 w 167"/>
                <a:gd name="T39" fmla="*/ 141 h 166"/>
                <a:gd name="T40" fmla="*/ 42 w 167"/>
                <a:gd name="T41" fmla="*/ 155 h 166"/>
                <a:gd name="T42" fmla="*/ 56 w 167"/>
                <a:gd name="T43" fmla="*/ 137 h 166"/>
                <a:gd name="T44" fmla="*/ 79 w 167"/>
                <a:gd name="T45" fmla="*/ 144 h 166"/>
                <a:gd name="T46" fmla="*/ 82 w 167"/>
                <a:gd name="T47" fmla="*/ 166 h 166"/>
                <a:gd name="T48" fmla="*/ 105 w 167"/>
                <a:gd name="T49" fmla="*/ 163 h 166"/>
                <a:gd name="T50" fmla="*/ 102 w 167"/>
                <a:gd name="T51" fmla="*/ 141 h 166"/>
                <a:gd name="T52" fmla="*/ 123 w 167"/>
                <a:gd name="T53" fmla="*/ 129 h 166"/>
                <a:gd name="T54" fmla="*/ 141 w 167"/>
                <a:gd name="T55" fmla="*/ 143 h 166"/>
                <a:gd name="T56" fmla="*/ 155 w 167"/>
                <a:gd name="T57" fmla="*/ 125 h 166"/>
                <a:gd name="T58" fmla="*/ 137 w 167"/>
                <a:gd name="T59" fmla="*/ 111 h 166"/>
                <a:gd name="T60" fmla="*/ 144 w 167"/>
                <a:gd name="T61" fmla="*/ 87 h 166"/>
                <a:gd name="T62" fmla="*/ 167 w 167"/>
                <a:gd name="T63" fmla="*/ 85 h 166"/>
                <a:gd name="T64" fmla="*/ 164 w 167"/>
                <a:gd name="T65" fmla="*/ 62 h 166"/>
                <a:gd name="T66" fmla="*/ 141 w 167"/>
                <a:gd name="T67" fmla="*/ 64 h 166"/>
                <a:gd name="T68" fmla="*/ 103 w 167"/>
                <a:gd name="T69" fmla="*/ 99 h 166"/>
                <a:gd name="T70" fmla="*/ 68 w 167"/>
                <a:gd name="T71" fmla="*/ 103 h 166"/>
                <a:gd name="T72" fmla="*/ 64 w 167"/>
                <a:gd name="T73" fmla="*/ 67 h 166"/>
                <a:gd name="T74" fmla="*/ 99 w 167"/>
                <a:gd name="T75" fmla="*/ 63 h 166"/>
                <a:gd name="T76" fmla="*/ 103 w 167"/>
                <a:gd name="T77" fmla="*/ 9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7" h="166">
                  <a:moveTo>
                    <a:pt x="141" y="64"/>
                  </a:moveTo>
                  <a:cubicBezTo>
                    <a:pt x="139" y="57"/>
                    <a:pt x="135" y="50"/>
                    <a:pt x="129" y="43"/>
                  </a:cubicBezTo>
                  <a:cubicBezTo>
                    <a:pt x="143" y="25"/>
                    <a:pt x="143" y="25"/>
                    <a:pt x="143" y="25"/>
                  </a:cubicBezTo>
                  <a:cubicBezTo>
                    <a:pt x="143" y="25"/>
                    <a:pt x="143" y="25"/>
                    <a:pt x="143" y="25"/>
                  </a:cubicBezTo>
                  <a:cubicBezTo>
                    <a:pt x="125" y="11"/>
                    <a:pt x="125" y="11"/>
                    <a:pt x="125" y="11"/>
                  </a:cubicBezTo>
                  <a:cubicBezTo>
                    <a:pt x="111" y="29"/>
                    <a:pt x="111" y="29"/>
                    <a:pt x="111" y="29"/>
                  </a:cubicBezTo>
                  <a:cubicBezTo>
                    <a:pt x="104" y="25"/>
                    <a:pt x="96" y="23"/>
                    <a:pt x="88" y="22"/>
                  </a:cubicBezTo>
                  <a:cubicBezTo>
                    <a:pt x="85" y="0"/>
                    <a:pt x="85" y="0"/>
                    <a:pt x="85" y="0"/>
                  </a:cubicBezTo>
                  <a:cubicBezTo>
                    <a:pt x="62" y="3"/>
                    <a:pt x="62" y="3"/>
                    <a:pt x="62" y="3"/>
                  </a:cubicBezTo>
                  <a:cubicBezTo>
                    <a:pt x="65" y="25"/>
                    <a:pt x="65" y="25"/>
                    <a:pt x="65" y="25"/>
                  </a:cubicBezTo>
                  <a:cubicBezTo>
                    <a:pt x="57" y="28"/>
                    <a:pt x="50" y="32"/>
                    <a:pt x="44" y="37"/>
                  </a:cubicBezTo>
                  <a:cubicBezTo>
                    <a:pt x="26" y="23"/>
                    <a:pt x="26" y="23"/>
                    <a:pt x="26" y="23"/>
                  </a:cubicBezTo>
                  <a:cubicBezTo>
                    <a:pt x="12" y="41"/>
                    <a:pt x="12" y="41"/>
                    <a:pt x="12" y="41"/>
                  </a:cubicBezTo>
                  <a:cubicBezTo>
                    <a:pt x="29" y="55"/>
                    <a:pt x="29" y="55"/>
                    <a:pt x="29" y="55"/>
                  </a:cubicBezTo>
                  <a:cubicBezTo>
                    <a:pt x="26" y="63"/>
                    <a:pt x="23" y="71"/>
                    <a:pt x="23" y="79"/>
                  </a:cubicBezTo>
                  <a:cubicBezTo>
                    <a:pt x="0" y="81"/>
                    <a:pt x="0" y="81"/>
                    <a:pt x="0" y="81"/>
                  </a:cubicBezTo>
                  <a:cubicBezTo>
                    <a:pt x="3" y="104"/>
                    <a:pt x="3" y="104"/>
                    <a:pt x="3" y="104"/>
                  </a:cubicBezTo>
                  <a:cubicBezTo>
                    <a:pt x="26" y="102"/>
                    <a:pt x="26" y="102"/>
                    <a:pt x="26" y="102"/>
                  </a:cubicBezTo>
                  <a:cubicBezTo>
                    <a:pt x="28" y="109"/>
                    <a:pt x="32" y="116"/>
                    <a:pt x="38" y="123"/>
                  </a:cubicBezTo>
                  <a:cubicBezTo>
                    <a:pt x="23" y="141"/>
                    <a:pt x="23" y="141"/>
                    <a:pt x="23" y="141"/>
                  </a:cubicBezTo>
                  <a:cubicBezTo>
                    <a:pt x="42" y="155"/>
                    <a:pt x="42" y="155"/>
                    <a:pt x="42" y="155"/>
                  </a:cubicBezTo>
                  <a:cubicBezTo>
                    <a:pt x="56" y="137"/>
                    <a:pt x="56" y="137"/>
                    <a:pt x="56" y="137"/>
                  </a:cubicBezTo>
                  <a:cubicBezTo>
                    <a:pt x="63" y="141"/>
                    <a:pt x="71" y="143"/>
                    <a:pt x="79" y="144"/>
                  </a:cubicBezTo>
                  <a:cubicBezTo>
                    <a:pt x="82" y="166"/>
                    <a:pt x="82" y="166"/>
                    <a:pt x="82" y="166"/>
                  </a:cubicBezTo>
                  <a:cubicBezTo>
                    <a:pt x="105" y="163"/>
                    <a:pt x="105" y="163"/>
                    <a:pt x="105" y="163"/>
                  </a:cubicBezTo>
                  <a:cubicBezTo>
                    <a:pt x="102" y="141"/>
                    <a:pt x="102" y="141"/>
                    <a:pt x="102" y="141"/>
                  </a:cubicBezTo>
                  <a:cubicBezTo>
                    <a:pt x="110" y="138"/>
                    <a:pt x="117" y="134"/>
                    <a:pt x="123" y="129"/>
                  </a:cubicBezTo>
                  <a:cubicBezTo>
                    <a:pt x="141" y="143"/>
                    <a:pt x="141" y="143"/>
                    <a:pt x="141" y="143"/>
                  </a:cubicBezTo>
                  <a:cubicBezTo>
                    <a:pt x="155" y="125"/>
                    <a:pt x="155" y="125"/>
                    <a:pt x="155" y="125"/>
                  </a:cubicBezTo>
                  <a:cubicBezTo>
                    <a:pt x="137" y="111"/>
                    <a:pt x="137" y="111"/>
                    <a:pt x="137" y="111"/>
                  </a:cubicBezTo>
                  <a:cubicBezTo>
                    <a:pt x="141" y="103"/>
                    <a:pt x="143" y="95"/>
                    <a:pt x="144" y="87"/>
                  </a:cubicBezTo>
                  <a:cubicBezTo>
                    <a:pt x="167" y="85"/>
                    <a:pt x="167" y="85"/>
                    <a:pt x="167" y="85"/>
                  </a:cubicBezTo>
                  <a:cubicBezTo>
                    <a:pt x="164" y="62"/>
                    <a:pt x="164" y="62"/>
                    <a:pt x="164" y="62"/>
                  </a:cubicBezTo>
                  <a:lnTo>
                    <a:pt x="141" y="64"/>
                  </a:lnTo>
                  <a:close/>
                  <a:moveTo>
                    <a:pt x="103" y="99"/>
                  </a:moveTo>
                  <a:cubicBezTo>
                    <a:pt x="95" y="109"/>
                    <a:pt x="79" y="111"/>
                    <a:pt x="68" y="103"/>
                  </a:cubicBezTo>
                  <a:cubicBezTo>
                    <a:pt x="57" y="94"/>
                    <a:pt x="55" y="78"/>
                    <a:pt x="64" y="67"/>
                  </a:cubicBezTo>
                  <a:cubicBezTo>
                    <a:pt x="72" y="57"/>
                    <a:pt x="88" y="55"/>
                    <a:pt x="99" y="63"/>
                  </a:cubicBezTo>
                  <a:cubicBezTo>
                    <a:pt x="110" y="72"/>
                    <a:pt x="112" y="88"/>
                    <a:pt x="103" y="99"/>
                  </a:cubicBez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0" name="Freeform 73">
              <a:extLst>
                <a:ext uri="{FF2B5EF4-FFF2-40B4-BE49-F238E27FC236}">
                  <a16:creationId xmlns:a16="http://schemas.microsoft.com/office/drawing/2014/main" id="{6BA96087-D139-4220-ABDC-B44CE64F4594}"/>
                </a:ext>
              </a:extLst>
            </p:cNvPr>
            <p:cNvSpPr>
              <a:spLocks noEditPoints="1"/>
            </p:cNvSpPr>
            <p:nvPr/>
          </p:nvSpPr>
          <p:spPr bwMode="auto">
            <a:xfrm>
              <a:off x="4489913" y="3484165"/>
              <a:ext cx="195537" cy="195537"/>
            </a:xfrm>
            <a:custGeom>
              <a:avLst/>
              <a:gdLst>
                <a:gd name="T0" fmla="*/ 109 w 126"/>
                <a:gd name="T1" fmla="*/ 19 h 126"/>
                <a:gd name="T2" fmla="*/ 95 w 126"/>
                <a:gd name="T3" fmla="*/ 8 h 126"/>
                <a:gd name="T4" fmla="*/ 84 w 126"/>
                <a:gd name="T5" fmla="*/ 22 h 126"/>
                <a:gd name="T6" fmla="*/ 67 w 126"/>
                <a:gd name="T7" fmla="*/ 17 h 126"/>
                <a:gd name="T8" fmla="*/ 64 w 126"/>
                <a:gd name="T9" fmla="*/ 0 h 126"/>
                <a:gd name="T10" fmla="*/ 47 w 126"/>
                <a:gd name="T11" fmla="*/ 2 h 126"/>
                <a:gd name="T12" fmla="*/ 49 w 126"/>
                <a:gd name="T13" fmla="*/ 19 h 126"/>
                <a:gd name="T14" fmla="*/ 33 w 126"/>
                <a:gd name="T15" fmla="*/ 28 h 126"/>
                <a:gd name="T16" fmla="*/ 19 w 126"/>
                <a:gd name="T17" fmla="*/ 17 h 126"/>
                <a:gd name="T18" fmla="*/ 9 w 126"/>
                <a:gd name="T19" fmla="*/ 31 h 126"/>
                <a:gd name="T20" fmla="*/ 22 w 126"/>
                <a:gd name="T21" fmla="*/ 42 h 126"/>
                <a:gd name="T22" fmla="*/ 17 w 126"/>
                <a:gd name="T23" fmla="*/ 60 h 126"/>
                <a:gd name="T24" fmla="*/ 0 w 126"/>
                <a:gd name="T25" fmla="*/ 62 h 126"/>
                <a:gd name="T26" fmla="*/ 2 w 126"/>
                <a:gd name="T27" fmla="*/ 79 h 126"/>
                <a:gd name="T28" fmla="*/ 19 w 126"/>
                <a:gd name="T29" fmla="*/ 77 h 126"/>
                <a:gd name="T30" fmla="*/ 28 w 126"/>
                <a:gd name="T31" fmla="*/ 93 h 126"/>
                <a:gd name="T32" fmla="*/ 18 w 126"/>
                <a:gd name="T33" fmla="*/ 107 h 126"/>
                <a:gd name="T34" fmla="*/ 31 w 126"/>
                <a:gd name="T35" fmla="*/ 118 h 126"/>
                <a:gd name="T36" fmla="*/ 42 w 126"/>
                <a:gd name="T37" fmla="*/ 104 h 126"/>
                <a:gd name="T38" fmla="*/ 60 w 126"/>
                <a:gd name="T39" fmla="*/ 109 h 126"/>
                <a:gd name="T40" fmla="*/ 62 w 126"/>
                <a:gd name="T41" fmla="*/ 126 h 126"/>
                <a:gd name="T42" fmla="*/ 79 w 126"/>
                <a:gd name="T43" fmla="*/ 124 h 126"/>
                <a:gd name="T44" fmla="*/ 77 w 126"/>
                <a:gd name="T45" fmla="*/ 107 h 126"/>
                <a:gd name="T46" fmla="*/ 93 w 126"/>
                <a:gd name="T47" fmla="*/ 98 h 126"/>
                <a:gd name="T48" fmla="*/ 107 w 126"/>
                <a:gd name="T49" fmla="*/ 109 h 126"/>
                <a:gd name="T50" fmla="*/ 118 w 126"/>
                <a:gd name="T51" fmla="*/ 95 h 126"/>
                <a:gd name="T52" fmla="*/ 104 w 126"/>
                <a:gd name="T53" fmla="*/ 84 h 126"/>
                <a:gd name="T54" fmla="*/ 109 w 126"/>
                <a:gd name="T55" fmla="*/ 66 h 126"/>
                <a:gd name="T56" fmla="*/ 126 w 126"/>
                <a:gd name="T57" fmla="*/ 64 h 126"/>
                <a:gd name="T58" fmla="*/ 124 w 126"/>
                <a:gd name="T59" fmla="*/ 47 h 126"/>
                <a:gd name="T60" fmla="*/ 107 w 126"/>
                <a:gd name="T61" fmla="*/ 49 h 126"/>
                <a:gd name="T62" fmla="*/ 98 w 126"/>
                <a:gd name="T63" fmla="*/ 33 h 126"/>
                <a:gd name="T64" fmla="*/ 109 w 126"/>
                <a:gd name="T65" fmla="*/ 19 h 126"/>
                <a:gd name="T66" fmla="*/ 78 w 126"/>
                <a:gd name="T67" fmla="*/ 75 h 126"/>
                <a:gd name="T68" fmla="*/ 51 w 126"/>
                <a:gd name="T69" fmla="*/ 78 h 126"/>
                <a:gd name="T70" fmla="*/ 48 w 126"/>
                <a:gd name="T71" fmla="*/ 51 h 126"/>
                <a:gd name="T72" fmla="*/ 75 w 126"/>
                <a:gd name="T73" fmla="*/ 48 h 126"/>
                <a:gd name="T74" fmla="*/ 78 w 126"/>
                <a:gd name="T75" fmla="*/ 7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26">
                  <a:moveTo>
                    <a:pt x="109" y="19"/>
                  </a:moveTo>
                  <a:cubicBezTo>
                    <a:pt x="95" y="8"/>
                    <a:pt x="95" y="8"/>
                    <a:pt x="95" y="8"/>
                  </a:cubicBezTo>
                  <a:cubicBezTo>
                    <a:pt x="84" y="22"/>
                    <a:pt x="84" y="22"/>
                    <a:pt x="84" y="22"/>
                  </a:cubicBezTo>
                  <a:cubicBezTo>
                    <a:pt x="79" y="19"/>
                    <a:pt x="73" y="17"/>
                    <a:pt x="67" y="17"/>
                  </a:cubicBezTo>
                  <a:cubicBezTo>
                    <a:pt x="64" y="0"/>
                    <a:pt x="64" y="0"/>
                    <a:pt x="64" y="0"/>
                  </a:cubicBezTo>
                  <a:cubicBezTo>
                    <a:pt x="47" y="2"/>
                    <a:pt x="47" y="2"/>
                    <a:pt x="47" y="2"/>
                  </a:cubicBezTo>
                  <a:cubicBezTo>
                    <a:pt x="49" y="19"/>
                    <a:pt x="49" y="19"/>
                    <a:pt x="49" y="19"/>
                  </a:cubicBezTo>
                  <a:cubicBezTo>
                    <a:pt x="43" y="21"/>
                    <a:pt x="38" y="24"/>
                    <a:pt x="33" y="28"/>
                  </a:cubicBezTo>
                  <a:cubicBezTo>
                    <a:pt x="19" y="17"/>
                    <a:pt x="19" y="17"/>
                    <a:pt x="19" y="17"/>
                  </a:cubicBezTo>
                  <a:cubicBezTo>
                    <a:pt x="9" y="31"/>
                    <a:pt x="9" y="31"/>
                    <a:pt x="9" y="31"/>
                  </a:cubicBezTo>
                  <a:cubicBezTo>
                    <a:pt x="22" y="42"/>
                    <a:pt x="22" y="42"/>
                    <a:pt x="22" y="42"/>
                  </a:cubicBezTo>
                  <a:cubicBezTo>
                    <a:pt x="19" y="48"/>
                    <a:pt x="18" y="54"/>
                    <a:pt x="17" y="60"/>
                  </a:cubicBezTo>
                  <a:cubicBezTo>
                    <a:pt x="0" y="62"/>
                    <a:pt x="0" y="62"/>
                    <a:pt x="0" y="62"/>
                  </a:cubicBezTo>
                  <a:cubicBezTo>
                    <a:pt x="2" y="79"/>
                    <a:pt x="2" y="79"/>
                    <a:pt x="2" y="79"/>
                  </a:cubicBezTo>
                  <a:cubicBezTo>
                    <a:pt x="19" y="77"/>
                    <a:pt x="19" y="77"/>
                    <a:pt x="19" y="77"/>
                  </a:cubicBezTo>
                  <a:cubicBezTo>
                    <a:pt x="21" y="83"/>
                    <a:pt x="24" y="88"/>
                    <a:pt x="28" y="93"/>
                  </a:cubicBezTo>
                  <a:cubicBezTo>
                    <a:pt x="18" y="107"/>
                    <a:pt x="18" y="107"/>
                    <a:pt x="18" y="107"/>
                  </a:cubicBezTo>
                  <a:cubicBezTo>
                    <a:pt x="31" y="118"/>
                    <a:pt x="31" y="118"/>
                    <a:pt x="31" y="118"/>
                  </a:cubicBezTo>
                  <a:cubicBezTo>
                    <a:pt x="42" y="104"/>
                    <a:pt x="42" y="104"/>
                    <a:pt x="42" y="104"/>
                  </a:cubicBezTo>
                  <a:cubicBezTo>
                    <a:pt x="48" y="107"/>
                    <a:pt x="54" y="109"/>
                    <a:pt x="60" y="109"/>
                  </a:cubicBezTo>
                  <a:cubicBezTo>
                    <a:pt x="62" y="126"/>
                    <a:pt x="62" y="126"/>
                    <a:pt x="62" y="126"/>
                  </a:cubicBezTo>
                  <a:cubicBezTo>
                    <a:pt x="79" y="124"/>
                    <a:pt x="79" y="124"/>
                    <a:pt x="79" y="124"/>
                  </a:cubicBezTo>
                  <a:cubicBezTo>
                    <a:pt x="77" y="107"/>
                    <a:pt x="77" y="107"/>
                    <a:pt x="77" y="107"/>
                  </a:cubicBezTo>
                  <a:cubicBezTo>
                    <a:pt x="83" y="105"/>
                    <a:pt x="89" y="102"/>
                    <a:pt x="93" y="98"/>
                  </a:cubicBezTo>
                  <a:cubicBezTo>
                    <a:pt x="107" y="109"/>
                    <a:pt x="107" y="109"/>
                    <a:pt x="107" y="109"/>
                  </a:cubicBezTo>
                  <a:cubicBezTo>
                    <a:pt x="118" y="95"/>
                    <a:pt x="118" y="95"/>
                    <a:pt x="118" y="95"/>
                  </a:cubicBezTo>
                  <a:cubicBezTo>
                    <a:pt x="104" y="84"/>
                    <a:pt x="104" y="84"/>
                    <a:pt x="104" y="84"/>
                  </a:cubicBezTo>
                  <a:cubicBezTo>
                    <a:pt x="107" y="79"/>
                    <a:pt x="109" y="72"/>
                    <a:pt x="109" y="66"/>
                  </a:cubicBezTo>
                  <a:cubicBezTo>
                    <a:pt x="126" y="64"/>
                    <a:pt x="126" y="64"/>
                    <a:pt x="126" y="64"/>
                  </a:cubicBezTo>
                  <a:cubicBezTo>
                    <a:pt x="124" y="47"/>
                    <a:pt x="124" y="47"/>
                    <a:pt x="124" y="47"/>
                  </a:cubicBezTo>
                  <a:cubicBezTo>
                    <a:pt x="107" y="49"/>
                    <a:pt x="107" y="49"/>
                    <a:pt x="107" y="49"/>
                  </a:cubicBezTo>
                  <a:cubicBezTo>
                    <a:pt x="105" y="43"/>
                    <a:pt x="102" y="38"/>
                    <a:pt x="98" y="33"/>
                  </a:cubicBezTo>
                  <a:cubicBezTo>
                    <a:pt x="109" y="19"/>
                    <a:pt x="109" y="19"/>
                    <a:pt x="109" y="19"/>
                  </a:cubicBezTo>
                  <a:close/>
                  <a:moveTo>
                    <a:pt x="78" y="75"/>
                  </a:moveTo>
                  <a:cubicBezTo>
                    <a:pt x="72" y="83"/>
                    <a:pt x="60" y="85"/>
                    <a:pt x="51" y="78"/>
                  </a:cubicBezTo>
                  <a:cubicBezTo>
                    <a:pt x="43" y="72"/>
                    <a:pt x="42" y="59"/>
                    <a:pt x="48" y="51"/>
                  </a:cubicBezTo>
                  <a:cubicBezTo>
                    <a:pt x="55" y="43"/>
                    <a:pt x="67" y="41"/>
                    <a:pt x="75" y="48"/>
                  </a:cubicBezTo>
                  <a:cubicBezTo>
                    <a:pt x="83" y="55"/>
                    <a:pt x="85" y="67"/>
                    <a:pt x="78" y="75"/>
                  </a:cubicBez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1" name="Freeform 74">
              <a:extLst>
                <a:ext uri="{FF2B5EF4-FFF2-40B4-BE49-F238E27FC236}">
                  <a16:creationId xmlns:a16="http://schemas.microsoft.com/office/drawing/2014/main" id="{A87BED69-125F-447F-81CA-3BAF95863507}"/>
                </a:ext>
              </a:extLst>
            </p:cNvPr>
            <p:cNvSpPr>
              <a:spLocks noEditPoints="1"/>
            </p:cNvSpPr>
            <p:nvPr/>
          </p:nvSpPr>
          <p:spPr bwMode="auto">
            <a:xfrm>
              <a:off x="2967601" y="3817793"/>
              <a:ext cx="425320" cy="426424"/>
            </a:xfrm>
            <a:custGeom>
              <a:avLst/>
              <a:gdLst>
                <a:gd name="T0" fmla="*/ 274 w 274"/>
                <a:gd name="T1" fmla="*/ 155 h 275"/>
                <a:gd name="T2" fmla="*/ 274 w 274"/>
                <a:gd name="T3" fmla="*/ 120 h 275"/>
                <a:gd name="T4" fmla="*/ 247 w 274"/>
                <a:gd name="T5" fmla="*/ 120 h 275"/>
                <a:gd name="T6" fmla="*/ 241 w 274"/>
                <a:gd name="T7" fmla="*/ 97 h 275"/>
                <a:gd name="T8" fmla="*/ 265 w 274"/>
                <a:gd name="T9" fmla="*/ 84 h 275"/>
                <a:gd name="T10" fmla="*/ 247 w 274"/>
                <a:gd name="T11" fmla="*/ 54 h 275"/>
                <a:gd name="T12" fmla="*/ 224 w 274"/>
                <a:gd name="T13" fmla="*/ 67 h 275"/>
                <a:gd name="T14" fmla="*/ 207 w 274"/>
                <a:gd name="T15" fmla="*/ 51 h 275"/>
                <a:gd name="T16" fmla="*/ 221 w 274"/>
                <a:gd name="T17" fmla="*/ 27 h 275"/>
                <a:gd name="T18" fmla="*/ 191 w 274"/>
                <a:gd name="T19" fmla="*/ 10 h 275"/>
                <a:gd name="T20" fmla="*/ 177 w 274"/>
                <a:gd name="T21" fmla="*/ 34 h 275"/>
                <a:gd name="T22" fmla="*/ 154 w 274"/>
                <a:gd name="T23" fmla="*/ 27 h 275"/>
                <a:gd name="T24" fmla="*/ 154 w 274"/>
                <a:gd name="T25" fmla="*/ 0 h 275"/>
                <a:gd name="T26" fmla="*/ 120 w 274"/>
                <a:gd name="T27" fmla="*/ 0 h 275"/>
                <a:gd name="T28" fmla="*/ 120 w 274"/>
                <a:gd name="T29" fmla="*/ 27 h 275"/>
                <a:gd name="T30" fmla="*/ 97 w 274"/>
                <a:gd name="T31" fmla="*/ 34 h 275"/>
                <a:gd name="T32" fmla="*/ 83 w 274"/>
                <a:gd name="T33" fmla="*/ 10 h 275"/>
                <a:gd name="T34" fmla="*/ 54 w 274"/>
                <a:gd name="T35" fmla="*/ 27 h 275"/>
                <a:gd name="T36" fmla="*/ 67 w 274"/>
                <a:gd name="T37" fmla="*/ 51 h 275"/>
                <a:gd name="T38" fmla="*/ 50 w 274"/>
                <a:gd name="T39" fmla="*/ 67 h 275"/>
                <a:gd name="T40" fmla="*/ 27 w 274"/>
                <a:gd name="T41" fmla="*/ 54 h 275"/>
                <a:gd name="T42" fmla="*/ 10 w 274"/>
                <a:gd name="T43" fmla="*/ 84 h 275"/>
                <a:gd name="T44" fmla="*/ 33 w 274"/>
                <a:gd name="T45" fmla="*/ 97 h 275"/>
                <a:gd name="T46" fmla="*/ 27 w 274"/>
                <a:gd name="T47" fmla="*/ 120 h 275"/>
                <a:gd name="T48" fmla="*/ 0 w 274"/>
                <a:gd name="T49" fmla="*/ 120 h 275"/>
                <a:gd name="T50" fmla="*/ 0 w 274"/>
                <a:gd name="T51" fmla="*/ 155 h 275"/>
                <a:gd name="T52" fmla="*/ 27 w 274"/>
                <a:gd name="T53" fmla="*/ 155 h 275"/>
                <a:gd name="T54" fmla="*/ 33 w 274"/>
                <a:gd name="T55" fmla="*/ 178 h 275"/>
                <a:gd name="T56" fmla="*/ 10 w 274"/>
                <a:gd name="T57" fmla="*/ 191 h 275"/>
                <a:gd name="T58" fmla="*/ 27 w 274"/>
                <a:gd name="T59" fmla="*/ 221 h 275"/>
                <a:gd name="T60" fmla="*/ 50 w 274"/>
                <a:gd name="T61" fmla="*/ 207 h 275"/>
                <a:gd name="T62" fmla="*/ 67 w 274"/>
                <a:gd name="T63" fmla="*/ 224 h 275"/>
                <a:gd name="T64" fmla="*/ 54 w 274"/>
                <a:gd name="T65" fmla="*/ 248 h 275"/>
                <a:gd name="T66" fmla="*/ 83 w 274"/>
                <a:gd name="T67" fmla="*/ 265 h 275"/>
                <a:gd name="T68" fmla="*/ 97 w 274"/>
                <a:gd name="T69" fmla="*/ 241 h 275"/>
                <a:gd name="T70" fmla="*/ 120 w 274"/>
                <a:gd name="T71" fmla="*/ 247 h 275"/>
                <a:gd name="T72" fmla="*/ 120 w 274"/>
                <a:gd name="T73" fmla="*/ 275 h 275"/>
                <a:gd name="T74" fmla="*/ 154 w 274"/>
                <a:gd name="T75" fmla="*/ 275 h 275"/>
                <a:gd name="T76" fmla="*/ 154 w 274"/>
                <a:gd name="T77" fmla="*/ 247 h 275"/>
                <a:gd name="T78" fmla="*/ 177 w 274"/>
                <a:gd name="T79" fmla="*/ 241 h 275"/>
                <a:gd name="T80" fmla="*/ 191 w 274"/>
                <a:gd name="T81" fmla="*/ 265 h 275"/>
                <a:gd name="T82" fmla="*/ 221 w 274"/>
                <a:gd name="T83" fmla="*/ 248 h 275"/>
                <a:gd name="T84" fmla="*/ 207 w 274"/>
                <a:gd name="T85" fmla="*/ 224 h 275"/>
                <a:gd name="T86" fmla="*/ 224 w 274"/>
                <a:gd name="T87" fmla="*/ 207 h 275"/>
                <a:gd name="T88" fmla="*/ 247 w 274"/>
                <a:gd name="T89" fmla="*/ 221 h 275"/>
                <a:gd name="T90" fmla="*/ 265 w 274"/>
                <a:gd name="T91" fmla="*/ 191 h 275"/>
                <a:gd name="T92" fmla="*/ 241 w 274"/>
                <a:gd name="T93" fmla="*/ 178 h 275"/>
                <a:gd name="T94" fmla="*/ 247 w 274"/>
                <a:gd name="T95" fmla="*/ 155 h 275"/>
                <a:gd name="T96" fmla="*/ 274 w 274"/>
                <a:gd name="T97" fmla="*/ 155 h 275"/>
                <a:gd name="T98" fmla="*/ 137 w 274"/>
                <a:gd name="T99" fmla="*/ 215 h 275"/>
                <a:gd name="T100" fmla="*/ 60 w 274"/>
                <a:gd name="T101" fmla="*/ 137 h 275"/>
                <a:gd name="T102" fmla="*/ 137 w 274"/>
                <a:gd name="T103" fmla="*/ 60 h 275"/>
                <a:gd name="T104" fmla="*/ 214 w 274"/>
                <a:gd name="T105" fmla="*/ 137 h 275"/>
                <a:gd name="T106" fmla="*/ 137 w 274"/>
                <a:gd name="T107" fmla="*/ 21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275">
                  <a:moveTo>
                    <a:pt x="274" y="155"/>
                  </a:moveTo>
                  <a:cubicBezTo>
                    <a:pt x="274" y="120"/>
                    <a:pt x="274" y="120"/>
                    <a:pt x="274" y="120"/>
                  </a:cubicBezTo>
                  <a:cubicBezTo>
                    <a:pt x="247" y="120"/>
                    <a:pt x="247" y="120"/>
                    <a:pt x="247" y="120"/>
                  </a:cubicBezTo>
                  <a:cubicBezTo>
                    <a:pt x="246" y="112"/>
                    <a:pt x="244" y="105"/>
                    <a:pt x="241" y="97"/>
                  </a:cubicBezTo>
                  <a:cubicBezTo>
                    <a:pt x="265" y="84"/>
                    <a:pt x="265" y="84"/>
                    <a:pt x="265" y="84"/>
                  </a:cubicBezTo>
                  <a:cubicBezTo>
                    <a:pt x="247" y="54"/>
                    <a:pt x="247" y="54"/>
                    <a:pt x="247" y="54"/>
                  </a:cubicBezTo>
                  <a:cubicBezTo>
                    <a:pt x="224" y="67"/>
                    <a:pt x="224" y="67"/>
                    <a:pt x="224" y="67"/>
                  </a:cubicBezTo>
                  <a:cubicBezTo>
                    <a:pt x="219" y="61"/>
                    <a:pt x="213" y="56"/>
                    <a:pt x="207" y="51"/>
                  </a:cubicBezTo>
                  <a:cubicBezTo>
                    <a:pt x="221" y="27"/>
                    <a:pt x="221" y="27"/>
                    <a:pt x="221" y="27"/>
                  </a:cubicBezTo>
                  <a:cubicBezTo>
                    <a:pt x="191" y="10"/>
                    <a:pt x="191" y="10"/>
                    <a:pt x="191" y="10"/>
                  </a:cubicBezTo>
                  <a:cubicBezTo>
                    <a:pt x="177" y="34"/>
                    <a:pt x="177" y="34"/>
                    <a:pt x="177" y="34"/>
                  </a:cubicBezTo>
                  <a:cubicBezTo>
                    <a:pt x="170" y="31"/>
                    <a:pt x="162" y="29"/>
                    <a:pt x="154" y="27"/>
                  </a:cubicBezTo>
                  <a:cubicBezTo>
                    <a:pt x="154" y="0"/>
                    <a:pt x="154" y="0"/>
                    <a:pt x="154" y="0"/>
                  </a:cubicBezTo>
                  <a:cubicBezTo>
                    <a:pt x="120" y="0"/>
                    <a:pt x="120" y="0"/>
                    <a:pt x="120" y="0"/>
                  </a:cubicBezTo>
                  <a:cubicBezTo>
                    <a:pt x="120" y="27"/>
                    <a:pt x="120" y="27"/>
                    <a:pt x="120" y="27"/>
                  </a:cubicBezTo>
                  <a:cubicBezTo>
                    <a:pt x="112" y="29"/>
                    <a:pt x="104" y="31"/>
                    <a:pt x="97" y="34"/>
                  </a:cubicBezTo>
                  <a:cubicBezTo>
                    <a:pt x="83" y="10"/>
                    <a:pt x="83" y="10"/>
                    <a:pt x="83" y="10"/>
                  </a:cubicBezTo>
                  <a:cubicBezTo>
                    <a:pt x="54" y="27"/>
                    <a:pt x="54" y="27"/>
                    <a:pt x="54" y="27"/>
                  </a:cubicBezTo>
                  <a:cubicBezTo>
                    <a:pt x="67" y="51"/>
                    <a:pt x="67" y="51"/>
                    <a:pt x="67" y="51"/>
                  </a:cubicBezTo>
                  <a:cubicBezTo>
                    <a:pt x="61" y="56"/>
                    <a:pt x="55" y="61"/>
                    <a:pt x="50" y="67"/>
                  </a:cubicBezTo>
                  <a:cubicBezTo>
                    <a:pt x="27" y="54"/>
                    <a:pt x="27" y="54"/>
                    <a:pt x="27" y="54"/>
                  </a:cubicBezTo>
                  <a:cubicBezTo>
                    <a:pt x="10" y="84"/>
                    <a:pt x="10" y="84"/>
                    <a:pt x="10" y="84"/>
                  </a:cubicBezTo>
                  <a:cubicBezTo>
                    <a:pt x="33" y="97"/>
                    <a:pt x="33" y="97"/>
                    <a:pt x="33" y="97"/>
                  </a:cubicBezTo>
                  <a:cubicBezTo>
                    <a:pt x="30" y="105"/>
                    <a:pt x="28" y="112"/>
                    <a:pt x="27" y="120"/>
                  </a:cubicBezTo>
                  <a:cubicBezTo>
                    <a:pt x="0" y="120"/>
                    <a:pt x="0" y="120"/>
                    <a:pt x="0" y="120"/>
                  </a:cubicBezTo>
                  <a:cubicBezTo>
                    <a:pt x="0" y="155"/>
                    <a:pt x="0" y="155"/>
                    <a:pt x="0" y="155"/>
                  </a:cubicBezTo>
                  <a:cubicBezTo>
                    <a:pt x="27" y="155"/>
                    <a:pt x="27" y="155"/>
                    <a:pt x="27" y="155"/>
                  </a:cubicBezTo>
                  <a:cubicBezTo>
                    <a:pt x="28" y="163"/>
                    <a:pt x="30" y="170"/>
                    <a:pt x="33" y="178"/>
                  </a:cubicBezTo>
                  <a:cubicBezTo>
                    <a:pt x="10" y="191"/>
                    <a:pt x="10" y="191"/>
                    <a:pt x="10" y="191"/>
                  </a:cubicBezTo>
                  <a:cubicBezTo>
                    <a:pt x="27" y="221"/>
                    <a:pt x="27" y="221"/>
                    <a:pt x="27" y="221"/>
                  </a:cubicBezTo>
                  <a:cubicBezTo>
                    <a:pt x="50" y="207"/>
                    <a:pt x="50" y="207"/>
                    <a:pt x="50" y="207"/>
                  </a:cubicBezTo>
                  <a:cubicBezTo>
                    <a:pt x="55" y="214"/>
                    <a:pt x="61" y="219"/>
                    <a:pt x="67" y="224"/>
                  </a:cubicBezTo>
                  <a:cubicBezTo>
                    <a:pt x="54" y="248"/>
                    <a:pt x="54" y="248"/>
                    <a:pt x="54" y="248"/>
                  </a:cubicBezTo>
                  <a:cubicBezTo>
                    <a:pt x="83" y="265"/>
                    <a:pt x="83" y="265"/>
                    <a:pt x="83" y="265"/>
                  </a:cubicBezTo>
                  <a:cubicBezTo>
                    <a:pt x="97" y="241"/>
                    <a:pt x="97" y="241"/>
                    <a:pt x="97" y="241"/>
                  </a:cubicBezTo>
                  <a:cubicBezTo>
                    <a:pt x="104" y="244"/>
                    <a:pt x="112" y="246"/>
                    <a:pt x="120" y="247"/>
                  </a:cubicBezTo>
                  <a:cubicBezTo>
                    <a:pt x="120" y="275"/>
                    <a:pt x="120" y="275"/>
                    <a:pt x="120" y="275"/>
                  </a:cubicBezTo>
                  <a:cubicBezTo>
                    <a:pt x="154" y="275"/>
                    <a:pt x="154" y="275"/>
                    <a:pt x="154" y="275"/>
                  </a:cubicBezTo>
                  <a:cubicBezTo>
                    <a:pt x="154" y="247"/>
                    <a:pt x="154" y="247"/>
                    <a:pt x="154" y="247"/>
                  </a:cubicBezTo>
                  <a:cubicBezTo>
                    <a:pt x="162" y="246"/>
                    <a:pt x="170" y="244"/>
                    <a:pt x="177" y="241"/>
                  </a:cubicBezTo>
                  <a:cubicBezTo>
                    <a:pt x="191" y="265"/>
                    <a:pt x="191" y="265"/>
                    <a:pt x="191" y="265"/>
                  </a:cubicBezTo>
                  <a:cubicBezTo>
                    <a:pt x="221" y="248"/>
                    <a:pt x="221" y="248"/>
                    <a:pt x="221" y="248"/>
                  </a:cubicBezTo>
                  <a:cubicBezTo>
                    <a:pt x="207" y="224"/>
                    <a:pt x="207" y="224"/>
                    <a:pt x="207" y="224"/>
                  </a:cubicBezTo>
                  <a:cubicBezTo>
                    <a:pt x="213" y="219"/>
                    <a:pt x="219" y="214"/>
                    <a:pt x="224" y="207"/>
                  </a:cubicBezTo>
                  <a:cubicBezTo>
                    <a:pt x="247" y="221"/>
                    <a:pt x="247" y="221"/>
                    <a:pt x="247" y="221"/>
                  </a:cubicBezTo>
                  <a:cubicBezTo>
                    <a:pt x="265" y="191"/>
                    <a:pt x="265" y="191"/>
                    <a:pt x="265" y="191"/>
                  </a:cubicBezTo>
                  <a:cubicBezTo>
                    <a:pt x="241" y="178"/>
                    <a:pt x="241" y="178"/>
                    <a:pt x="241" y="178"/>
                  </a:cubicBezTo>
                  <a:cubicBezTo>
                    <a:pt x="244" y="170"/>
                    <a:pt x="246" y="163"/>
                    <a:pt x="247" y="155"/>
                  </a:cubicBezTo>
                  <a:cubicBezTo>
                    <a:pt x="274" y="155"/>
                    <a:pt x="274" y="155"/>
                    <a:pt x="274" y="155"/>
                  </a:cubicBezTo>
                  <a:close/>
                  <a:moveTo>
                    <a:pt x="137" y="215"/>
                  </a:moveTo>
                  <a:cubicBezTo>
                    <a:pt x="95" y="215"/>
                    <a:pt x="60" y="180"/>
                    <a:pt x="60" y="137"/>
                  </a:cubicBezTo>
                  <a:cubicBezTo>
                    <a:pt x="60" y="95"/>
                    <a:pt x="95" y="60"/>
                    <a:pt x="137" y="60"/>
                  </a:cubicBezTo>
                  <a:cubicBezTo>
                    <a:pt x="180" y="60"/>
                    <a:pt x="214" y="95"/>
                    <a:pt x="214" y="137"/>
                  </a:cubicBezTo>
                  <a:cubicBezTo>
                    <a:pt x="214" y="180"/>
                    <a:pt x="180" y="215"/>
                    <a:pt x="137" y="215"/>
                  </a:cubicBez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2" name="Freeform 75">
              <a:extLst>
                <a:ext uri="{FF2B5EF4-FFF2-40B4-BE49-F238E27FC236}">
                  <a16:creationId xmlns:a16="http://schemas.microsoft.com/office/drawing/2014/main" id="{F0AF126F-7449-4123-813C-47FEB7626A39}"/>
                </a:ext>
              </a:extLst>
            </p:cNvPr>
            <p:cNvSpPr>
              <a:spLocks noEditPoints="1"/>
            </p:cNvSpPr>
            <p:nvPr/>
          </p:nvSpPr>
          <p:spPr bwMode="auto">
            <a:xfrm>
              <a:off x="1377899" y="4221018"/>
              <a:ext cx="968845" cy="965531"/>
            </a:xfrm>
            <a:custGeom>
              <a:avLst/>
              <a:gdLst>
                <a:gd name="T0" fmla="*/ 624 w 624"/>
                <a:gd name="T1" fmla="*/ 350 h 623"/>
                <a:gd name="T2" fmla="*/ 624 w 624"/>
                <a:gd name="T3" fmla="*/ 273 h 623"/>
                <a:gd name="T4" fmla="*/ 562 w 624"/>
                <a:gd name="T5" fmla="*/ 273 h 623"/>
                <a:gd name="T6" fmla="*/ 548 w 624"/>
                <a:gd name="T7" fmla="*/ 220 h 623"/>
                <a:gd name="T8" fmla="*/ 602 w 624"/>
                <a:gd name="T9" fmla="*/ 189 h 623"/>
                <a:gd name="T10" fmla="*/ 563 w 624"/>
                <a:gd name="T11" fmla="*/ 122 h 623"/>
                <a:gd name="T12" fmla="*/ 509 w 624"/>
                <a:gd name="T13" fmla="*/ 153 h 623"/>
                <a:gd name="T14" fmla="*/ 471 w 624"/>
                <a:gd name="T15" fmla="*/ 114 h 623"/>
                <a:gd name="T16" fmla="*/ 502 w 624"/>
                <a:gd name="T17" fmla="*/ 61 h 623"/>
                <a:gd name="T18" fmla="*/ 434 w 624"/>
                <a:gd name="T19" fmla="*/ 22 h 623"/>
                <a:gd name="T20" fmla="*/ 403 w 624"/>
                <a:gd name="T21" fmla="*/ 75 h 623"/>
                <a:gd name="T22" fmla="*/ 351 w 624"/>
                <a:gd name="T23" fmla="*/ 61 h 623"/>
                <a:gd name="T24" fmla="*/ 351 w 624"/>
                <a:gd name="T25" fmla="*/ 0 h 623"/>
                <a:gd name="T26" fmla="*/ 273 w 624"/>
                <a:gd name="T27" fmla="*/ 0 h 623"/>
                <a:gd name="T28" fmla="*/ 273 w 624"/>
                <a:gd name="T29" fmla="*/ 61 h 623"/>
                <a:gd name="T30" fmla="*/ 221 w 624"/>
                <a:gd name="T31" fmla="*/ 75 h 623"/>
                <a:gd name="T32" fmla="*/ 190 w 624"/>
                <a:gd name="T33" fmla="*/ 22 h 623"/>
                <a:gd name="T34" fmla="*/ 122 w 624"/>
                <a:gd name="T35" fmla="*/ 61 h 623"/>
                <a:gd name="T36" fmla="*/ 153 w 624"/>
                <a:gd name="T37" fmla="*/ 114 h 623"/>
                <a:gd name="T38" fmla="*/ 115 w 624"/>
                <a:gd name="T39" fmla="*/ 153 h 623"/>
                <a:gd name="T40" fmla="*/ 61 w 624"/>
                <a:gd name="T41" fmla="*/ 122 h 623"/>
                <a:gd name="T42" fmla="*/ 23 w 624"/>
                <a:gd name="T43" fmla="*/ 189 h 623"/>
                <a:gd name="T44" fmla="*/ 76 w 624"/>
                <a:gd name="T45" fmla="*/ 220 h 623"/>
                <a:gd name="T46" fmla="*/ 62 w 624"/>
                <a:gd name="T47" fmla="*/ 273 h 623"/>
                <a:gd name="T48" fmla="*/ 0 w 624"/>
                <a:gd name="T49" fmla="*/ 273 h 623"/>
                <a:gd name="T50" fmla="*/ 0 w 624"/>
                <a:gd name="T51" fmla="*/ 350 h 623"/>
                <a:gd name="T52" fmla="*/ 62 w 624"/>
                <a:gd name="T53" fmla="*/ 350 h 623"/>
                <a:gd name="T54" fmla="*/ 76 w 624"/>
                <a:gd name="T55" fmla="*/ 403 h 623"/>
                <a:gd name="T56" fmla="*/ 23 w 624"/>
                <a:gd name="T57" fmla="*/ 434 h 623"/>
                <a:gd name="T58" fmla="*/ 61 w 624"/>
                <a:gd name="T59" fmla="*/ 501 h 623"/>
                <a:gd name="T60" fmla="*/ 115 w 624"/>
                <a:gd name="T61" fmla="*/ 470 h 623"/>
                <a:gd name="T62" fmla="*/ 153 w 624"/>
                <a:gd name="T63" fmla="*/ 509 h 623"/>
                <a:gd name="T64" fmla="*/ 122 w 624"/>
                <a:gd name="T65" fmla="*/ 562 h 623"/>
                <a:gd name="T66" fmla="*/ 190 w 624"/>
                <a:gd name="T67" fmla="*/ 601 h 623"/>
                <a:gd name="T68" fmla="*/ 221 w 624"/>
                <a:gd name="T69" fmla="*/ 548 h 623"/>
                <a:gd name="T70" fmla="*/ 273 w 624"/>
                <a:gd name="T71" fmla="*/ 562 h 623"/>
                <a:gd name="T72" fmla="*/ 273 w 624"/>
                <a:gd name="T73" fmla="*/ 623 h 623"/>
                <a:gd name="T74" fmla="*/ 351 w 624"/>
                <a:gd name="T75" fmla="*/ 623 h 623"/>
                <a:gd name="T76" fmla="*/ 351 w 624"/>
                <a:gd name="T77" fmla="*/ 562 h 623"/>
                <a:gd name="T78" fmla="*/ 403 w 624"/>
                <a:gd name="T79" fmla="*/ 548 h 623"/>
                <a:gd name="T80" fmla="*/ 434 w 624"/>
                <a:gd name="T81" fmla="*/ 601 h 623"/>
                <a:gd name="T82" fmla="*/ 502 w 624"/>
                <a:gd name="T83" fmla="*/ 562 h 623"/>
                <a:gd name="T84" fmla="*/ 471 w 624"/>
                <a:gd name="T85" fmla="*/ 509 h 623"/>
                <a:gd name="T86" fmla="*/ 509 w 624"/>
                <a:gd name="T87" fmla="*/ 470 h 623"/>
                <a:gd name="T88" fmla="*/ 563 w 624"/>
                <a:gd name="T89" fmla="*/ 501 h 623"/>
                <a:gd name="T90" fmla="*/ 602 w 624"/>
                <a:gd name="T91" fmla="*/ 434 h 623"/>
                <a:gd name="T92" fmla="*/ 548 w 624"/>
                <a:gd name="T93" fmla="*/ 403 h 623"/>
                <a:gd name="T94" fmla="*/ 562 w 624"/>
                <a:gd name="T95" fmla="*/ 350 h 623"/>
                <a:gd name="T96" fmla="*/ 624 w 624"/>
                <a:gd name="T97" fmla="*/ 350 h 623"/>
                <a:gd name="T98" fmla="*/ 312 w 624"/>
                <a:gd name="T99" fmla="*/ 516 h 623"/>
                <a:gd name="T100" fmla="*/ 107 w 624"/>
                <a:gd name="T101" fmla="*/ 311 h 623"/>
                <a:gd name="T102" fmla="*/ 312 w 624"/>
                <a:gd name="T103" fmla="*/ 107 h 623"/>
                <a:gd name="T104" fmla="*/ 517 w 624"/>
                <a:gd name="T105" fmla="*/ 311 h 623"/>
                <a:gd name="T106" fmla="*/ 312 w 624"/>
                <a:gd name="T107" fmla="*/ 51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4" h="623">
                  <a:moveTo>
                    <a:pt x="624" y="350"/>
                  </a:moveTo>
                  <a:cubicBezTo>
                    <a:pt x="624" y="273"/>
                    <a:pt x="624" y="273"/>
                    <a:pt x="624" y="273"/>
                  </a:cubicBezTo>
                  <a:cubicBezTo>
                    <a:pt x="562" y="273"/>
                    <a:pt x="562" y="273"/>
                    <a:pt x="562" y="273"/>
                  </a:cubicBezTo>
                  <a:cubicBezTo>
                    <a:pt x="559" y="254"/>
                    <a:pt x="555" y="237"/>
                    <a:pt x="548" y="220"/>
                  </a:cubicBezTo>
                  <a:cubicBezTo>
                    <a:pt x="602" y="189"/>
                    <a:pt x="602" y="189"/>
                    <a:pt x="602" y="189"/>
                  </a:cubicBezTo>
                  <a:cubicBezTo>
                    <a:pt x="563" y="122"/>
                    <a:pt x="563" y="122"/>
                    <a:pt x="563" y="122"/>
                  </a:cubicBezTo>
                  <a:cubicBezTo>
                    <a:pt x="509" y="153"/>
                    <a:pt x="509" y="153"/>
                    <a:pt x="509" y="153"/>
                  </a:cubicBezTo>
                  <a:cubicBezTo>
                    <a:pt x="498" y="139"/>
                    <a:pt x="485" y="126"/>
                    <a:pt x="471" y="114"/>
                  </a:cubicBezTo>
                  <a:cubicBezTo>
                    <a:pt x="502" y="61"/>
                    <a:pt x="502" y="61"/>
                    <a:pt x="502" y="61"/>
                  </a:cubicBezTo>
                  <a:cubicBezTo>
                    <a:pt x="434" y="22"/>
                    <a:pt x="434" y="22"/>
                    <a:pt x="434" y="22"/>
                  </a:cubicBezTo>
                  <a:cubicBezTo>
                    <a:pt x="403" y="75"/>
                    <a:pt x="403" y="75"/>
                    <a:pt x="403" y="75"/>
                  </a:cubicBezTo>
                  <a:cubicBezTo>
                    <a:pt x="387" y="69"/>
                    <a:pt x="369" y="64"/>
                    <a:pt x="351" y="61"/>
                  </a:cubicBezTo>
                  <a:cubicBezTo>
                    <a:pt x="351" y="0"/>
                    <a:pt x="351" y="0"/>
                    <a:pt x="351" y="0"/>
                  </a:cubicBezTo>
                  <a:cubicBezTo>
                    <a:pt x="273" y="0"/>
                    <a:pt x="273" y="0"/>
                    <a:pt x="273" y="0"/>
                  </a:cubicBezTo>
                  <a:cubicBezTo>
                    <a:pt x="273" y="61"/>
                    <a:pt x="273" y="61"/>
                    <a:pt x="273" y="61"/>
                  </a:cubicBezTo>
                  <a:cubicBezTo>
                    <a:pt x="255" y="64"/>
                    <a:pt x="237" y="69"/>
                    <a:pt x="221" y="75"/>
                  </a:cubicBezTo>
                  <a:cubicBezTo>
                    <a:pt x="190" y="22"/>
                    <a:pt x="190" y="22"/>
                    <a:pt x="190" y="22"/>
                  </a:cubicBezTo>
                  <a:cubicBezTo>
                    <a:pt x="122" y="61"/>
                    <a:pt x="122" y="61"/>
                    <a:pt x="122" y="61"/>
                  </a:cubicBezTo>
                  <a:cubicBezTo>
                    <a:pt x="153" y="114"/>
                    <a:pt x="153" y="114"/>
                    <a:pt x="153" y="114"/>
                  </a:cubicBezTo>
                  <a:cubicBezTo>
                    <a:pt x="139" y="126"/>
                    <a:pt x="126" y="139"/>
                    <a:pt x="115" y="153"/>
                  </a:cubicBezTo>
                  <a:cubicBezTo>
                    <a:pt x="61" y="122"/>
                    <a:pt x="61" y="122"/>
                    <a:pt x="61" y="122"/>
                  </a:cubicBezTo>
                  <a:cubicBezTo>
                    <a:pt x="23" y="189"/>
                    <a:pt x="23" y="189"/>
                    <a:pt x="23" y="189"/>
                  </a:cubicBezTo>
                  <a:cubicBezTo>
                    <a:pt x="76" y="220"/>
                    <a:pt x="76" y="220"/>
                    <a:pt x="76" y="220"/>
                  </a:cubicBezTo>
                  <a:cubicBezTo>
                    <a:pt x="69" y="237"/>
                    <a:pt x="65" y="254"/>
                    <a:pt x="62" y="273"/>
                  </a:cubicBezTo>
                  <a:cubicBezTo>
                    <a:pt x="0" y="273"/>
                    <a:pt x="0" y="273"/>
                    <a:pt x="0" y="273"/>
                  </a:cubicBezTo>
                  <a:cubicBezTo>
                    <a:pt x="0" y="350"/>
                    <a:pt x="0" y="350"/>
                    <a:pt x="0" y="350"/>
                  </a:cubicBezTo>
                  <a:cubicBezTo>
                    <a:pt x="62" y="350"/>
                    <a:pt x="62" y="350"/>
                    <a:pt x="62" y="350"/>
                  </a:cubicBezTo>
                  <a:cubicBezTo>
                    <a:pt x="65" y="369"/>
                    <a:pt x="69" y="386"/>
                    <a:pt x="76" y="403"/>
                  </a:cubicBezTo>
                  <a:cubicBezTo>
                    <a:pt x="23" y="434"/>
                    <a:pt x="23" y="434"/>
                    <a:pt x="23" y="434"/>
                  </a:cubicBezTo>
                  <a:cubicBezTo>
                    <a:pt x="61" y="501"/>
                    <a:pt x="61" y="501"/>
                    <a:pt x="61" y="501"/>
                  </a:cubicBezTo>
                  <a:cubicBezTo>
                    <a:pt x="115" y="470"/>
                    <a:pt x="115" y="470"/>
                    <a:pt x="115" y="470"/>
                  </a:cubicBezTo>
                  <a:cubicBezTo>
                    <a:pt x="126" y="484"/>
                    <a:pt x="139" y="497"/>
                    <a:pt x="153" y="509"/>
                  </a:cubicBezTo>
                  <a:cubicBezTo>
                    <a:pt x="122" y="562"/>
                    <a:pt x="122" y="562"/>
                    <a:pt x="122" y="562"/>
                  </a:cubicBezTo>
                  <a:cubicBezTo>
                    <a:pt x="190" y="601"/>
                    <a:pt x="190" y="601"/>
                    <a:pt x="190" y="601"/>
                  </a:cubicBezTo>
                  <a:cubicBezTo>
                    <a:pt x="221" y="548"/>
                    <a:pt x="221" y="548"/>
                    <a:pt x="221" y="548"/>
                  </a:cubicBezTo>
                  <a:cubicBezTo>
                    <a:pt x="237" y="554"/>
                    <a:pt x="255" y="559"/>
                    <a:pt x="273" y="562"/>
                  </a:cubicBezTo>
                  <a:cubicBezTo>
                    <a:pt x="273" y="623"/>
                    <a:pt x="273" y="623"/>
                    <a:pt x="273" y="623"/>
                  </a:cubicBezTo>
                  <a:cubicBezTo>
                    <a:pt x="351" y="623"/>
                    <a:pt x="351" y="623"/>
                    <a:pt x="351" y="623"/>
                  </a:cubicBezTo>
                  <a:cubicBezTo>
                    <a:pt x="351" y="562"/>
                    <a:pt x="351" y="562"/>
                    <a:pt x="351" y="562"/>
                  </a:cubicBezTo>
                  <a:cubicBezTo>
                    <a:pt x="369" y="559"/>
                    <a:pt x="387" y="554"/>
                    <a:pt x="403" y="548"/>
                  </a:cubicBezTo>
                  <a:cubicBezTo>
                    <a:pt x="434" y="601"/>
                    <a:pt x="434" y="601"/>
                    <a:pt x="434" y="601"/>
                  </a:cubicBezTo>
                  <a:cubicBezTo>
                    <a:pt x="502" y="562"/>
                    <a:pt x="502" y="562"/>
                    <a:pt x="502" y="562"/>
                  </a:cubicBezTo>
                  <a:cubicBezTo>
                    <a:pt x="471" y="509"/>
                    <a:pt x="471" y="509"/>
                    <a:pt x="471" y="509"/>
                  </a:cubicBezTo>
                  <a:cubicBezTo>
                    <a:pt x="485" y="497"/>
                    <a:pt x="498" y="484"/>
                    <a:pt x="509" y="470"/>
                  </a:cubicBezTo>
                  <a:cubicBezTo>
                    <a:pt x="563" y="501"/>
                    <a:pt x="563" y="501"/>
                    <a:pt x="563" y="501"/>
                  </a:cubicBezTo>
                  <a:cubicBezTo>
                    <a:pt x="602" y="434"/>
                    <a:pt x="602" y="434"/>
                    <a:pt x="602" y="434"/>
                  </a:cubicBezTo>
                  <a:cubicBezTo>
                    <a:pt x="548" y="403"/>
                    <a:pt x="548" y="403"/>
                    <a:pt x="548" y="403"/>
                  </a:cubicBezTo>
                  <a:cubicBezTo>
                    <a:pt x="555" y="386"/>
                    <a:pt x="559" y="369"/>
                    <a:pt x="562" y="350"/>
                  </a:cubicBezTo>
                  <a:lnTo>
                    <a:pt x="624" y="350"/>
                  </a:lnTo>
                  <a:close/>
                  <a:moveTo>
                    <a:pt x="312" y="516"/>
                  </a:moveTo>
                  <a:cubicBezTo>
                    <a:pt x="199" y="516"/>
                    <a:pt x="107" y="424"/>
                    <a:pt x="107" y="311"/>
                  </a:cubicBezTo>
                  <a:cubicBezTo>
                    <a:pt x="107" y="199"/>
                    <a:pt x="199" y="107"/>
                    <a:pt x="312" y="107"/>
                  </a:cubicBezTo>
                  <a:cubicBezTo>
                    <a:pt x="425" y="107"/>
                    <a:pt x="517" y="199"/>
                    <a:pt x="517" y="311"/>
                  </a:cubicBezTo>
                  <a:cubicBezTo>
                    <a:pt x="517" y="424"/>
                    <a:pt x="425" y="516"/>
                    <a:pt x="312" y="516"/>
                  </a:cubicBez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3" name="Oval 76">
              <a:extLst>
                <a:ext uri="{FF2B5EF4-FFF2-40B4-BE49-F238E27FC236}">
                  <a16:creationId xmlns:a16="http://schemas.microsoft.com/office/drawing/2014/main" id="{0BAF4D50-BECC-4D96-B40F-DB6500CBBE89}"/>
                </a:ext>
              </a:extLst>
            </p:cNvPr>
            <p:cNvSpPr>
              <a:spLocks noChangeArrowheads="1"/>
            </p:cNvSpPr>
            <p:nvPr/>
          </p:nvSpPr>
          <p:spPr bwMode="auto">
            <a:xfrm>
              <a:off x="1678385" y="4519294"/>
              <a:ext cx="366769" cy="367874"/>
            </a:xfrm>
            <a:prstGeom prst="ellipse">
              <a:avLst/>
            </a:pr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4" name="Oval 77">
              <a:extLst>
                <a:ext uri="{FF2B5EF4-FFF2-40B4-BE49-F238E27FC236}">
                  <a16:creationId xmlns:a16="http://schemas.microsoft.com/office/drawing/2014/main" id="{5BF55B15-1F4C-495D-8C3F-482FB2538558}"/>
                </a:ext>
              </a:extLst>
            </p:cNvPr>
            <p:cNvSpPr>
              <a:spLocks noChangeArrowheads="1"/>
            </p:cNvSpPr>
            <p:nvPr/>
          </p:nvSpPr>
          <p:spPr bwMode="auto">
            <a:xfrm>
              <a:off x="1782229" y="4624243"/>
              <a:ext cx="159081" cy="159081"/>
            </a:xfrm>
            <a:prstGeom prst="ellipse">
              <a:avLst/>
            </a:prstGeom>
            <a:solidFill>
              <a:srgbClr val="FFC000">
                <a:lumMod val="7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5" name="Freeform 78">
              <a:extLst>
                <a:ext uri="{FF2B5EF4-FFF2-40B4-BE49-F238E27FC236}">
                  <a16:creationId xmlns:a16="http://schemas.microsoft.com/office/drawing/2014/main" id="{74222B8E-3349-4FD9-932D-86029BA234A5}"/>
                </a:ext>
              </a:extLst>
            </p:cNvPr>
            <p:cNvSpPr>
              <a:spLocks noEditPoints="1"/>
            </p:cNvSpPr>
            <p:nvPr/>
          </p:nvSpPr>
          <p:spPr bwMode="auto">
            <a:xfrm>
              <a:off x="2717933" y="4283987"/>
              <a:ext cx="501546" cy="507070"/>
            </a:xfrm>
            <a:custGeom>
              <a:avLst/>
              <a:gdLst>
                <a:gd name="T0" fmla="*/ 223 w 323"/>
                <a:gd name="T1" fmla="*/ 187 h 327"/>
                <a:gd name="T2" fmla="*/ 215 w 323"/>
                <a:gd name="T3" fmla="*/ 136 h 327"/>
                <a:gd name="T4" fmla="*/ 215 w 323"/>
                <a:gd name="T5" fmla="*/ 128 h 327"/>
                <a:gd name="T6" fmla="*/ 190 w 323"/>
                <a:gd name="T7" fmla="*/ 110 h 327"/>
                <a:gd name="T8" fmla="*/ 139 w 323"/>
                <a:gd name="T9" fmla="*/ 104 h 327"/>
                <a:gd name="T10" fmla="*/ 133 w 323"/>
                <a:gd name="T11" fmla="*/ 84 h 327"/>
                <a:gd name="T12" fmla="*/ 102 w 323"/>
                <a:gd name="T13" fmla="*/ 89 h 327"/>
                <a:gd name="T14" fmla="*/ 62 w 323"/>
                <a:gd name="T15" fmla="*/ 121 h 327"/>
                <a:gd name="T16" fmla="*/ 44 w 323"/>
                <a:gd name="T17" fmla="*/ 110 h 327"/>
                <a:gd name="T18" fmla="*/ 24 w 323"/>
                <a:gd name="T19" fmla="*/ 132 h 327"/>
                <a:gd name="T20" fmla="*/ 36 w 323"/>
                <a:gd name="T21" fmla="*/ 146 h 327"/>
                <a:gd name="T22" fmla="*/ 5 w 323"/>
                <a:gd name="T23" fmla="*/ 187 h 327"/>
                <a:gd name="T24" fmla="*/ 0 w 323"/>
                <a:gd name="T25" fmla="*/ 218 h 327"/>
                <a:gd name="T26" fmla="*/ 18 w 323"/>
                <a:gd name="T27" fmla="*/ 223 h 327"/>
                <a:gd name="T28" fmla="*/ 25 w 323"/>
                <a:gd name="T29" fmla="*/ 274 h 327"/>
                <a:gd name="T30" fmla="*/ 43 w 323"/>
                <a:gd name="T31" fmla="*/ 300 h 327"/>
                <a:gd name="T32" fmla="*/ 51 w 323"/>
                <a:gd name="T33" fmla="*/ 300 h 327"/>
                <a:gd name="T34" fmla="*/ 102 w 323"/>
                <a:gd name="T35" fmla="*/ 309 h 327"/>
                <a:gd name="T36" fmla="*/ 108 w 323"/>
                <a:gd name="T37" fmla="*/ 327 h 327"/>
                <a:gd name="T38" fmla="*/ 139 w 323"/>
                <a:gd name="T39" fmla="*/ 321 h 327"/>
                <a:gd name="T40" fmla="*/ 181 w 323"/>
                <a:gd name="T41" fmla="*/ 291 h 327"/>
                <a:gd name="T42" fmla="*/ 198 w 323"/>
                <a:gd name="T43" fmla="*/ 300 h 327"/>
                <a:gd name="T44" fmla="*/ 216 w 323"/>
                <a:gd name="T45" fmla="*/ 275 h 327"/>
                <a:gd name="T46" fmla="*/ 223 w 323"/>
                <a:gd name="T47" fmla="*/ 223 h 327"/>
                <a:gd name="T48" fmla="*/ 243 w 323"/>
                <a:gd name="T49" fmla="*/ 218 h 327"/>
                <a:gd name="T50" fmla="*/ 237 w 323"/>
                <a:gd name="T51" fmla="*/ 187 h 327"/>
                <a:gd name="T52" fmla="*/ 65 w 323"/>
                <a:gd name="T53" fmla="*/ 205 h 327"/>
                <a:gd name="T54" fmla="*/ 178 w 323"/>
                <a:gd name="T55" fmla="*/ 205 h 327"/>
                <a:gd name="T56" fmla="*/ 143 w 323"/>
                <a:gd name="T57" fmla="*/ 205 h 327"/>
                <a:gd name="T58" fmla="*/ 100 w 323"/>
                <a:gd name="T59" fmla="*/ 205 h 327"/>
                <a:gd name="T60" fmla="*/ 143 w 323"/>
                <a:gd name="T61" fmla="*/ 205 h 327"/>
                <a:gd name="T62" fmla="*/ 312 w 323"/>
                <a:gd name="T63" fmla="*/ 82 h 327"/>
                <a:gd name="T64" fmla="*/ 320 w 323"/>
                <a:gd name="T65" fmla="*/ 53 h 327"/>
                <a:gd name="T66" fmla="*/ 317 w 323"/>
                <a:gd name="T67" fmla="*/ 35 h 327"/>
                <a:gd name="T68" fmla="*/ 305 w 323"/>
                <a:gd name="T69" fmla="*/ 37 h 327"/>
                <a:gd name="T70" fmla="*/ 290 w 323"/>
                <a:gd name="T71" fmla="*/ 11 h 327"/>
                <a:gd name="T72" fmla="*/ 288 w 323"/>
                <a:gd name="T73" fmla="*/ 7 h 327"/>
                <a:gd name="T74" fmla="*/ 271 w 323"/>
                <a:gd name="T75" fmla="*/ 3 h 327"/>
                <a:gd name="T76" fmla="*/ 243 w 323"/>
                <a:gd name="T77" fmla="*/ 10 h 327"/>
                <a:gd name="T78" fmla="*/ 235 w 323"/>
                <a:gd name="T79" fmla="*/ 1 h 327"/>
                <a:gd name="T80" fmla="*/ 220 w 323"/>
                <a:gd name="T81" fmla="*/ 10 h 327"/>
                <a:gd name="T82" fmla="*/ 205 w 323"/>
                <a:gd name="T83" fmla="*/ 36 h 327"/>
                <a:gd name="T84" fmla="*/ 194 w 323"/>
                <a:gd name="T85" fmla="*/ 34 h 327"/>
                <a:gd name="T86" fmla="*/ 188 w 323"/>
                <a:gd name="T87" fmla="*/ 50 h 327"/>
                <a:gd name="T88" fmla="*/ 197 w 323"/>
                <a:gd name="T89" fmla="*/ 54 h 327"/>
                <a:gd name="T90" fmla="*/ 189 w 323"/>
                <a:gd name="T91" fmla="*/ 83 h 327"/>
                <a:gd name="T92" fmla="*/ 193 w 323"/>
                <a:gd name="T93" fmla="*/ 100 h 327"/>
                <a:gd name="T94" fmla="*/ 204 w 323"/>
                <a:gd name="T95" fmla="*/ 99 h 327"/>
                <a:gd name="T96" fmla="*/ 218 w 323"/>
                <a:gd name="T97" fmla="*/ 125 h 327"/>
                <a:gd name="T98" fmla="*/ 233 w 323"/>
                <a:gd name="T99" fmla="*/ 135 h 327"/>
                <a:gd name="T100" fmla="*/ 237 w 323"/>
                <a:gd name="T101" fmla="*/ 133 h 327"/>
                <a:gd name="T102" fmla="*/ 267 w 323"/>
                <a:gd name="T103" fmla="*/ 127 h 327"/>
                <a:gd name="T104" fmla="*/ 273 w 323"/>
                <a:gd name="T105" fmla="*/ 135 h 327"/>
                <a:gd name="T106" fmla="*/ 289 w 323"/>
                <a:gd name="T107" fmla="*/ 126 h 327"/>
                <a:gd name="T108" fmla="*/ 304 w 323"/>
                <a:gd name="T109" fmla="*/ 101 h 327"/>
                <a:gd name="T110" fmla="*/ 316 w 323"/>
                <a:gd name="T111" fmla="*/ 102 h 327"/>
                <a:gd name="T112" fmla="*/ 320 w 323"/>
                <a:gd name="T113" fmla="*/ 85 h 327"/>
                <a:gd name="T114" fmla="*/ 225 w 323"/>
                <a:gd name="T115" fmla="*/ 80 h 327"/>
                <a:gd name="T116" fmla="*/ 285 w 323"/>
                <a:gd name="T117" fmla="*/ 56 h 327"/>
                <a:gd name="T118" fmla="*/ 266 w 323"/>
                <a:gd name="T119" fmla="*/ 63 h 327"/>
                <a:gd name="T120" fmla="*/ 243 w 323"/>
                <a:gd name="T121" fmla="*/ 72 h 327"/>
                <a:gd name="T122" fmla="*/ 266 w 323"/>
                <a:gd name="T123" fmla="*/ 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327">
                  <a:moveTo>
                    <a:pt x="237" y="187"/>
                  </a:moveTo>
                  <a:cubicBezTo>
                    <a:pt x="223" y="187"/>
                    <a:pt x="223" y="187"/>
                    <a:pt x="223" y="187"/>
                  </a:cubicBezTo>
                  <a:cubicBezTo>
                    <a:pt x="220" y="172"/>
                    <a:pt x="214" y="158"/>
                    <a:pt x="205" y="146"/>
                  </a:cubicBezTo>
                  <a:cubicBezTo>
                    <a:pt x="215" y="136"/>
                    <a:pt x="215" y="136"/>
                    <a:pt x="215" y="136"/>
                  </a:cubicBezTo>
                  <a:cubicBezTo>
                    <a:pt x="216" y="135"/>
                    <a:pt x="217" y="133"/>
                    <a:pt x="217" y="132"/>
                  </a:cubicBezTo>
                  <a:cubicBezTo>
                    <a:pt x="217" y="130"/>
                    <a:pt x="216" y="129"/>
                    <a:pt x="215" y="128"/>
                  </a:cubicBezTo>
                  <a:cubicBezTo>
                    <a:pt x="197" y="110"/>
                    <a:pt x="197" y="110"/>
                    <a:pt x="197" y="110"/>
                  </a:cubicBezTo>
                  <a:cubicBezTo>
                    <a:pt x="195" y="108"/>
                    <a:pt x="192" y="108"/>
                    <a:pt x="190" y="110"/>
                  </a:cubicBezTo>
                  <a:cubicBezTo>
                    <a:pt x="179" y="121"/>
                    <a:pt x="179" y="121"/>
                    <a:pt x="179" y="121"/>
                  </a:cubicBezTo>
                  <a:cubicBezTo>
                    <a:pt x="167" y="112"/>
                    <a:pt x="153" y="107"/>
                    <a:pt x="139" y="104"/>
                  </a:cubicBezTo>
                  <a:cubicBezTo>
                    <a:pt x="139" y="89"/>
                    <a:pt x="139" y="89"/>
                    <a:pt x="139" y="89"/>
                  </a:cubicBezTo>
                  <a:cubicBezTo>
                    <a:pt x="139" y="86"/>
                    <a:pt x="136" y="84"/>
                    <a:pt x="133" y="84"/>
                  </a:cubicBezTo>
                  <a:cubicBezTo>
                    <a:pt x="108" y="84"/>
                    <a:pt x="108" y="84"/>
                    <a:pt x="108" y="84"/>
                  </a:cubicBezTo>
                  <a:cubicBezTo>
                    <a:pt x="105" y="84"/>
                    <a:pt x="102" y="86"/>
                    <a:pt x="102" y="89"/>
                  </a:cubicBezTo>
                  <a:cubicBezTo>
                    <a:pt x="102" y="104"/>
                    <a:pt x="102" y="104"/>
                    <a:pt x="102" y="104"/>
                  </a:cubicBezTo>
                  <a:cubicBezTo>
                    <a:pt x="88" y="107"/>
                    <a:pt x="74" y="112"/>
                    <a:pt x="62" y="121"/>
                  </a:cubicBezTo>
                  <a:cubicBezTo>
                    <a:pt x="51" y="110"/>
                    <a:pt x="51" y="110"/>
                    <a:pt x="51" y="110"/>
                  </a:cubicBezTo>
                  <a:cubicBezTo>
                    <a:pt x="49" y="108"/>
                    <a:pt x="46" y="108"/>
                    <a:pt x="44" y="110"/>
                  </a:cubicBezTo>
                  <a:cubicBezTo>
                    <a:pt x="26" y="129"/>
                    <a:pt x="26" y="129"/>
                    <a:pt x="26" y="129"/>
                  </a:cubicBezTo>
                  <a:cubicBezTo>
                    <a:pt x="25" y="130"/>
                    <a:pt x="24" y="131"/>
                    <a:pt x="24" y="132"/>
                  </a:cubicBezTo>
                  <a:cubicBezTo>
                    <a:pt x="24" y="134"/>
                    <a:pt x="25" y="135"/>
                    <a:pt x="26" y="136"/>
                  </a:cubicBezTo>
                  <a:cubicBezTo>
                    <a:pt x="36" y="146"/>
                    <a:pt x="36" y="146"/>
                    <a:pt x="36" y="146"/>
                  </a:cubicBezTo>
                  <a:cubicBezTo>
                    <a:pt x="27" y="158"/>
                    <a:pt x="21" y="172"/>
                    <a:pt x="19" y="187"/>
                  </a:cubicBezTo>
                  <a:cubicBezTo>
                    <a:pt x="5" y="187"/>
                    <a:pt x="5" y="187"/>
                    <a:pt x="5" y="187"/>
                  </a:cubicBezTo>
                  <a:cubicBezTo>
                    <a:pt x="2" y="187"/>
                    <a:pt x="0" y="189"/>
                    <a:pt x="0" y="192"/>
                  </a:cubicBezTo>
                  <a:cubicBezTo>
                    <a:pt x="0" y="218"/>
                    <a:pt x="0" y="218"/>
                    <a:pt x="0" y="218"/>
                  </a:cubicBezTo>
                  <a:cubicBezTo>
                    <a:pt x="0" y="221"/>
                    <a:pt x="2" y="223"/>
                    <a:pt x="5" y="223"/>
                  </a:cubicBezTo>
                  <a:cubicBezTo>
                    <a:pt x="18" y="223"/>
                    <a:pt x="18" y="223"/>
                    <a:pt x="18" y="223"/>
                  </a:cubicBezTo>
                  <a:cubicBezTo>
                    <a:pt x="21" y="238"/>
                    <a:pt x="26" y="252"/>
                    <a:pt x="35" y="265"/>
                  </a:cubicBezTo>
                  <a:cubicBezTo>
                    <a:pt x="25" y="274"/>
                    <a:pt x="25" y="274"/>
                    <a:pt x="25" y="274"/>
                  </a:cubicBezTo>
                  <a:cubicBezTo>
                    <a:pt x="23" y="276"/>
                    <a:pt x="23" y="280"/>
                    <a:pt x="25" y="282"/>
                  </a:cubicBezTo>
                  <a:cubicBezTo>
                    <a:pt x="43" y="300"/>
                    <a:pt x="43" y="300"/>
                    <a:pt x="43" y="300"/>
                  </a:cubicBezTo>
                  <a:cubicBezTo>
                    <a:pt x="44" y="301"/>
                    <a:pt x="46" y="302"/>
                    <a:pt x="47" y="302"/>
                  </a:cubicBezTo>
                  <a:cubicBezTo>
                    <a:pt x="49" y="302"/>
                    <a:pt x="50" y="301"/>
                    <a:pt x="51" y="300"/>
                  </a:cubicBezTo>
                  <a:cubicBezTo>
                    <a:pt x="60" y="291"/>
                    <a:pt x="60" y="291"/>
                    <a:pt x="60" y="291"/>
                  </a:cubicBezTo>
                  <a:cubicBezTo>
                    <a:pt x="73" y="300"/>
                    <a:pt x="87" y="306"/>
                    <a:pt x="102" y="309"/>
                  </a:cubicBezTo>
                  <a:cubicBezTo>
                    <a:pt x="102" y="321"/>
                    <a:pt x="102" y="321"/>
                    <a:pt x="102" y="321"/>
                  </a:cubicBezTo>
                  <a:cubicBezTo>
                    <a:pt x="102" y="324"/>
                    <a:pt x="105" y="327"/>
                    <a:pt x="108" y="327"/>
                  </a:cubicBezTo>
                  <a:cubicBezTo>
                    <a:pt x="133" y="327"/>
                    <a:pt x="133" y="327"/>
                    <a:pt x="133" y="327"/>
                  </a:cubicBezTo>
                  <a:cubicBezTo>
                    <a:pt x="136" y="327"/>
                    <a:pt x="139" y="324"/>
                    <a:pt x="139" y="321"/>
                  </a:cubicBezTo>
                  <a:cubicBezTo>
                    <a:pt x="139" y="309"/>
                    <a:pt x="139" y="309"/>
                    <a:pt x="139" y="309"/>
                  </a:cubicBezTo>
                  <a:cubicBezTo>
                    <a:pt x="154" y="306"/>
                    <a:pt x="168" y="300"/>
                    <a:pt x="181" y="291"/>
                  </a:cubicBezTo>
                  <a:cubicBezTo>
                    <a:pt x="190" y="300"/>
                    <a:pt x="190" y="300"/>
                    <a:pt x="190" y="300"/>
                  </a:cubicBezTo>
                  <a:cubicBezTo>
                    <a:pt x="192" y="302"/>
                    <a:pt x="196" y="302"/>
                    <a:pt x="198" y="300"/>
                  </a:cubicBezTo>
                  <a:cubicBezTo>
                    <a:pt x="216" y="282"/>
                    <a:pt x="216" y="282"/>
                    <a:pt x="216" y="282"/>
                  </a:cubicBezTo>
                  <a:cubicBezTo>
                    <a:pt x="218" y="280"/>
                    <a:pt x="218" y="277"/>
                    <a:pt x="216" y="275"/>
                  </a:cubicBezTo>
                  <a:cubicBezTo>
                    <a:pt x="206" y="265"/>
                    <a:pt x="206" y="265"/>
                    <a:pt x="206" y="265"/>
                  </a:cubicBezTo>
                  <a:cubicBezTo>
                    <a:pt x="215" y="253"/>
                    <a:pt x="221" y="238"/>
                    <a:pt x="223" y="223"/>
                  </a:cubicBezTo>
                  <a:cubicBezTo>
                    <a:pt x="237" y="223"/>
                    <a:pt x="237" y="223"/>
                    <a:pt x="237" y="223"/>
                  </a:cubicBezTo>
                  <a:cubicBezTo>
                    <a:pt x="240" y="223"/>
                    <a:pt x="243" y="221"/>
                    <a:pt x="243" y="218"/>
                  </a:cubicBezTo>
                  <a:cubicBezTo>
                    <a:pt x="243" y="192"/>
                    <a:pt x="243" y="192"/>
                    <a:pt x="243" y="192"/>
                  </a:cubicBezTo>
                  <a:cubicBezTo>
                    <a:pt x="243" y="189"/>
                    <a:pt x="240" y="187"/>
                    <a:pt x="237" y="187"/>
                  </a:cubicBezTo>
                  <a:close/>
                  <a:moveTo>
                    <a:pt x="121" y="262"/>
                  </a:moveTo>
                  <a:cubicBezTo>
                    <a:pt x="90" y="262"/>
                    <a:pt x="65" y="237"/>
                    <a:pt x="65" y="205"/>
                  </a:cubicBezTo>
                  <a:cubicBezTo>
                    <a:pt x="65" y="174"/>
                    <a:pt x="90" y="149"/>
                    <a:pt x="121" y="149"/>
                  </a:cubicBezTo>
                  <a:cubicBezTo>
                    <a:pt x="153" y="149"/>
                    <a:pt x="178" y="174"/>
                    <a:pt x="178" y="205"/>
                  </a:cubicBezTo>
                  <a:cubicBezTo>
                    <a:pt x="178" y="237"/>
                    <a:pt x="153" y="262"/>
                    <a:pt x="121" y="262"/>
                  </a:cubicBezTo>
                  <a:close/>
                  <a:moveTo>
                    <a:pt x="143" y="205"/>
                  </a:moveTo>
                  <a:cubicBezTo>
                    <a:pt x="143" y="217"/>
                    <a:pt x="133" y="227"/>
                    <a:pt x="121" y="227"/>
                  </a:cubicBezTo>
                  <a:cubicBezTo>
                    <a:pt x="109" y="227"/>
                    <a:pt x="100" y="217"/>
                    <a:pt x="100" y="205"/>
                  </a:cubicBezTo>
                  <a:cubicBezTo>
                    <a:pt x="100" y="193"/>
                    <a:pt x="109" y="184"/>
                    <a:pt x="121" y="184"/>
                  </a:cubicBezTo>
                  <a:cubicBezTo>
                    <a:pt x="133" y="184"/>
                    <a:pt x="143" y="193"/>
                    <a:pt x="143" y="205"/>
                  </a:cubicBezTo>
                  <a:close/>
                  <a:moveTo>
                    <a:pt x="320" y="85"/>
                  </a:moveTo>
                  <a:cubicBezTo>
                    <a:pt x="312" y="82"/>
                    <a:pt x="312" y="82"/>
                    <a:pt x="312" y="82"/>
                  </a:cubicBezTo>
                  <a:cubicBezTo>
                    <a:pt x="314" y="73"/>
                    <a:pt x="314" y="64"/>
                    <a:pt x="313" y="56"/>
                  </a:cubicBezTo>
                  <a:cubicBezTo>
                    <a:pt x="320" y="53"/>
                    <a:pt x="320" y="53"/>
                    <a:pt x="320" y="53"/>
                  </a:cubicBezTo>
                  <a:cubicBezTo>
                    <a:pt x="322" y="52"/>
                    <a:pt x="323" y="50"/>
                    <a:pt x="322" y="49"/>
                  </a:cubicBezTo>
                  <a:cubicBezTo>
                    <a:pt x="317" y="35"/>
                    <a:pt x="317" y="35"/>
                    <a:pt x="317" y="35"/>
                  </a:cubicBezTo>
                  <a:cubicBezTo>
                    <a:pt x="316" y="34"/>
                    <a:pt x="314" y="33"/>
                    <a:pt x="313" y="34"/>
                  </a:cubicBezTo>
                  <a:cubicBezTo>
                    <a:pt x="305" y="37"/>
                    <a:pt x="305" y="37"/>
                    <a:pt x="305" y="37"/>
                  </a:cubicBezTo>
                  <a:cubicBezTo>
                    <a:pt x="300" y="29"/>
                    <a:pt x="294" y="23"/>
                    <a:pt x="287" y="19"/>
                  </a:cubicBezTo>
                  <a:cubicBezTo>
                    <a:pt x="290" y="11"/>
                    <a:pt x="290" y="11"/>
                    <a:pt x="290" y="11"/>
                  </a:cubicBezTo>
                  <a:cubicBezTo>
                    <a:pt x="290" y="10"/>
                    <a:pt x="290" y="9"/>
                    <a:pt x="290" y="9"/>
                  </a:cubicBezTo>
                  <a:cubicBezTo>
                    <a:pt x="290" y="8"/>
                    <a:pt x="289" y="7"/>
                    <a:pt x="288" y="7"/>
                  </a:cubicBezTo>
                  <a:cubicBezTo>
                    <a:pt x="275" y="1"/>
                    <a:pt x="275" y="1"/>
                    <a:pt x="275" y="1"/>
                  </a:cubicBezTo>
                  <a:cubicBezTo>
                    <a:pt x="273" y="0"/>
                    <a:pt x="272" y="1"/>
                    <a:pt x="271" y="3"/>
                  </a:cubicBezTo>
                  <a:cubicBezTo>
                    <a:pt x="268" y="11"/>
                    <a:pt x="268" y="11"/>
                    <a:pt x="268" y="11"/>
                  </a:cubicBezTo>
                  <a:cubicBezTo>
                    <a:pt x="259" y="9"/>
                    <a:pt x="251" y="9"/>
                    <a:pt x="243" y="10"/>
                  </a:cubicBezTo>
                  <a:cubicBezTo>
                    <a:pt x="239" y="2"/>
                    <a:pt x="239" y="2"/>
                    <a:pt x="239" y="2"/>
                  </a:cubicBezTo>
                  <a:cubicBezTo>
                    <a:pt x="239" y="1"/>
                    <a:pt x="237" y="0"/>
                    <a:pt x="235" y="1"/>
                  </a:cubicBezTo>
                  <a:cubicBezTo>
                    <a:pt x="222" y="6"/>
                    <a:pt x="222" y="6"/>
                    <a:pt x="222" y="6"/>
                  </a:cubicBezTo>
                  <a:cubicBezTo>
                    <a:pt x="220" y="7"/>
                    <a:pt x="220" y="8"/>
                    <a:pt x="220" y="10"/>
                  </a:cubicBezTo>
                  <a:cubicBezTo>
                    <a:pt x="223" y="18"/>
                    <a:pt x="223" y="18"/>
                    <a:pt x="223" y="18"/>
                  </a:cubicBezTo>
                  <a:cubicBezTo>
                    <a:pt x="216" y="23"/>
                    <a:pt x="210" y="28"/>
                    <a:pt x="205" y="36"/>
                  </a:cubicBezTo>
                  <a:cubicBezTo>
                    <a:pt x="198" y="32"/>
                    <a:pt x="198" y="32"/>
                    <a:pt x="198" y="32"/>
                  </a:cubicBezTo>
                  <a:cubicBezTo>
                    <a:pt x="196" y="32"/>
                    <a:pt x="194" y="32"/>
                    <a:pt x="194" y="34"/>
                  </a:cubicBezTo>
                  <a:cubicBezTo>
                    <a:pt x="188" y="47"/>
                    <a:pt x="188" y="47"/>
                    <a:pt x="188" y="47"/>
                  </a:cubicBezTo>
                  <a:cubicBezTo>
                    <a:pt x="188" y="48"/>
                    <a:pt x="188" y="49"/>
                    <a:pt x="188" y="50"/>
                  </a:cubicBezTo>
                  <a:cubicBezTo>
                    <a:pt x="188" y="50"/>
                    <a:pt x="189" y="51"/>
                    <a:pt x="189" y="51"/>
                  </a:cubicBezTo>
                  <a:cubicBezTo>
                    <a:pt x="197" y="54"/>
                    <a:pt x="197" y="54"/>
                    <a:pt x="197" y="54"/>
                  </a:cubicBezTo>
                  <a:cubicBezTo>
                    <a:pt x="195" y="63"/>
                    <a:pt x="195" y="71"/>
                    <a:pt x="196" y="80"/>
                  </a:cubicBezTo>
                  <a:cubicBezTo>
                    <a:pt x="189" y="83"/>
                    <a:pt x="189" y="83"/>
                    <a:pt x="189" y="83"/>
                  </a:cubicBezTo>
                  <a:cubicBezTo>
                    <a:pt x="188" y="83"/>
                    <a:pt x="187" y="85"/>
                    <a:pt x="187" y="87"/>
                  </a:cubicBezTo>
                  <a:cubicBezTo>
                    <a:pt x="193" y="100"/>
                    <a:pt x="193" y="100"/>
                    <a:pt x="193" y="100"/>
                  </a:cubicBezTo>
                  <a:cubicBezTo>
                    <a:pt x="194" y="102"/>
                    <a:pt x="195" y="103"/>
                    <a:pt x="197" y="102"/>
                  </a:cubicBezTo>
                  <a:cubicBezTo>
                    <a:pt x="204" y="99"/>
                    <a:pt x="204" y="99"/>
                    <a:pt x="204" y="99"/>
                  </a:cubicBezTo>
                  <a:cubicBezTo>
                    <a:pt x="208" y="107"/>
                    <a:pt x="214" y="113"/>
                    <a:pt x="221" y="118"/>
                  </a:cubicBezTo>
                  <a:cubicBezTo>
                    <a:pt x="218" y="125"/>
                    <a:pt x="218" y="125"/>
                    <a:pt x="218" y="125"/>
                  </a:cubicBezTo>
                  <a:cubicBezTo>
                    <a:pt x="218" y="126"/>
                    <a:pt x="218" y="128"/>
                    <a:pt x="220" y="129"/>
                  </a:cubicBezTo>
                  <a:cubicBezTo>
                    <a:pt x="233" y="135"/>
                    <a:pt x="233" y="135"/>
                    <a:pt x="233" y="135"/>
                  </a:cubicBezTo>
                  <a:cubicBezTo>
                    <a:pt x="234" y="135"/>
                    <a:pt x="235" y="135"/>
                    <a:pt x="236" y="135"/>
                  </a:cubicBezTo>
                  <a:cubicBezTo>
                    <a:pt x="237" y="134"/>
                    <a:pt x="237" y="134"/>
                    <a:pt x="237" y="133"/>
                  </a:cubicBezTo>
                  <a:cubicBezTo>
                    <a:pt x="240" y="126"/>
                    <a:pt x="240" y="126"/>
                    <a:pt x="240" y="126"/>
                  </a:cubicBezTo>
                  <a:cubicBezTo>
                    <a:pt x="249" y="128"/>
                    <a:pt x="258" y="128"/>
                    <a:pt x="267" y="127"/>
                  </a:cubicBezTo>
                  <a:cubicBezTo>
                    <a:pt x="269" y="133"/>
                    <a:pt x="269" y="133"/>
                    <a:pt x="269" y="133"/>
                  </a:cubicBezTo>
                  <a:cubicBezTo>
                    <a:pt x="270" y="135"/>
                    <a:pt x="272" y="136"/>
                    <a:pt x="273" y="135"/>
                  </a:cubicBezTo>
                  <a:cubicBezTo>
                    <a:pt x="287" y="130"/>
                    <a:pt x="287" y="130"/>
                    <a:pt x="287" y="130"/>
                  </a:cubicBezTo>
                  <a:cubicBezTo>
                    <a:pt x="288" y="129"/>
                    <a:pt x="289" y="127"/>
                    <a:pt x="289" y="126"/>
                  </a:cubicBezTo>
                  <a:cubicBezTo>
                    <a:pt x="286" y="119"/>
                    <a:pt x="286" y="119"/>
                    <a:pt x="286" y="119"/>
                  </a:cubicBezTo>
                  <a:cubicBezTo>
                    <a:pt x="293" y="114"/>
                    <a:pt x="300" y="108"/>
                    <a:pt x="304" y="101"/>
                  </a:cubicBezTo>
                  <a:cubicBezTo>
                    <a:pt x="311" y="104"/>
                    <a:pt x="311" y="104"/>
                    <a:pt x="311" y="104"/>
                  </a:cubicBezTo>
                  <a:cubicBezTo>
                    <a:pt x="313" y="104"/>
                    <a:pt x="315" y="104"/>
                    <a:pt x="316" y="102"/>
                  </a:cubicBezTo>
                  <a:cubicBezTo>
                    <a:pt x="321" y="89"/>
                    <a:pt x="321" y="89"/>
                    <a:pt x="321" y="89"/>
                  </a:cubicBezTo>
                  <a:cubicBezTo>
                    <a:pt x="322" y="87"/>
                    <a:pt x="321" y="85"/>
                    <a:pt x="320" y="85"/>
                  </a:cubicBezTo>
                  <a:close/>
                  <a:moveTo>
                    <a:pt x="267" y="98"/>
                  </a:moveTo>
                  <a:cubicBezTo>
                    <a:pt x="250" y="104"/>
                    <a:pt x="231" y="96"/>
                    <a:pt x="225" y="80"/>
                  </a:cubicBezTo>
                  <a:cubicBezTo>
                    <a:pt x="218" y="63"/>
                    <a:pt x="226" y="44"/>
                    <a:pt x="243" y="38"/>
                  </a:cubicBezTo>
                  <a:cubicBezTo>
                    <a:pt x="259" y="31"/>
                    <a:pt x="278" y="39"/>
                    <a:pt x="285" y="56"/>
                  </a:cubicBezTo>
                  <a:cubicBezTo>
                    <a:pt x="291" y="72"/>
                    <a:pt x="283" y="91"/>
                    <a:pt x="267" y="98"/>
                  </a:cubicBezTo>
                  <a:close/>
                  <a:moveTo>
                    <a:pt x="266" y="63"/>
                  </a:moveTo>
                  <a:cubicBezTo>
                    <a:pt x="269" y="70"/>
                    <a:pt x="266" y="77"/>
                    <a:pt x="259" y="79"/>
                  </a:cubicBezTo>
                  <a:cubicBezTo>
                    <a:pt x="253" y="82"/>
                    <a:pt x="246" y="79"/>
                    <a:pt x="243" y="72"/>
                  </a:cubicBezTo>
                  <a:cubicBezTo>
                    <a:pt x="241" y="66"/>
                    <a:pt x="244" y="59"/>
                    <a:pt x="250" y="56"/>
                  </a:cubicBezTo>
                  <a:cubicBezTo>
                    <a:pt x="257" y="54"/>
                    <a:pt x="264" y="57"/>
                    <a:pt x="266" y="63"/>
                  </a:cubicBez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6" name="Freeform 79">
              <a:extLst>
                <a:ext uri="{FF2B5EF4-FFF2-40B4-BE49-F238E27FC236}">
                  <a16:creationId xmlns:a16="http://schemas.microsoft.com/office/drawing/2014/main" id="{1FB73222-5D7A-4573-BDA7-2567D416E7D9}"/>
                </a:ext>
              </a:extLst>
            </p:cNvPr>
            <p:cNvSpPr>
              <a:spLocks noEditPoints="1"/>
            </p:cNvSpPr>
            <p:nvPr/>
          </p:nvSpPr>
          <p:spPr bwMode="auto">
            <a:xfrm>
              <a:off x="4545150" y="4256369"/>
              <a:ext cx="597657" cy="596552"/>
            </a:xfrm>
            <a:custGeom>
              <a:avLst/>
              <a:gdLst>
                <a:gd name="T0" fmla="*/ 378 w 385"/>
                <a:gd name="T1" fmla="*/ 217 h 385"/>
                <a:gd name="T2" fmla="*/ 358 w 385"/>
                <a:gd name="T3" fmla="*/ 211 h 385"/>
                <a:gd name="T4" fmla="*/ 350 w 385"/>
                <a:gd name="T5" fmla="*/ 139 h 385"/>
                <a:gd name="T6" fmla="*/ 369 w 385"/>
                <a:gd name="T7" fmla="*/ 129 h 385"/>
                <a:gd name="T8" fmla="*/ 372 w 385"/>
                <a:gd name="T9" fmla="*/ 117 h 385"/>
                <a:gd name="T10" fmla="*/ 352 w 385"/>
                <a:gd name="T11" fmla="*/ 82 h 385"/>
                <a:gd name="T12" fmla="*/ 341 w 385"/>
                <a:gd name="T13" fmla="*/ 79 h 385"/>
                <a:gd name="T14" fmla="*/ 322 w 385"/>
                <a:gd name="T15" fmla="*/ 89 h 385"/>
                <a:gd name="T16" fmla="*/ 265 w 385"/>
                <a:gd name="T17" fmla="*/ 45 h 385"/>
                <a:gd name="T18" fmla="*/ 272 w 385"/>
                <a:gd name="T19" fmla="*/ 23 h 385"/>
                <a:gd name="T20" fmla="*/ 266 w 385"/>
                <a:gd name="T21" fmla="*/ 12 h 385"/>
                <a:gd name="T22" fmla="*/ 227 w 385"/>
                <a:gd name="T23" fmla="*/ 1 h 385"/>
                <a:gd name="T24" fmla="*/ 216 w 385"/>
                <a:gd name="T25" fmla="*/ 7 h 385"/>
                <a:gd name="T26" fmla="*/ 210 w 385"/>
                <a:gd name="T27" fmla="*/ 30 h 385"/>
                <a:gd name="T28" fmla="*/ 139 w 385"/>
                <a:gd name="T29" fmla="*/ 38 h 385"/>
                <a:gd name="T30" fmla="*/ 128 w 385"/>
                <a:gd name="T31" fmla="*/ 18 h 385"/>
                <a:gd name="T32" fmla="*/ 123 w 385"/>
                <a:gd name="T33" fmla="*/ 14 h 385"/>
                <a:gd name="T34" fmla="*/ 116 w 385"/>
                <a:gd name="T35" fmla="*/ 15 h 385"/>
                <a:gd name="T36" fmla="*/ 81 w 385"/>
                <a:gd name="T37" fmla="*/ 34 h 385"/>
                <a:gd name="T38" fmla="*/ 77 w 385"/>
                <a:gd name="T39" fmla="*/ 46 h 385"/>
                <a:gd name="T40" fmla="*/ 89 w 385"/>
                <a:gd name="T41" fmla="*/ 67 h 385"/>
                <a:gd name="T42" fmla="*/ 46 w 385"/>
                <a:gd name="T43" fmla="*/ 121 h 385"/>
                <a:gd name="T44" fmla="*/ 23 w 385"/>
                <a:gd name="T45" fmla="*/ 115 h 385"/>
                <a:gd name="T46" fmla="*/ 12 w 385"/>
                <a:gd name="T47" fmla="*/ 121 h 385"/>
                <a:gd name="T48" fmla="*/ 1 w 385"/>
                <a:gd name="T49" fmla="*/ 160 h 385"/>
                <a:gd name="T50" fmla="*/ 7 w 385"/>
                <a:gd name="T51" fmla="*/ 170 h 385"/>
                <a:gd name="T52" fmla="*/ 30 w 385"/>
                <a:gd name="T53" fmla="*/ 177 h 385"/>
                <a:gd name="T54" fmla="*/ 38 w 385"/>
                <a:gd name="T55" fmla="*/ 246 h 385"/>
                <a:gd name="T56" fmla="*/ 17 w 385"/>
                <a:gd name="T57" fmla="*/ 257 h 385"/>
                <a:gd name="T58" fmla="*/ 14 w 385"/>
                <a:gd name="T59" fmla="*/ 269 h 385"/>
                <a:gd name="T60" fmla="*/ 34 w 385"/>
                <a:gd name="T61" fmla="*/ 305 h 385"/>
                <a:gd name="T62" fmla="*/ 39 w 385"/>
                <a:gd name="T63" fmla="*/ 309 h 385"/>
                <a:gd name="T64" fmla="*/ 45 w 385"/>
                <a:gd name="T65" fmla="*/ 308 h 385"/>
                <a:gd name="T66" fmla="*/ 65 w 385"/>
                <a:gd name="T67" fmla="*/ 297 h 385"/>
                <a:gd name="T68" fmla="*/ 120 w 385"/>
                <a:gd name="T69" fmla="*/ 341 h 385"/>
                <a:gd name="T70" fmla="*/ 114 w 385"/>
                <a:gd name="T71" fmla="*/ 362 h 385"/>
                <a:gd name="T72" fmla="*/ 120 w 385"/>
                <a:gd name="T73" fmla="*/ 373 h 385"/>
                <a:gd name="T74" fmla="*/ 159 w 385"/>
                <a:gd name="T75" fmla="*/ 384 h 385"/>
                <a:gd name="T76" fmla="*/ 169 w 385"/>
                <a:gd name="T77" fmla="*/ 378 h 385"/>
                <a:gd name="T78" fmla="*/ 175 w 385"/>
                <a:gd name="T79" fmla="*/ 358 h 385"/>
                <a:gd name="T80" fmla="*/ 246 w 385"/>
                <a:gd name="T81" fmla="*/ 351 h 385"/>
                <a:gd name="T82" fmla="*/ 256 w 385"/>
                <a:gd name="T83" fmla="*/ 369 h 385"/>
                <a:gd name="T84" fmla="*/ 268 w 385"/>
                <a:gd name="T85" fmla="*/ 373 h 385"/>
                <a:gd name="T86" fmla="*/ 303 w 385"/>
                <a:gd name="T87" fmla="*/ 353 h 385"/>
                <a:gd name="T88" fmla="*/ 307 w 385"/>
                <a:gd name="T89" fmla="*/ 348 h 385"/>
                <a:gd name="T90" fmla="*/ 307 w 385"/>
                <a:gd name="T91" fmla="*/ 342 h 385"/>
                <a:gd name="T92" fmla="*/ 297 w 385"/>
                <a:gd name="T93" fmla="*/ 323 h 385"/>
                <a:gd name="T94" fmla="*/ 342 w 385"/>
                <a:gd name="T95" fmla="*/ 267 h 385"/>
                <a:gd name="T96" fmla="*/ 362 w 385"/>
                <a:gd name="T97" fmla="*/ 272 h 385"/>
                <a:gd name="T98" fmla="*/ 373 w 385"/>
                <a:gd name="T99" fmla="*/ 267 h 385"/>
                <a:gd name="T100" fmla="*/ 384 w 385"/>
                <a:gd name="T101" fmla="*/ 228 h 385"/>
                <a:gd name="T102" fmla="*/ 378 w 385"/>
                <a:gd name="T103" fmla="*/ 217 h 385"/>
                <a:gd name="T104" fmla="*/ 279 w 385"/>
                <a:gd name="T105" fmla="*/ 217 h 385"/>
                <a:gd name="T106" fmla="*/ 168 w 385"/>
                <a:gd name="T107" fmla="*/ 279 h 385"/>
                <a:gd name="T108" fmla="*/ 106 w 385"/>
                <a:gd name="T109" fmla="*/ 168 h 385"/>
                <a:gd name="T110" fmla="*/ 218 w 385"/>
                <a:gd name="T111" fmla="*/ 106 h 385"/>
                <a:gd name="T112" fmla="*/ 279 w 385"/>
                <a:gd name="T113" fmla="*/ 21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85">
                  <a:moveTo>
                    <a:pt x="378" y="217"/>
                  </a:moveTo>
                  <a:cubicBezTo>
                    <a:pt x="358" y="211"/>
                    <a:pt x="358" y="211"/>
                    <a:pt x="358" y="211"/>
                  </a:cubicBezTo>
                  <a:cubicBezTo>
                    <a:pt x="361" y="187"/>
                    <a:pt x="358" y="162"/>
                    <a:pt x="350" y="139"/>
                  </a:cubicBezTo>
                  <a:cubicBezTo>
                    <a:pt x="369" y="129"/>
                    <a:pt x="369" y="129"/>
                    <a:pt x="369" y="129"/>
                  </a:cubicBezTo>
                  <a:cubicBezTo>
                    <a:pt x="373" y="127"/>
                    <a:pt x="374" y="121"/>
                    <a:pt x="372" y="117"/>
                  </a:cubicBezTo>
                  <a:cubicBezTo>
                    <a:pt x="352" y="82"/>
                    <a:pt x="352" y="82"/>
                    <a:pt x="352" y="82"/>
                  </a:cubicBezTo>
                  <a:cubicBezTo>
                    <a:pt x="350" y="78"/>
                    <a:pt x="345" y="76"/>
                    <a:pt x="341" y="79"/>
                  </a:cubicBezTo>
                  <a:cubicBezTo>
                    <a:pt x="322" y="89"/>
                    <a:pt x="322" y="89"/>
                    <a:pt x="322" y="89"/>
                  </a:cubicBezTo>
                  <a:cubicBezTo>
                    <a:pt x="306" y="70"/>
                    <a:pt x="287" y="55"/>
                    <a:pt x="265" y="45"/>
                  </a:cubicBezTo>
                  <a:cubicBezTo>
                    <a:pt x="272" y="23"/>
                    <a:pt x="272" y="23"/>
                    <a:pt x="272" y="23"/>
                  </a:cubicBezTo>
                  <a:cubicBezTo>
                    <a:pt x="273" y="18"/>
                    <a:pt x="270" y="14"/>
                    <a:pt x="266" y="12"/>
                  </a:cubicBezTo>
                  <a:cubicBezTo>
                    <a:pt x="227" y="1"/>
                    <a:pt x="227" y="1"/>
                    <a:pt x="227" y="1"/>
                  </a:cubicBezTo>
                  <a:cubicBezTo>
                    <a:pt x="222" y="0"/>
                    <a:pt x="218" y="2"/>
                    <a:pt x="216" y="7"/>
                  </a:cubicBezTo>
                  <a:cubicBezTo>
                    <a:pt x="210" y="30"/>
                    <a:pt x="210" y="30"/>
                    <a:pt x="210" y="30"/>
                  </a:cubicBezTo>
                  <a:cubicBezTo>
                    <a:pt x="186" y="27"/>
                    <a:pt x="162" y="30"/>
                    <a:pt x="139" y="38"/>
                  </a:cubicBezTo>
                  <a:cubicBezTo>
                    <a:pt x="128" y="18"/>
                    <a:pt x="128" y="18"/>
                    <a:pt x="128" y="18"/>
                  </a:cubicBezTo>
                  <a:cubicBezTo>
                    <a:pt x="127" y="16"/>
                    <a:pt x="125" y="15"/>
                    <a:pt x="123" y="14"/>
                  </a:cubicBezTo>
                  <a:cubicBezTo>
                    <a:pt x="121" y="13"/>
                    <a:pt x="118" y="14"/>
                    <a:pt x="116" y="15"/>
                  </a:cubicBezTo>
                  <a:cubicBezTo>
                    <a:pt x="81" y="34"/>
                    <a:pt x="81" y="34"/>
                    <a:pt x="81" y="34"/>
                  </a:cubicBezTo>
                  <a:cubicBezTo>
                    <a:pt x="77" y="37"/>
                    <a:pt x="75" y="42"/>
                    <a:pt x="77" y="46"/>
                  </a:cubicBezTo>
                  <a:cubicBezTo>
                    <a:pt x="89" y="67"/>
                    <a:pt x="89" y="67"/>
                    <a:pt x="89" y="67"/>
                  </a:cubicBezTo>
                  <a:cubicBezTo>
                    <a:pt x="71" y="82"/>
                    <a:pt x="56" y="100"/>
                    <a:pt x="46" y="121"/>
                  </a:cubicBezTo>
                  <a:cubicBezTo>
                    <a:pt x="23" y="115"/>
                    <a:pt x="23" y="115"/>
                    <a:pt x="23" y="115"/>
                  </a:cubicBezTo>
                  <a:cubicBezTo>
                    <a:pt x="18" y="113"/>
                    <a:pt x="14" y="116"/>
                    <a:pt x="12" y="121"/>
                  </a:cubicBezTo>
                  <a:cubicBezTo>
                    <a:pt x="1" y="160"/>
                    <a:pt x="1" y="160"/>
                    <a:pt x="1" y="160"/>
                  </a:cubicBezTo>
                  <a:cubicBezTo>
                    <a:pt x="0" y="164"/>
                    <a:pt x="2" y="169"/>
                    <a:pt x="7" y="170"/>
                  </a:cubicBezTo>
                  <a:cubicBezTo>
                    <a:pt x="30" y="177"/>
                    <a:pt x="30" y="177"/>
                    <a:pt x="30" y="177"/>
                  </a:cubicBezTo>
                  <a:cubicBezTo>
                    <a:pt x="28" y="200"/>
                    <a:pt x="30" y="224"/>
                    <a:pt x="38" y="246"/>
                  </a:cubicBezTo>
                  <a:cubicBezTo>
                    <a:pt x="17" y="257"/>
                    <a:pt x="17" y="257"/>
                    <a:pt x="17" y="257"/>
                  </a:cubicBezTo>
                  <a:cubicBezTo>
                    <a:pt x="13" y="260"/>
                    <a:pt x="12" y="265"/>
                    <a:pt x="14" y="269"/>
                  </a:cubicBezTo>
                  <a:cubicBezTo>
                    <a:pt x="34" y="305"/>
                    <a:pt x="34" y="305"/>
                    <a:pt x="34" y="305"/>
                  </a:cubicBezTo>
                  <a:cubicBezTo>
                    <a:pt x="35" y="307"/>
                    <a:pt x="37" y="308"/>
                    <a:pt x="39" y="309"/>
                  </a:cubicBezTo>
                  <a:cubicBezTo>
                    <a:pt x="41" y="309"/>
                    <a:pt x="43" y="309"/>
                    <a:pt x="45" y="308"/>
                  </a:cubicBezTo>
                  <a:cubicBezTo>
                    <a:pt x="65" y="297"/>
                    <a:pt x="65" y="297"/>
                    <a:pt x="65" y="297"/>
                  </a:cubicBezTo>
                  <a:cubicBezTo>
                    <a:pt x="80" y="316"/>
                    <a:pt x="99" y="331"/>
                    <a:pt x="120" y="341"/>
                  </a:cubicBezTo>
                  <a:cubicBezTo>
                    <a:pt x="114" y="362"/>
                    <a:pt x="114" y="362"/>
                    <a:pt x="114" y="362"/>
                  </a:cubicBezTo>
                  <a:cubicBezTo>
                    <a:pt x="113" y="367"/>
                    <a:pt x="115" y="371"/>
                    <a:pt x="120" y="373"/>
                  </a:cubicBezTo>
                  <a:cubicBezTo>
                    <a:pt x="159" y="384"/>
                    <a:pt x="159" y="384"/>
                    <a:pt x="159" y="384"/>
                  </a:cubicBezTo>
                  <a:cubicBezTo>
                    <a:pt x="163" y="385"/>
                    <a:pt x="168" y="383"/>
                    <a:pt x="169" y="378"/>
                  </a:cubicBezTo>
                  <a:cubicBezTo>
                    <a:pt x="175" y="358"/>
                    <a:pt x="175" y="358"/>
                    <a:pt x="175" y="358"/>
                  </a:cubicBezTo>
                  <a:cubicBezTo>
                    <a:pt x="199" y="361"/>
                    <a:pt x="223" y="358"/>
                    <a:pt x="246" y="351"/>
                  </a:cubicBezTo>
                  <a:cubicBezTo>
                    <a:pt x="256" y="369"/>
                    <a:pt x="256" y="369"/>
                    <a:pt x="256" y="369"/>
                  </a:cubicBezTo>
                  <a:cubicBezTo>
                    <a:pt x="258" y="374"/>
                    <a:pt x="264" y="375"/>
                    <a:pt x="268" y="373"/>
                  </a:cubicBezTo>
                  <a:cubicBezTo>
                    <a:pt x="303" y="353"/>
                    <a:pt x="303" y="353"/>
                    <a:pt x="303" y="353"/>
                  </a:cubicBezTo>
                  <a:cubicBezTo>
                    <a:pt x="305" y="352"/>
                    <a:pt x="307" y="350"/>
                    <a:pt x="307" y="348"/>
                  </a:cubicBezTo>
                  <a:cubicBezTo>
                    <a:pt x="308" y="346"/>
                    <a:pt x="308" y="344"/>
                    <a:pt x="307" y="342"/>
                  </a:cubicBezTo>
                  <a:cubicBezTo>
                    <a:pt x="297" y="323"/>
                    <a:pt x="297" y="323"/>
                    <a:pt x="297" y="323"/>
                  </a:cubicBezTo>
                  <a:cubicBezTo>
                    <a:pt x="316" y="308"/>
                    <a:pt x="332" y="289"/>
                    <a:pt x="342" y="267"/>
                  </a:cubicBezTo>
                  <a:cubicBezTo>
                    <a:pt x="362" y="272"/>
                    <a:pt x="362" y="272"/>
                    <a:pt x="362" y="272"/>
                  </a:cubicBezTo>
                  <a:cubicBezTo>
                    <a:pt x="367" y="274"/>
                    <a:pt x="371" y="271"/>
                    <a:pt x="373" y="267"/>
                  </a:cubicBezTo>
                  <a:cubicBezTo>
                    <a:pt x="384" y="228"/>
                    <a:pt x="384" y="228"/>
                    <a:pt x="384" y="228"/>
                  </a:cubicBezTo>
                  <a:cubicBezTo>
                    <a:pt x="385" y="223"/>
                    <a:pt x="383" y="218"/>
                    <a:pt x="378" y="217"/>
                  </a:cubicBezTo>
                  <a:close/>
                  <a:moveTo>
                    <a:pt x="279" y="217"/>
                  </a:moveTo>
                  <a:cubicBezTo>
                    <a:pt x="266" y="265"/>
                    <a:pt x="216" y="293"/>
                    <a:pt x="168" y="279"/>
                  </a:cubicBezTo>
                  <a:cubicBezTo>
                    <a:pt x="120" y="265"/>
                    <a:pt x="92" y="215"/>
                    <a:pt x="106" y="168"/>
                  </a:cubicBezTo>
                  <a:cubicBezTo>
                    <a:pt x="120" y="120"/>
                    <a:pt x="170" y="92"/>
                    <a:pt x="218" y="106"/>
                  </a:cubicBezTo>
                  <a:cubicBezTo>
                    <a:pt x="266" y="120"/>
                    <a:pt x="293" y="170"/>
                    <a:pt x="279" y="217"/>
                  </a:cubicBez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7" name="Freeform 80">
              <a:extLst>
                <a:ext uri="{FF2B5EF4-FFF2-40B4-BE49-F238E27FC236}">
                  <a16:creationId xmlns:a16="http://schemas.microsoft.com/office/drawing/2014/main" id="{256B0350-CBBC-4C4C-8068-F5787E2B3BA9}"/>
                </a:ext>
              </a:extLst>
            </p:cNvPr>
            <p:cNvSpPr>
              <a:spLocks/>
            </p:cNvSpPr>
            <p:nvPr/>
          </p:nvSpPr>
          <p:spPr bwMode="auto">
            <a:xfrm>
              <a:off x="4785980" y="4494990"/>
              <a:ext cx="118206" cy="119310"/>
            </a:xfrm>
            <a:custGeom>
              <a:avLst/>
              <a:gdLst>
                <a:gd name="T0" fmla="*/ 47 w 76"/>
                <a:gd name="T1" fmla="*/ 6 h 77"/>
                <a:gd name="T2" fmla="*/ 71 w 76"/>
                <a:gd name="T3" fmla="*/ 48 h 77"/>
                <a:gd name="T4" fmla="*/ 28 w 76"/>
                <a:gd name="T5" fmla="*/ 71 h 77"/>
                <a:gd name="T6" fmla="*/ 5 w 76"/>
                <a:gd name="T7" fmla="*/ 29 h 77"/>
                <a:gd name="T8" fmla="*/ 47 w 76"/>
                <a:gd name="T9" fmla="*/ 6 h 77"/>
              </a:gdLst>
              <a:ahLst/>
              <a:cxnLst>
                <a:cxn ang="0">
                  <a:pos x="T0" y="T1"/>
                </a:cxn>
                <a:cxn ang="0">
                  <a:pos x="T2" y="T3"/>
                </a:cxn>
                <a:cxn ang="0">
                  <a:pos x="T4" y="T5"/>
                </a:cxn>
                <a:cxn ang="0">
                  <a:pos x="T6" y="T7"/>
                </a:cxn>
                <a:cxn ang="0">
                  <a:pos x="T8" y="T9"/>
                </a:cxn>
              </a:cxnLst>
              <a:rect l="0" t="0" r="r" b="b"/>
              <a:pathLst>
                <a:path w="76" h="77">
                  <a:moveTo>
                    <a:pt x="47" y="6"/>
                  </a:moveTo>
                  <a:cubicBezTo>
                    <a:pt x="65" y="11"/>
                    <a:pt x="76" y="30"/>
                    <a:pt x="71" y="48"/>
                  </a:cubicBezTo>
                  <a:cubicBezTo>
                    <a:pt x="65" y="66"/>
                    <a:pt x="46" y="77"/>
                    <a:pt x="28" y="71"/>
                  </a:cubicBezTo>
                  <a:cubicBezTo>
                    <a:pt x="10" y="66"/>
                    <a:pt x="0" y="47"/>
                    <a:pt x="5" y="29"/>
                  </a:cubicBezTo>
                  <a:cubicBezTo>
                    <a:pt x="10" y="11"/>
                    <a:pt x="29" y="0"/>
                    <a:pt x="47" y="6"/>
                  </a:cubicBez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8" name="Freeform 81">
              <a:extLst>
                <a:ext uri="{FF2B5EF4-FFF2-40B4-BE49-F238E27FC236}">
                  <a16:creationId xmlns:a16="http://schemas.microsoft.com/office/drawing/2014/main" id="{B786BC0E-A3A8-4B07-81EB-BADF28950586}"/>
                </a:ext>
              </a:extLst>
            </p:cNvPr>
            <p:cNvSpPr>
              <a:spLocks noEditPoints="1"/>
            </p:cNvSpPr>
            <p:nvPr/>
          </p:nvSpPr>
          <p:spPr bwMode="auto">
            <a:xfrm>
              <a:off x="4436886" y="3972454"/>
              <a:ext cx="345780" cy="344675"/>
            </a:xfrm>
            <a:custGeom>
              <a:avLst/>
              <a:gdLst>
                <a:gd name="T0" fmla="*/ 220 w 223"/>
                <a:gd name="T1" fmla="*/ 89 h 222"/>
                <a:gd name="T2" fmla="*/ 215 w 223"/>
                <a:gd name="T3" fmla="*/ 85 h 222"/>
                <a:gd name="T4" fmla="*/ 203 w 223"/>
                <a:gd name="T5" fmla="*/ 86 h 222"/>
                <a:gd name="T6" fmla="*/ 184 w 223"/>
                <a:gd name="T7" fmla="*/ 50 h 222"/>
                <a:gd name="T8" fmla="*/ 191 w 223"/>
                <a:gd name="T9" fmla="*/ 40 h 222"/>
                <a:gd name="T10" fmla="*/ 191 w 223"/>
                <a:gd name="T11" fmla="*/ 33 h 222"/>
                <a:gd name="T12" fmla="*/ 173 w 223"/>
                <a:gd name="T13" fmla="*/ 19 h 222"/>
                <a:gd name="T14" fmla="*/ 166 w 223"/>
                <a:gd name="T15" fmla="*/ 19 h 222"/>
                <a:gd name="T16" fmla="*/ 158 w 223"/>
                <a:gd name="T17" fmla="*/ 29 h 222"/>
                <a:gd name="T18" fmla="*/ 119 w 223"/>
                <a:gd name="T19" fmla="*/ 17 h 222"/>
                <a:gd name="T20" fmla="*/ 118 w 223"/>
                <a:gd name="T21" fmla="*/ 4 h 222"/>
                <a:gd name="T22" fmla="*/ 112 w 223"/>
                <a:gd name="T23" fmla="*/ 0 h 222"/>
                <a:gd name="T24" fmla="*/ 89 w 223"/>
                <a:gd name="T25" fmla="*/ 2 h 222"/>
                <a:gd name="T26" fmla="*/ 85 w 223"/>
                <a:gd name="T27" fmla="*/ 8 h 222"/>
                <a:gd name="T28" fmla="*/ 86 w 223"/>
                <a:gd name="T29" fmla="*/ 21 h 222"/>
                <a:gd name="T30" fmla="*/ 50 w 223"/>
                <a:gd name="T31" fmla="*/ 41 h 222"/>
                <a:gd name="T32" fmla="*/ 40 w 223"/>
                <a:gd name="T33" fmla="*/ 32 h 222"/>
                <a:gd name="T34" fmla="*/ 37 w 223"/>
                <a:gd name="T35" fmla="*/ 31 h 222"/>
                <a:gd name="T36" fmla="*/ 33 w 223"/>
                <a:gd name="T37" fmla="*/ 33 h 222"/>
                <a:gd name="T38" fmla="*/ 19 w 223"/>
                <a:gd name="T39" fmla="*/ 51 h 222"/>
                <a:gd name="T40" fmla="*/ 19 w 223"/>
                <a:gd name="T41" fmla="*/ 58 h 222"/>
                <a:gd name="T42" fmla="*/ 30 w 223"/>
                <a:gd name="T43" fmla="*/ 66 h 222"/>
                <a:gd name="T44" fmla="*/ 19 w 223"/>
                <a:gd name="T45" fmla="*/ 104 h 222"/>
                <a:gd name="T46" fmla="*/ 5 w 223"/>
                <a:gd name="T47" fmla="*/ 106 h 222"/>
                <a:gd name="T48" fmla="*/ 0 w 223"/>
                <a:gd name="T49" fmla="*/ 111 h 222"/>
                <a:gd name="T50" fmla="*/ 3 w 223"/>
                <a:gd name="T51" fmla="*/ 134 h 222"/>
                <a:gd name="T52" fmla="*/ 8 w 223"/>
                <a:gd name="T53" fmla="*/ 138 h 222"/>
                <a:gd name="T54" fmla="*/ 22 w 223"/>
                <a:gd name="T55" fmla="*/ 137 h 222"/>
                <a:gd name="T56" fmla="*/ 40 w 223"/>
                <a:gd name="T57" fmla="*/ 172 h 222"/>
                <a:gd name="T58" fmla="*/ 32 w 223"/>
                <a:gd name="T59" fmla="*/ 183 h 222"/>
                <a:gd name="T60" fmla="*/ 33 w 223"/>
                <a:gd name="T61" fmla="*/ 190 h 222"/>
                <a:gd name="T62" fmla="*/ 51 w 223"/>
                <a:gd name="T63" fmla="*/ 204 h 222"/>
                <a:gd name="T64" fmla="*/ 54 w 223"/>
                <a:gd name="T65" fmla="*/ 205 h 222"/>
                <a:gd name="T66" fmla="*/ 58 w 223"/>
                <a:gd name="T67" fmla="*/ 204 h 222"/>
                <a:gd name="T68" fmla="*/ 66 w 223"/>
                <a:gd name="T69" fmla="*/ 193 h 222"/>
                <a:gd name="T70" fmla="*/ 104 w 223"/>
                <a:gd name="T71" fmla="*/ 206 h 222"/>
                <a:gd name="T72" fmla="*/ 105 w 223"/>
                <a:gd name="T73" fmla="*/ 218 h 222"/>
                <a:gd name="T74" fmla="*/ 111 w 223"/>
                <a:gd name="T75" fmla="*/ 222 h 222"/>
                <a:gd name="T76" fmla="*/ 134 w 223"/>
                <a:gd name="T77" fmla="*/ 220 h 222"/>
                <a:gd name="T78" fmla="*/ 138 w 223"/>
                <a:gd name="T79" fmla="*/ 215 h 222"/>
                <a:gd name="T80" fmla="*/ 137 w 223"/>
                <a:gd name="T81" fmla="*/ 203 h 222"/>
                <a:gd name="T82" fmla="*/ 173 w 223"/>
                <a:gd name="T83" fmla="*/ 184 h 222"/>
                <a:gd name="T84" fmla="*/ 183 w 223"/>
                <a:gd name="T85" fmla="*/ 192 h 222"/>
                <a:gd name="T86" fmla="*/ 189 w 223"/>
                <a:gd name="T87" fmla="*/ 191 h 222"/>
                <a:gd name="T88" fmla="*/ 204 w 223"/>
                <a:gd name="T89" fmla="*/ 173 h 222"/>
                <a:gd name="T90" fmla="*/ 205 w 223"/>
                <a:gd name="T91" fmla="*/ 169 h 222"/>
                <a:gd name="T92" fmla="*/ 203 w 223"/>
                <a:gd name="T93" fmla="*/ 166 h 222"/>
                <a:gd name="T94" fmla="*/ 194 w 223"/>
                <a:gd name="T95" fmla="*/ 159 h 222"/>
                <a:gd name="T96" fmla="*/ 207 w 223"/>
                <a:gd name="T97" fmla="*/ 119 h 222"/>
                <a:gd name="T98" fmla="*/ 218 w 223"/>
                <a:gd name="T99" fmla="*/ 118 h 222"/>
                <a:gd name="T100" fmla="*/ 223 w 223"/>
                <a:gd name="T101" fmla="*/ 112 h 222"/>
                <a:gd name="T102" fmla="*/ 220 w 223"/>
                <a:gd name="T103" fmla="*/ 89 h 222"/>
                <a:gd name="T104" fmla="*/ 117 w 223"/>
                <a:gd name="T105" fmla="*/ 162 h 222"/>
                <a:gd name="T106" fmla="*/ 60 w 223"/>
                <a:gd name="T107" fmla="*/ 116 h 222"/>
                <a:gd name="T108" fmla="*/ 106 w 223"/>
                <a:gd name="T109" fmla="*/ 60 h 222"/>
                <a:gd name="T110" fmla="*/ 163 w 223"/>
                <a:gd name="T111" fmla="*/ 106 h 222"/>
                <a:gd name="T112" fmla="*/ 117 w 223"/>
                <a:gd name="T113" fmla="*/ 16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 h="222">
                  <a:moveTo>
                    <a:pt x="220" y="89"/>
                  </a:moveTo>
                  <a:cubicBezTo>
                    <a:pt x="220" y="87"/>
                    <a:pt x="218" y="85"/>
                    <a:pt x="215" y="85"/>
                  </a:cubicBezTo>
                  <a:cubicBezTo>
                    <a:pt x="203" y="86"/>
                    <a:pt x="203" y="86"/>
                    <a:pt x="203" y="86"/>
                  </a:cubicBezTo>
                  <a:cubicBezTo>
                    <a:pt x="200" y="73"/>
                    <a:pt x="193" y="60"/>
                    <a:pt x="184" y="50"/>
                  </a:cubicBezTo>
                  <a:cubicBezTo>
                    <a:pt x="191" y="40"/>
                    <a:pt x="191" y="40"/>
                    <a:pt x="191" y="40"/>
                  </a:cubicBezTo>
                  <a:cubicBezTo>
                    <a:pt x="193" y="38"/>
                    <a:pt x="193" y="35"/>
                    <a:pt x="191" y="33"/>
                  </a:cubicBezTo>
                  <a:cubicBezTo>
                    <a:pt x="173" y="19"/>
                    <a:pt x="173" y="19"/>
                    <a:pt x="173" y="19"/>
                  </a:cubicBezTo>
                  <a:cubicBezTo>
                    <a:pt x="171" y="17"/>
                    <a:pt x="168" y="17"/>
                    <a:pt x="166" y="19"/>
                  </a:cubicBezTo>
                  <a:cubicBezTo>
                    <a:pt x="158" y="29"/>
                    <a:pt x="158" y="29"/>
                    <a:pt x="158" y="29"/>
                  </a:cubicBezTo>
                  <a:cubicBezTo>
                    <a:pt x="146" y="22"/>
                    <a:pt x="133" y="18"/>
                    <a:pt x="119" y="17"/>
                  </a:cubicBezTo>
                  <a:cubicBezTo>
                    <a:pt x="118" y="4"/>
                    <a:pt x="118" y="4"/>
                    <a:pt x="118" y="4"/>
                  </a:cubicBezTo>
                  <a:cubicBezTo>
                    <a:pt x="117" y="2"/>
                    <a:pt x="115" y="0"/>
                    <a:pt x="112" y="0"/>
                  </a:cubicBezTo>
                  <a:cubicBezTo>
                    <a:pt x="89" y="2"/>
                    <a:pt x="89" y="2"/>
                    <a:pt x="89" y="2"/>
                  </a:cubicBezTo>
                  <a:cubicBezTo>
                    <a:pt x="86" y="3"/>
                    <a:pt x="84" y="5"/>
                    <a:pt x="85" y="8"/>
                  </a:cubicBezTo>
                  <a:cubicBezTo>
                    <a:pt x="86" y="21"/>
                    <a:pt x="86" y="21"/>
                    <a:pt x="86" y="21"/>
                  </a:cubicBezTo>
                  <a:cubicBezTo>
                    <a:pt x="73" y="25"/>
                    <a:pt x="61" y="32"/>
                    <a:pt x="50" y="41"/>
                  </a:cubicBezTo>
                  <a:cubicBezTo>
                    <a:pt x="40" y="32"/>
                    <a:pt x="40" y="32"/>
                    <a:pt x="40" y="32"/>
                  </a:cubicBezTo>
                  <a:cubicBezTo>
                    <a:pt x="39" y="31"/>
                    <a:pt x="38" y="31"/>
                    <a:pt x="37" y="31"/>
                  </a:cubicBezTo>
                  <a:cubicBezTo>
                    <a:pt x="35" y="31"/>
                    <a:pt x="34" y="32"/>
                    <a:pt x="33" y="33"/>
                  </a:cubicBezTo>
                  <a:cubicBezTo>
                    <a:pt x="19" y="51"/>
                    <a:pt x="19" y="51"/>
                    <a:pt x="19" y="51"/>
                  </a:cubicBezTo>
                  <a:cubicBezTo>
                    <a:pt x="17" y="53"/>
                    <a:pt x="17" y="56"/>
                    <a:pt x="19" y="58"/>
                  </a:cubicBezTo>
                  <a:cubicBezTo>
                    <a:pt x="30" y="66"/>
                    <a:pt x="30" y="66"/>
                    <a:pt x="30" y="66"/>
                  </a:cubicBezTo>
                  <a:cubicBezTo>
                    <a:pt x="23" y="78"/>
                    <a:pt x="20" y="91"/>
                    <a:pt x="19" y="104"/>
                  </a:cubicBezTo>
                  <a:cubicBezTo>
                    <a:pt x="5" y="106"/>
                    <a:pt x="5" y="106"/>
                    <a:pt x="5" y="106"/>
                  </a:cubicBezTo>
                  <a:cubicBezTo>
                    <a:pt x="2" y="106"/>
                    <a:pt x="0" y="108"/>
                    <a:pt x="0" y="111"/>
                  </a:cubicBezTo>
                  <a:cubicBezTo>
                    <a:pt x="3" y="134"/>
                    <a:pt x="3" y="134"/>
                    <a:pt x="3" y="134"/>
                  </a:cubicBezTo>
                  <a:cubicBezTo>
                    <a:pt x="3" y="137"/>
                    <a:pt x="5" y="139"/>
                    <a:pt x="8" y="138"/>
                  </a:cubicBezTo>
                  <a:cubicBezTo>
                    <a:pt x="22" y="137"/>
                    <a:pt x="22" y="137"/>
                    <a:pt x="22" y="137"/>
                  </a:cubicBezTo>
                  <a:cubicBezTo>
                    <a:pt x="25" y="150"/>
                    <a:pt x="32" y="162"/>
                    <a:pt x="40" y="172"/>
                  </a:cubicBezTo>
                  <a:cubicBezTo>
                    <a:pt x="32" y="183"/>
                    <a:pt x="32" y="183"/>
                    <a:pt x="32" y="183"/>
                  </a:cubicBezTo>
                  <a:cubicBezTo>
                    <a:pt x="30" y="185"/>
                    <a:pt x="31" y="188"/>
                    <a:pt x="33" y="190"/>
                  </a:cubicBezTo>
                  <a:cubicBezTo>
                    <a:pt x="51" y="204"/>
                    <a:pt x="51" y="204"/>
                    <a:pt x="51" y="204"/>
                  </a:cubicBezTo>
                  <a:cubicBezTo>
                    <a:pt x="52" y="205"/>
                    <a:pt x="53" y="205"/>
                    <a:pt x="54" y="205"/>
                  </a:cubicBezTo>
                  <a:cubicBezTo>
                    <a:pt x="56" y="205"/>
                    <a:pt x="57" y="205"/>
                    <a:pt x="58" y="204"/>
                  </a:cubicBezTo>
                  <a:cubicBezTo>
                    <a:pt x="66" y="193"/>
                    <a:pt x="66" y="193"/>
                    <a:pt x="66" y="193"/>
                  </a:cubicBezTo>
                  <a:cubicBezTo>
                    <a:pt x="78" y="200"/>
                    <a:pt x="91" y="204"/>
                    <a:pt x="104" y="206"/>
                  </a:cubicBezTo>
                  <a:cubicBezTo>
                    <a:pt x="105" y="218"/>
                    <a:pt x="105" y="218"/>
                    <a:pt x="105" y="218"/>
                  </a:cubicBezTo>
                  <a:cubicBezTo>
                    <a:pt x="106" y="220"/>
                    <a:pt x="108" y="222"/>
                    <a:pt x="111" y="222"/>
                  </a:cubicBezTo>
                  <a:cubicBezTo>
                    <a:pt x="134" y="220"/>
                    <a:pt x="134" y="220"/>
                    <a:pt x="134" y="220"/>
                  </a:cubicBezTo>
                  <a:cubicBezTo>
                    <a:pt x="137" y="220"/>
                    <a:pt x="139" y="217"/>
                    <a:pt x="138" y="215"/>
                  </a:cubicBezTo>
                  <a:cubicBezTo>
                    <a:pt x="137" y="203"/>
                    <a:pt x="137" y="203"/>
                    <a:pt x="137" y="203"/>
                  </a:cubicBezTo>
                  <a:cubicBezTo>
                    <a:pt x="150" y="199"/>
                    <a:pt x="163" y="193"/>
                    <a:pt x="173" y="184"/>
                  </a:cubicBezTo>
                  <a:cubicBezTo>
                    <a:pt x="183" y="192"/>
                    <a:pt x="183" y="192"/>
                    <a:pt x="183" y="192"/>
                  </a:cubicBezTo>
                  <a:cubicBezTo>
                    <a:pt x="185" y="193"/>
                    <a:pt x="188" y="193"/>
                    <a:pt x="189" y="191"/>
                  </a:cubicBezTo>
                  <a:cubicBezTo>
                    <a:pt x="204" y="173"/>
                    <a:pt x="204" y="173"/>
                    <a:pt x="204" y="173"/>
                  </a:cubicBezTo>
                  <a:cubicBezTo>
                    <a:pt x="205" y="172"/>
                    <a:pt x="205" y="171"/>
                    <a:pt x="205" y="169"/>
                  </a:cubicBezTo>
                  <a:cubicBezTo>
                    <a:pt x="205" y="168"/>
                    <a:pt x="204" y="167"/>
                    <a:pt x="203" y="166"/>
                  </a:cubicBezTo>
                  <a:cubicBezTo>
                    <a:pt x="194" y="159"/>
                    <a:pt x="194" y="159"/>
                    <a:pt x="194" y="159"/>
                  </a:cubicBezTo>
                  <a:cubicBezTo>
                    <a:pt x="201" y="146"/>
                    <a:pt x="206" y="133"/>
                    <a:pt x="207" y="119"/>
                  </a:cubicBezTo>
                  <a:cubicBezTo>
                    <a:pt x="218" y="118"/>
                    <a:pt x="218" y="118"/>
                    <a:pt x="218" y="118"/>
                  </a:cubicBezTo>
                  <a:cubicBezTo>
                    <a:pt x="221" y="117"/>
                    <a:pt x="223" y="115"/>
                    <a:pt x="223" y="112"/>
                  </a:cubicBezTo>
                  <a:lnTo>
                    <a:pt x="220" y="89"/>
                  </a:lnTo>
                  <a:close/>
                  <a:moveTo>
                    <a:pt x="117" y="162"/>
                  </a:moveTo>
                  <a:cubicBezTo>
                    <a:pt x="88" y="165"/>
                    <a:pt x="63" y="144"/>
                    <a:pt x="60" y="116"/>
                  </a:cubicBezTo>
                  <a:cubicBezTo>
                    <a:pt x="57" y="88"/>
                    <a:pt x="78" y="63"/>
                    <a:pt x="106" y="60"/>
                  </a:cubicBezTo>
                  <a:cubicBezTo>
                    <a:pt x="135" y="57"/>
                    <a:pt x="160" y="78"/>
                    <a:pt x="163" y="106"/>
                  </a:cubicBezTo>
                  <a:cubicBezTo>
                    <a:pt x="166" y="134"/>
                    <a:pt x="145" y="160"/>
                    <a:pt x="117" y="162"/>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39" name="Freeform 82">
              <a:extLst>
                <a:ext uri="{FF2B5EF4-FFF2-40B4-BE49-F238E27FC236}">
                  <a16:creationId xmlns:a16="http://schemas.microsoft.com/office/drawing/2014/main" id="{048941D3-8BAE-48ED-A501-D9D9260E8BF8}"/>
                </a:ext>
              </a:extLst>
            </p:cNvPr>
            <p:cNvSpPr>
              <a:spLocks/>
            </p:cNvSpPr>
            <p:nvPr/>
          </p:nvSpPr>
          <p:spPr bwMode="auto">
            <a:xfrm>
              <a:off x="4578291" y="4113859"/>
              <a:ext cx="62970" cy="62970"/>
            </a:xfrm>
            <a:custGeom>
              <a:avLst/>
              <a:gdLst>
                <a:gd name="T0" fmla="*/ 19 w 41"/>
                <a:gd name="T1" fmla="*/ 1 h 41"/>
                <a:gd name="T2" fmla="*/ 40 w 41"/>
                <a:gd name="T3" fmla="*/ 18 h 41"/>
                <a:gd name="T4" fmla="*/ 22 w 41"/>
                <a:gd name="T5" fmla="*/ 40 h 41"/>
                <a:gd name="T6" fmla="*/ 1 w 41"/>
                <a:gd name="T7" fmla="*/ 22 h 41"/>
                <a:gd name="T8" fmla="*/ 19 w 41"/>
                <a:gd name="T9" fmla="*/ 1 h 41"/>
              </a:gdLst>
              <a:ahLst/>
              <a:cxnLst>
                <a:cxn ang="0">
                  <a:pos x="T0" y="T1"/>
                </a:cxn>
                <a:cxn ang="0">
                  <a:pos x="T2" y="T3"/>
                </a:cxn>
                <a:cxn ang="0">
                  <a:pos x="T4" y="T5"/>
                </a:cxn>
                <a:cxn ang="0">
                  <a:pos x="T6" y="T7"/>
                </a:cxn>
                <a:cxn ang="0">
                  <a:pos x="T8" y="T9"/>
                </a:cxn>
              </a:cxnLst>
              <a:rect l="0" t="0" r="r" b="b"/>
              <a:pathLst>
                <a:path w="41" h="41">
                  <a:moveTo>
                    <a:pt x="19" y="1"/>
                  </a:moveTo>
                  <a:cubicBezTo>
                    <a:pt x="29" y="0"/>
                    <a:pt x="39" y="7"/>
                    <a:pt x="40" y="18"/>
                  </a:cubicBezTo>
                  <a:cubicBezTo>
                    <a:pt x="41" y="29"/>
                    <a:pt x="33" y="38"/>
                    <a:pt x="22" y="40"/>
                  </a:cubicBezTo>
                  <a:cubicBezTo>
                    <a:pt x="12" y="41"/>
                    <a:pt x="2" y="33"/>
                    <a:pt x="1" y="22"/>
                  </a:cubicBezTo>
                  <a:cubicBezTo>
                    <a:pt x="0" y="11"/>
                    <a:pt x="8" y="2"/>
                    <a:pt x="19" y="1"/>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0" name="Freeform 83">
              <a:extLst>
                <a:ext uri="{FF2B5EF4-FFF2-40B4-BE49-F238E27FC236}">
                  <a16:creationId xmlns:a16="http://schemas.microsoft.com/office/drawing/2014/main" id="{C1458D2F-1703-4708-A523-297B0AD4D228}"/>
                </a:ext>
              </a:extLst>
            </p:cNvPr>
            <p:cNvSpPr>
              <a:spLocks noEditPoints="1"/>
            </p:cNvSpPr>
            <p:nvPr/>
          </p:nvSpPr>
          <p:spPr bwMode="auto">
            <a:xfrm>
              <a:off x="3206221" y="3065474"/>
              <a:ext cx="374503" cy="365665"/>
            </a:xfrm>
            <a:custGeom>
              <a:avLst/>
              <a:gdLst>
                <a:gd name="T0" fmla="*/ 208 w 241"/>
                <a:gd name="T1" fmla="*/ 91 h 236"/>
                <a:gd name="T2" fmla="*/ 202 w 241"/>
                <a:gd name="T3" fmla="*/ 76 h 236"/>
                <a:gd name="T4" fmla="*/ 215 w 241"/>
                <a:gd name="T5" fmla="*/ 43 h 236"/>
                <a:gd name="T6" fmla="*/ 196 w 241"/>
                <a:gd name="T7" fmla="*/ 25 h 236"/>
                <a:gd name="T8" fmla="*/ 163 w 241"/>
                <a:gd name="T9" fmla="*/ 38 h 236"/>
                <a:gd name="T10" fmla="*/ 148 w 241"/>
                <a:gd name="T11" fmla="*/ 32 h 236"/>
                <a:gd name="T12" fmla="*/ 133 w 241"/>
                <a:gd name="T13" fmla="*/ 0 h 236"/>
                <a:gd name="T14" fmla="*/ 107 w 241"/>
                <a:gd name="T15" fmla="*/ 0 h 236"/>
                <a:gd name="T16" fmla="*/ 93 w 241"/>
                <a:gd name="T17" fmla="*/ 32 h 236"/>
                <a:gd name="T18" fmla="*/ 78 w 241"/>
                <a:gd name="T19" fmla="*/ 38 h 236"/>
                <a:gd name="T20" fmla="*/ 44 w 241"/>
                <a:gd name="T21" fmla="*/ 26 h 236"/>
                <a:gd name="T22" fmla="*/ 25 w 241"/>
                <a:gd name="T23" fmla="*/ 44 h 236"/>
                <a:gd name="T24" fmla="*/ 39 w 241"/>
                <a:gd name="T25" fmla="*/ 77 h 236"/>
                <a:gd name="T26" fmla="*/ 33 w 241"/>
                <a:gd name="T27" fmla="*/ 91 h 236"/>
                <a:gd name="T28" fmla="*/ 0 w 241"/>
                <a:gd name="T29" fmla="*/ 105 h 236"/>
                <a:gd name="T30" fmla="*/ 0 w 241"/>
                <a:gd name="T31" fmla="*/ 131 h 236"/>
                <a:gd name="T32" fmla="*/ 33 w 241"/>
                <a:gd name="T33" fmla="*/ 145 h 236"/>
                <a:gd name="T34" fmla="*/ 39 w 241"/>
                <a:gd name="T35" fmla="*/ 159 h 236"/>
                <a:gd name="T36" fmla="*/ 26 w 241"/>
                <a:gd name="T37" fmla="*/ 193 h 236"/>
                <a:gd name="T38" fmla="*/ 45 w 241"/>
                <a:gd name="T39" fmla="*/ 211 h 236"/>
                <a:gd name="T40" fmla="*/ 78 w 241"/>
                <a:gd name="T41" fmla="*/ 198 h 236"/>
                <a:gd name="T42" fmla="*/ 93 w 241"/>
                <a:gd name="T43" fmla="*/ 203 h 236"/>
                <a:gd name="T44" fmla="*/ 108 w 241"/>
                <a:gd name="T45" fmla="*/ 236 h 236"/>
                <a:gd name="T46" fmla="*/ 134 w 241"/>
                <a:gd name="T47" fmla="*/ 236 h 236"/>
                <a:gd name="T48" fmla="*/ 148 w 241"/>
                <a:gd name="T49" fmla="*/ 203 h 236"/>
                <a:gd name="T50" fmla="*/ 163 w 241"/>
                <a:gd name="T51" fmla="*/ 197 h 236"/>
                <a:gd name="T52" fmla="*/ 197 w 241"/>
                <a:gd name="T53" fmla="*/ 210 h 236"/>
                <a:gd name="T54" fmla="*/ 215 w 241"/>
                <a:gd name="T55" fmla="*/ 192 h 236"/>
                <a:gd name="T56" fmla="*/ 202 w 241"/>
                <a:gd name="T57" fmla="*/ 159 h 236"/>
                <a:gd name="T58" fmla="*/ 208 w 241"/>
                <a:gd name="T59" fmla="*/ 145 h 236"/>
                <a:gd name="T60" fmla="*/ 241 w 241"/>
                <a:gd name="T61" fmla="*/ 130 h 236"/>
                <a:gd name="T62" fmla="*/ 241 w 241"/>
                <a:gd name="T63" fmla="*/ 104 h 236"/>
                <a:gd name="T64" fmla="*/ 208 w 241"/>
                <a:gd name="T65" fmla="*/ 91 h 236"/>
                <a:gd name="T66" fmla="*/ 159 w 241"/>
                <a:gd name="T67" fmla="*/ 118 h 236"/>
                <a:gd name="T68" fmla="*/ 120 w 241"/>
                <a:gd name="T69" fmla="*/ 156 h 236"/>
                <a:gd name="T70" fmla="*/ 82 w 241"/>
                <a:gd name="T71" fmla="*/ 118 h 236"/>
                <a:gd name="T72" fmla="*/ 120 w 241"/>
                <a:gd name="T73" fmla="*/ 80 h 236"/>
                <a:gd name="T74" fmla="*/ 159 w 241"/>
                <a:gd name="T75"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1" h="236">
                  <a:moveTo>
                    <a:pt x="208" y="91"/>
                  </a:moveTo>
                  <a:cubicBezTo>
                    <a:pt x="202" y="76"/>
                    <a:pt x="202" y="76"/>
                    <a:pt x="202" y="76"/>
                  </a:cubicBezTo>
                  <a:cubicBezTo>
                    <a:pt x="202" y="76"/>
                    <a:pt x="216" y="44"/>
                    <a:pt x="215" y="43"/>
                  </a:cubicBezTo>
                  <a:cubicBezTo>
                    <a:pt x="196" y="25"/>
                    <a:pt x="196" y="25"/>
                    <a:pt x="196" y="25"/>
                  </a:cubicBezTo>
                  <a:cubicBezTo>
                    <a:pt x="194" y="24"/>
                    <a:pt x="163" y="38"/>
                    <a:pt x="163" y="38"/>
                  </a:cubicBezTo>
                  <a:cubicBezTo>
                    <a:pt x="148" y="32"/>
                    <a:pt x="148" y="32"/>
                    <a:pt x="148" y="32"/>
                  </a:cubicBezTo>
                  <a:cubicBezTo>
                    <a:pt x="148" y="32"/>
                    <a:pt x="135" y="0"/>
                    <a:pt x="133" y="0"/>
                  </a:cubicBezTo>
                  <a:cubicBezTo>
                    <a:pt x="107" y="0"/>
                    <a:pt x="107" y="0"/>
                    <a:pt x="107" y="0"/>
                  </a:cubicBezTo>
                  <a:cubicBezTo>
                    <a:pt x="105" y="0"/>
                    <a:pt x="93" y="32"/>
                    <a:pt x="93" y="32"/>
                  </a:cubicBezTo>
                  <a:cubicBezTo>
                    <a:pt x="78" y="38"/>
                    <a:pt x="78" y="38"/>
                    <a:pt x="78" y="38"/>
                  </a:cubicBezTo>
                  <a:cubicBezTo>
                    <a:pt x="78" y="38"/>
                    <a:pt x="45" y="25"/>
                    <a:pt x="44" y="26"/>
                  </a:cubicBezTo>
                  <a:cubicBezTo>
                    <a:pt x="25" y="44"/>
                    <a:pt x="25" y="44"/>
                    <a:pt x="25" y="44"/>
                  </a:cubicBezTo>
                  <a:cubicBezTo>
                    <a:pt x="24" y="45"/>
                    <a:pt x="39" y="77"/>
                    <a:pt x="39" y="77"/>
                  </a:cubicBezTo>
                  <a:cubicBezTo>
                    <a:pt x="33" y="91"/>
                    <a:pt x="33" y="91"/>
                    <a:pt x="33" y="91"/>
                  </a:cubicBezTo>
                  <a:cubicBezTo>
                    <a:pt x="33" y="91"/>
                    <a:pt x="0" y="104"/>
                    <a:pt x="0" y="105"/>
                  </a:cubicBezTo>
                  <a:cubicBezTo>
                    <a:pt x="0" y="131"/>
                    <a:pt x="0" y="131"/>
                    <a:pt x="0" y="131"/>
                  </a:cubicBezTo>
                  <a:cubicBezTo>
                    <a:pt x="0" y="133"/>
                    <a:pt x="33" y="145"/>
                    <a:pt x="33" y="145"/>
                  </a:cubicBezTo>
                  <a:cubicBezTo>
                    <a:pt x="39" y="159"/>
                    <a:pt x="39" y="159"/>
                    <a:pt x="39" y="159"/>
                  </a:cubicBezTo>
                  <a:cubicBezTo>
                    <a:pt x="39" y="159"/>
                    <a:pt x="25" y="191"/>
                    <a:pt x="26" y="193"/>
                  </a:cubicBezTo>
                  <a:cubicBezTo>
                    <a:pt x="45" y="211"/>
                    <a:pt x="45" y="211"/>
                    <a:pt x="45" y="211"/>
                  </a:cubicBezTo>
                  <a:cubicBezTo>
                    <a:pt x="46" y="212"/>
                    <a:pt x="78" y="198"/>
                    <a:pt x="78" y="198"/>
                  </a:cubicBezTo>
                  <a:cubicBezTo>
                    <a:pt x="93" y="203"/>
                    <a:pt x="93" y="203"/>
                    <a:pt x="93" y="203"/>
                  </a:cubicBezTo>
                  <a:cubicBezTo>
                    <a:pt x="93" y="203"/>
                    <a:pt x="106" y="236"/>
                    <a:pt x="108" y="236"/>
                  </a:cubicBezTo>
                  <a:cubicBezTo>
                    <a:pt x="134" y="236"/>
                    <a:pt x="134" y="236"/>
                    <a:pt x="134" y="236"/>
                  </a:cubicBezTo>
                  <a:cubicBezTo>
                    <a:pt x="136" y="236"/>
                    <a:pt x="148" y="203"/>
                    <a:pt x="148" y="203"/>
                  </a:cubicBezTo>
                  <a:cubicBezTo>
                    <a:pt x="163" y="197"/>
                    <a:pt x="163" y="197"/>
                    <a:pt x="163" y="197"/>
                  </a:cubicBezTo>
                  <a:cubicBezTo>
                    <a:pt x="163" y="197"/>
                    <a:pt x="195" y="211"/>
                    <a:pt x="197" y="210"/>
                  </a:cubicBezTo>
                  <a:cubicBezTo>
                    <a:pt x="215" y="192"/>
                    <a:pt x="215" y="192"/>
                    <a:pt x="215" y="192"/>
                  </a:cubicBezTo>
                  <a:cubicBezTo>
                    <a:pt x="217" y="190"/>
                    <a:pt x="202" y="159"/>
                    <a:pt x="202" y="159"/>
                  </a:cubicBezTo>
                  <a:cubicBezTo>
                    <a:pt x="208" y="145"/>
                    <a:pt x="208" y="145"/>
                    <a:pt x="208" y="145"/>
                  </a:cubicBezTo>
                  <a:cubicBezTo>
                    <a:pt x="208" y="145"/>
                    <a:pt x="241" y="132"/>
                    <a:pt x="241" y="130"/>
                  </a:cubicBezTo>
                  <a:cubicBezTo>
                    <a:pt x="241" y="104"/>
                    <a:pt x="241" y="104"/>
                    <a:pt x="241" y="104"/>
                  </a:cubicBezTo>
                  <a:cubicBezTo>
                    <a:pt x="241" y="103"/>
                    <a:pt x="208" y="91"/>
                    <a:pt x="208" y="91"/>
                  </a:cubicBezTo>
                  <a:close/>
                  <a:moveTo>
                    <a:pt x="159" y="118"/>
                  </a:moveTo>
                  <a:cubicBezTo>
                    <a:pt x="159" y="139"/>
                    <a:pt x="142" y="156"/>
                    <a:pt x="120" y="156"/>
                  </a:cubicBezTo>
                  <a:cubicBezTo>
                    <a:pt x="99" y="156"/>
                    <a:pt x="82" y="139"/>
                    <a:pt x="82" y="118"/>
                  </a:cubicBezTo>
                  <a:cubicBezTo>
                    <a:pt x="82" y="97"/>
                    <a:pt x="99" y="80"/>
                    <a:pt x="120" y="80"/>
                  </a:cubicBezTo>
                  <a:cubicBezTo>
                    <a:pt x="142" y="80"/>
                    <a:pt x="159" y="97"/>
                    <a:pt x="159" y="118"/>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1" name="Freeform 84">
              <a:extLst>
                <a:ext uri="{FF2B5EF4-FFF2-40B4-BE49-F238E27FC236}">
                  <a16:creationId xmlns:a16="http://schemas.microsoft.com/office/drawing/2014/main" id="{B12A35FC-BA86-4F24-A534-52C6B8103F43}"/>
                </a:ext>
              </a:extLst>
            </p:cNvPr>
            <p:cNvSpPr>
              <a:spLocks noEditPoints="1"/>
            </p:cNvSpPr>
            <p:nvPr/>
          </p:nvSpPr>
          <p:spPr bwMode="auto">
            <a:xfrm>
              <a:off x="2346745" y="3642142"/>
              <a:ext cx="326999" cy="321476"/>
            </a:xfrm>
            <a:custGeom>
              <a:avLst/>
              <a:gdLst>
                <a:gd name="T0" fmla="*/ 182 w 211"/>
                <a:gd name="T1" fmla="*/ 79 h 207"/>
                <a:gd name="T2" fmla="*/ 177 w 211"/>
                <a:gd name="T3" fmla="*/ 67 h 207"/>
                <a:gd name="T4" fmla="*/ 188 w 211"/>
                <a:gd name="T5" fmla="*/ 38 h 207"/>
                <a:gd name="T6" fmla="*/ 172 w 211"/>
                <a:gd name="T7" fmla="*/ 22 h 207"/>
                <a:gd name="T8" fmla="*/ 143 w 211"/>
                <a:gd name="T9" fmla="*/ 33 h 207"/>
                <a:gd name="T10" fmla="*/ 130 w 211"/>
                <a:gd name="T11" fmla="*/ 28 h 207"/>
                <a:gd name="T12" fmla="*/ 117 w 211"/>
                <a:gd name="T13" fmla="*/ 0 h 207"/>
                <a:gd name="T14" fmla="*/ 93 w 211"/>
                <a:gd name="T15" fmla="*/ 0 h 207"/>
                <a:gd name="T16" fmla="*/ 81 w 211"/>
                <a:gd name="T17" fmla="*/ 28 h 207"/>
                <a:gd name="T18" fmla="*/ 68 w 211"/>
                <a:gd name="T19" fmla="*/ 33 h 207"/>
                <a:gd name="T20" fmla="*/ 39 w 211"/>
                <a:gd name="T21" fmla="*/ 22 h 207"/>
                <a:gd name="T22" fmla="*/ 22 w 211"/>
                <a:gd name="T23" fmla="*/ 38 h 207"/>
                <a:gd name="T24" fmla="*/ 34 w 211"/>
                <a:gd name="T25" fmla="*/ 67 h 207"/>
                <a:gd name="T26" fmla="*/ 29 w 211"/>
                <a:gd name="T27" fmla="*/ 79 h 207"/>
                <a:gd name="T28" fmla="*/ 0 w 211"/>
                <a:gd name="T29" fmla="*/ 92 h 207"/>
                <a:gd name="T30" fmla="*/ 0 w 211"/>
                <a:gd name="T31" fmla="*/ 115 h 207"/>
                <a:gd name="T32" fmla="*/ 29 w 211"/>
                <a:gd name="T33" fmla="*/ 127 h 207"/>
                <a:gd name="T34" fmla="*/ 34 w 211"/>
                <a:gd name="T35" fmla="*/ 139 h 207"/>
                <a:gd name="T36" fmla="*/ 23 w 211"/>
                <a:gd name="T37" fmla="*/ 169 h 207"/>
                <a:gd name="T38" fmla="*/ 39 w 211"/>
                <a:gd name="T39" fmla="*/ 185 h 207"/>
                <a:gd name="T40" fmla="*/ 68 w 211"/>
                <a:gd name="T41" fmla="*/ 173 h 207"/>
                <a:gd name="T42" fmla="*/ 81 w 211"/>
                <a:gd name="T43" fmla="*/ 178 h 207"/>
                <a:gd name="T44" fmla="*/ 94 w 211"/>
                <a:gd name="T45" fmla="*/ 207 h 207"/>
                <a:gd name="T46" fmla="*/ 118 w 211"/>
                <a:gd name="T47" fmla="*/ 207 h 207"/>
                <a:gd name="T48" fmla="*/ 130 w 211"/>
                <a:gd name="T49" fmla="*/ 178 h 207"/>
                <a:gd name="T50" fmla="*/ 143 w 211"/>
                <a:gd name="T51" fmla="*/ 173 h 207"/>
                <a:gd name="T52" fmla="*/ 172 w 211"/>
                <a:gd name="T53" fmla="*/ 184 h 207"/>
                <a:gd name="T54" fmla="*/ 189 w 211"/>
                <a:gd name="T55" fmla="*/ 168 h 207"/>
                <a:gd name="T56" fmla="*/ 177 w 211"/>
                <a:gd name="T57" fmla="*/ 139 h 207"/>
                <a:gd name="T58" fmla="*/ 182 w 211"/>
                <a:gd name="T59" fmla="*/ 127 h 207"/>
                <a:gd name="T60" fmla="*/ 211 w 211"/>
                <a:gd name="T61" fmla="*/ 114 h 207"/>
                <a:gd name="T62" fmla="*/ 211 w 211"/>
                <a:gd name="T63" fmla="*/ 91 h 207"/>
                <a:gd name="T64" fmla="*/ 182 w 211"/>
                <a:gd name="T65" fmla="*/ 79 h 207"/>
                <a:gd name="T66" fmla="*/ 139 w 211"/>
                <a:gd name="T67" fmla="*/ 103 h 207"/>
                <a:gd name="T68" fmla="*/ 105 w 211"/>
                <a:gd name="T69" fmla="*/ 136 h 207"/>
                <a:gd name="T70" fmla="*/ 72 w 211"/>
                <a:gd name="T71" fmla="*/ 103 h 207"/>
                <a:gd name="T72" fmla="*/ 105 w 211"/>
                <a:gd name="T73" fmla="*/ 70 h 207"/>
                <a:gd name="T74" fmla="*/ 139 w 211"/>
                <a:gd name="T7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07">
                  <a:moveTo>
                    <a:pt x="182" y="79"/>
                  </a:moveTo>
                  <a:cubicBezTo>
                    <a:pt x="177" y="67"/>
                    <a:pt x="177" y="67"/>
                    <a:pt x="177" y="67"/>
                  </a:cubicBezTo>
                  <a:cubicBezTo>
                    <a:pt x="177" y="67"/>
                    <a:pt x="189" y="39"/>
                    <a:pt x="188" y="38"/>
                  </a:cubicBezTo>
                  <a:cubicBezTo>
                    <a:pt x="172" y="22"/>
                    <a:pt x="172" y="22"/>
                    <a:pt x="172" y="22"/>
                  </a:cubicBezTo>
                  <a:cubicBezTo>
                    <a:pt x="171" y="20"/>
                    <a:pt x="143" y="33"/>
                    <a:pt x="143" y="33"/>
                  </a:cubicBezTo>
                  <a:cubicBezTo>
                    <a:pt x="130" y="28"/>
                    <a:pt x="130" y="28"/>
                    <a:pt x="130" y="28"/>
                  </a:cubicBezTo>
                  <a:cubicBezTo>
                    <a:pt x="130" y="28"/>
                    <a:pt x="118" y="0"/>
                    <a:pt x="117" y="0"/>
                  </a:cubicBezTo>
                  <a:cubicBezTo>
                    <a:pt x="93" y="0"/>
                    <a:pt x="93" y="0"/>
                    <a:pt x="93" y="0"/>
                  </a:cubicBezTo>
                  <a:cubicBezTo>
                    <a:pt x="92" y="0"/>
                    <a:pt x="81" y="28"/>
                    <a:pt x="81" y="28"/>
                  </a:cubicBezTo>
                  <a:cubicBezTo>
                    <a:pt x="68" y="33"/>
                    <a:pt x="68" y="33"/>
                    <a:pt x="68" y="33"/>
                  </a:cubicBezTo>
                  <a:cubicBezTo>
                    <a:pt x="68" y="33"/>
                    <a:pt x="40" y="21"/>
                    <a:pt x="39" y="22"/>
                  </a:cubicBezTo>
                  <a:cubicBezTo>
                    <a:pt x="22" y="38"/>
                    <a:pt x="22" y="38"/>
                    <a:pt x="22" y="38"/>
                  </a:cubicBezTo>
                  <a:cubicBezTo>
                    <a:pt x="21" y="39"/>
                    <a:pt x="34" y="67"/>
                    <a:pt x="34" y="67"/>
                  </a:cubicBezTo>
                  <a:cubicBezTo>
                    <a:pt x="29" y="79"/>
                    <a:pt x="29" y="79"/>
                    <a:pt x="29" y="79"/>
                  </a:cubicBezTo>
                  <a:cubicBezTo>
                    <a:pt x="29" y="79"/>
                    <a:pt x="0" y="91"/>
                    <a:pt x="0" y="92"/>
                  </a:cubicBezTo>
                  <a:cubicBezTo>
                    <a:pt x="0" y="115"/>
                    <a:pt x="0" y="115"/>
                    <a:pt x="0" y="115"/>
                  </a:cubicBezTo>
                  <a:cubicBezTo>
                    <a:pt x="0" y="116"/>
                    <a:pt x="29" y="127"/>
                    <a:pt x="29" y="127"/>
                  </a:cubicBezTo>
                  <a:cubicBezTo>
                    <a:pt x="34" y="139"/>
                    <a:pt x="34" y="139"/>
                    <a:pt x="34" y="139"/>
                  </a:cubicBezTo>
                  <a:cubicBezTo>
                    <a:pt x="34" y="139"/>
                    <a:pt x="22" y="167"/>
                    <a:pt x="23" y="169"/>
                  </a:cubicBezTo>
                  <a:cubicBezTo>
                    <a:pt x="39" y="185"/>
                    <a:pt x="39" y="185"/>
                    <a:pt x="39" y="185"/>
                  </a:cubicBezTo>
                  <a:cubicBezTo>
                    <a:pt x="40" y="186"/>
                    <a:pt x="68" y="173"/>
                    <a:pt x="68" y="173"/>
                  </a:cubicBezTo>
                  <a:cubicBezTo>
                    <a:pt x="81" y="178"/>
                    <a:pt x="81" y="178"/>
                    <a:pt x="81" y="178"/>
                  </a:cubicBezTo>
                  <a:cubicBezTo>
                    <a:pt x="81" y="178"/>
                    <a:pt x="93" y="207"/>
                    <a:pt x="94" y="207"/>
                  </a:cubicBezTo>
                  <a:cubicBezTo>
                    <a:pt x="118" y="207"/>
                    <a:pt x="118" y="207"/>
                    <a:pt x="118" y="207"/>
                  </a:cubicBezTo>
                  <a:cubicBezTo>
                    <a:pt x="119" y="207"/>
                    <a:pt x="130" y="178"/>
                    <a:pt x="130" y="178"/>
                  </a:cubicBezTo>
                  <a:cubicBezTo>
                    <a:pt x="143" y="173"/>
                    <a:pt x="143" y="173"/>
                    <a:pt x="143" y="173"/>
                  </a:cubicBezTo>
                  <a:cubicBezTo>
                    <a:pt x="143" y="173"/>
                    <a:pt x="171" y="185"/>
                    <a:pt x="172" y="184"/>
                  </a:cubicBezTo>
                  <a:cubicBezTo>
                    <a:pt x="189" y="168"/>
                    <a:pt x="189" y="168"/>
                    <a:pt x="189" y="168"/>
                  </a:cubicBezTo>
                  <a:cubicBezTo>
                    <a:pt x="190" y="167"/>
                    <a:pt x="177" y="139"/>
                    <a:pt x="177" y="139"/>
                  </a:cubicBezTo>
                  <a:cubicBezTo>
                    <a:pt x="182" y="127"/>
                    <a:pt x="182" y="127"/>
                    <a:pt x="182" y="127"/>
                  </a:cubicBezTo>
                  <a:cubicBezTo>
                    <a:pt x="182" y="127"/>
                    <a:pt x="211" y="115"/>
                    <a:pt x="211" y="114"/>
                  </a:cubicBezTo>
                  <a:cubicBezTo>
                    <a:pt x="211" y="91"/>
                    <a:pt x="211" y="91"/>
                    <a:pt x="211" y="91"/>
                  </a:cubicBezTo>
                  <a:cubicBezTo>
                    <a:pt x="211" y="90"/>
                    <a:pt x="182" y="79"/>
                    <a:pt x="182" y="79"/>
                  </a:cubicBezTo>
                  <a:close/>
                  <a:moveTo>
                    <a:pt x="139" y="103"/>
                  </a:moveTo>
                  <a:cubicBezTo>
                    <a:pt x="139" y="121"/>
                    <a:pt x="124" y="136"/>
                    <a:pt x="105" y="136"/>
                  </a:cubicBezTo>
                  <a:cubicBezTo>
                    <a:pt x="87" y="136"/>
                    <a:pt x="72" y="121"/>
                    <a:pt x="72" y="103"/>
                  </a:cubicBezTo>
                  <a:cubicBezTo>
                    <a:pt x="72" y="85"/>
                    <a:pt x="87" y="70"/>
                    <a:pt x="105" y="70"/>
                  </a:cubicBezTo>
                  <a:cubicBezTo>
                    <a:pt x="124" y="70"/>
                    <a:pt x="139" y="85"/>
                    <a:pt x="139" y="103"/>
                  </a:cubicBez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2" name="Freeform 85">
              <a:extLst>
                <a:ext uri="{FF2B5EF4-FFF2-40B4-BE49-F238E27FC236}">
                  <a16:creationId xmlns:a16="http://schemas.microsoft.com/office/drawing/2014/main" id="{72DE4381-9371-4ED1-9B6D-ABE7047FE7F8}"/>
                </a:ext>
              </a:extLst>
            </p:cNvPr>
            <p:cNvSpPr>
              <a:spLocks noEditPoints="1"/>
            </p:cNvSpPr>
            <p:nvPr/>
          </p:nvSpPr>
          <p:spPr bwMode="auto">
            <a:xfrm>
              <a:off x="3373035" y="4240903"/>
              <a:ext cx="502651" cy="502651"/>
            </a:xfrm>
            <a:custGeom>
              <a:avLst/>
              <a:gdLst>
                <a:gd name="T0" fmla="*/ 324 w 324"/>
                <a:gd name="T1" fmla="*/ 182 h 324"/>
                <a:gd name="T2" fmla="*/ 324 w 324"/>
                <a:gd name="T3" fmla="*/ 142 h 324"/>
                <a:gd name="T4" fmla="*/ 292 w 324"/>
                <a:gd name="T5" fmla="*/ 142 h 324"/>
                <a:gd name="T6" fmla="*/ 285 w 324"/>
                <a:gd name="T7" fmla="*/ 114 h 324"/>
                <a:gd name="T8" fmla="*/ 313 w 324"/>
                <a:gd name="T9" fmla="*/ 98 h 324"/>
                <a:gd name="T10" fmla="*/ 292 w 324"/>
                <a:gd name="T11" fmla="*/ 63 h 324"/>
                <a:gd name="T12" fmla="*/ 265 w 324"/>
                <a:gd name="T13" fmla="*/ 79 h 324"/>
                <a:gd name="T14" fmla="*/ 245 w 324"/>
                <a:gd name="T15" fmla="*/ 59 h 324"/>
                <a:gd name="T16" fmla="*/ 261 w 324"/>
                <a:gd name="T17" fmla="*/ 32 h 324"/>
                <a:gd name="T18" fmla="*/ 226 w 324"/>
                <a:gd name="T19" fmla="*/ 11 h 324"/>
                <a:gd name="T20" fmla="*/ 210 w 324"/>
                <a:gd name="T21" fmla="*/ 39 h 324"/>
                <a:gd name="T22" fmla="*/ 182 w 324"/>
                <a:gd name="T23" fmla="*/ 32 h 324"/>
                <a:gd name="T24" fmla="*/ 182 w 324"/>
                <a:gd name="T25" fmla="*/ 0 h 324"/>
                <a:gd name="T26" fmla="*/ 142 w 324"/>
                <a:gd name="T27" fmla="*/ 0 h 324"/>
                <a:gd name="T28" fmla="*/ 142 w 324"/>
                <a:gd name="T29" fmla="*/ 32 h 324"/>
                <a:gd name="T30" fmla="*/ 115 w 324"/>
                <a:gd name="T31" fmla="*/ 39 h 324"/>
                <a:gd name="T32" fmla="*/ 99 w 324"/>
                <a:gd name="T33" fmla="*/ 11 h 324"/>
                <a:gd name="T34" fmla="*/ 63 w 324"/>
                <a:gd name="T35" fmla="*/ 32 h 324"/>
                <a:gd name="T36" fmla="*/ 79 w 324"/>
                <a:gd name="T37" fmla="*/ 59 h 324"/>
                <a:gd name="T38" fmla="*/ 60 w 324"/>
                <a:gd name="T39" fmla="*/ 79 h 324"/>
                <a:gd name="T40" fmla="*/ 32 w 324"/>
                <a:gd name="T41" fmla="*/ 63 h 324"/>
                <a:gd name="T42" fmla="*/ 12 w 324"/>
                <a:gd name="T43" fmla="*/ 98 h 324"/>
                <a:gd name="T44" fmla="*/ 39 w 324"/>
                <a:gd name="T45" fmla="*/ 114 h 324"/>
                <a:gd name="T46" fmla="*/ 32 w 324"/>
                <a:gd name="T47" fmla="*/ 142 h 324"/>
                <a:gd name="T48" fmla="*/ 0 w 324"/>
                <a:gd name="T49" fmla="*/ 142 h 324"/>
                <a:gd name="T50" fmla="*/ 0 w 324"/>
                <a:gd name="T51" fmla="*/ 182 h 324"/>
                <a:gd name="T52" fmla="*/ 32 w 324"/>
                <a:gd name="T53" fmla="*/ 182 h 324"/>
                <a:gd name="T54" fmla="*/ 39 w 324"/>
                <a:gd name="T55" fmla="*/ 209 h 324"/>
                <a:gd name="T56" fmla="*/ 12 w 324"/>
                <a:gd name="T57" fmla="*/ 226 h 324"/>
                <a:gd name="T58" fmla="*/ 32 w 324"/>
                <a:gd name="T59" fmla="*/ 261 h 324"/>
                <a:gd name="T60" fmla="*/ 60 w 324"/>
                <a:gd name="T61" fmla="*/ 245 h 324"/>
                <a:gd name="T62" fmla="*/ 79 w 324"/>
                <a:gd name="T63" fmla="*/ 265 h 324"/>
                <a:gd name="T64" fmla="*/ 63 w 324"/>
                <a:gd name="T65" fmla="*/ 292 h 324"/>
                <a:gd name="T66" fmla="*/ 99 w 324"/>
                <a:gd name="T67" fmla="*/ 313 h 324"/>
                <a:gd name="T68" fmla="*/ 115 w 324"/>
                <a:gd name="T69" fmla="*/ 285 h 324"/>
                <a:gd name="T70" fmla="*/ 142 w 324"/>
                <a:gd name="T71" fmla="*/ 292 h 324"/>
                <a:gd name="T72" fmla="*/ 142 w 324"/>
                <a:gd name="T73" fmla="*/ 324 h 324"/>
                <a:gd name="T74" fmla="*/ 182 w 324"/>
                <a:gd name="T75" fmla="*/ 324 h 324"/>
                <a:gd name="T76" fmla="*/ 182 w 324"/>
                <a:gd name="T77" fmla="*/ 292 h 324"/>
                <a:gd name="T78" fmla="*/ 210 w 324"/>
                <a:gd name="T79" fmla="*/ 285 h 324"/>
                <a:gd name="T80" fmla="*/ 226 w 324"/>
                <a:gd name="T81" fmla="*/ 313 h 324"/>
                <a:gd name="T82" fmla="*/ 261 w 324"/>
                <a:gd name="T83" fmla="*/ 292 h 324"/>
                <a:gd name="T84" fmla="*/ 245 w 324"/>
                <a:gd name="T85" fmla="*/ 265 h 324"/>
                <a:gd name="T86" fmla="*/ 265 w 324"/>
                <a:gd name="T87" fmla="*/ 245 h 324"/>
                <a:gd name="T88" fmla="*/ 292 w 324"/>
                <a:gd name="T89" fmla="*/ 261 h 324"/>
                <a:gd name="T90" fmla="*/ 313 w 324"/>
                <a:gd name="T91" fmla="*/ 226 h 324"/>
                <a:gd name="T92" fmla="*/ 285 w 324"/>
                <a:gd name="T93" fmla="*/ 209 h 324"/>
                <a:gd name="T94" fmla="*/ 292 w 324"/>
                <a:gd name="T95" fmla="*/ 182 h 324"/>
                <a:gd name="T96" fmla="*/ 324 w 324"/>
                <a:gd name="T97" fmla="*/ 182 h 324"/>
                <a:gd name="T98" fmla="*/ 162 w 324"/>
                <a:gd name="T99" fmla="*/ 253 h 324"/>
                <a:gd name="T100" fmla="*/ 71 w 324"/>
                <a:gd name="T101" fmla="*/ 162 h 324"/>
                <a:gd name="T102" fmla="*/ 162 w 324"/>
                <a:gd name="T103" fmla="*/ 71 h 324"/>
                <a:gd name="T104" fmla="*/ 253 w 324"/>
                <a:gd name="T105" fmla="*/ 162 h 324"/>
                <a:gd name="T106" fmla="*/ 162 w 324"/>
                <a:gd name="T107" fmla="*/ 25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324">
                  <a:moveTo>
                    <a:pt x="324" y="182"/>
                  </a:moveTo>
                  <a:cubicBezTo>
                    <a:pt x="324" y="142"/>
                    <a:pt x="324" y="142"/>
                    <a:pt x="324" y="142"/>
                  </a:cubicBezTo>
                  <a:cubicBezTo>
                    <a:pt x="292" y="142"/>
                    <a:pt x="292" y="142"/>
                    <a:pt x="292" y="142"/>
                  </a:cubicBezTo>
                  <a:cubicBezTo>
                    <a:pt x="291" y="132"/>
                    <a:pt x="288" y="123"/>
                    <a:pt x="285" y="114"/>
                  </a:cubicBezTo>
                  <a:cubicBezTo>
                    <a:pt x="313" y="98"/>
                    <a:pt x="313" y="98"/>
                    <a:pt x="313" y="98"/>
                  </a:cubicBezTo>
                  <a:cubicBezTo>
                    <a:pt x="292" y="63"/>
                    <a:pt x="292" y="63"/>
                    <a:pt x="292" y="63"/>
                  </a:cubicBezTo>
                  <a:cubicBezTo>
                    <a:pt x="265" y="79"/>
                    <a:pt x="265" y="79"/>
                    <a:pt x="265" y="79"/>
                  </a:cubicBezTo>
                  <a:cubicBezTo>
                    <a:pt x="259" y="72"/>
                    <a:pt x="252" y="65"/>
                    <a:pt x="245" y="59"/>
                  </a:cubicBezTo>
                  <a:cubicBezTo>
                    <a:pt x="261" y="32"/>
                    <a:pt x="261" y="32"/>
                    <a:pt x="261" y="32"/>
                  </a:cubicBezTo>
                  <a:cubicBezTo>
                    <a:pt x="226" y="11"/>
                    <a:pt x="226" y="11"/>
                    <a:pt x="226" y="11"/>
                  </a:cubicBezTo>
                  <a:cubicBezTo>
                    <a:pt x="210" y="39"/>
                    <a:pt x="210" y="39"/>
                    <a:pt x="210" y="39"/>
                  </a:cubicBezTo>
                  <a:cubicBezTo>
                    <a:pt x="201" y="36"/>
                    <a:pt x="192" y="33"/>
                    <a:pt x="182" y="32"/>
                  </a:cubicBezTo>
                  <a:cubicBezTo>
                    <a:pt x="182" y="0"/>
                    <a:pt x="182" y="0"/>
                    <a:pt x="182" y="0"/>
                  </a:cubicBezTo>
                  <a:cubicBezTo>
                    <a:pt x="142" y="0"/>
                    <a:pt x="142" y="0"/>
                    <a:pt x="142" y="0"/>
                  </a:cubicBezTo>
                  <a:cubicBezTo>
                    <a:pt x="142" y="32"/>
                    <a:pt x="142" y="32"/>
                    <a:pt x="142" y="32"/>
                  </a:cubicBezTo>
                  <a:cubicBezTo>
                    <a:pt x="132" y="33"/>
                    <a:pt x="123" y="36"/>
                    <a:pt x="115" y="39"/>
                  </a:cubicBezTo>
                  <a:cubicBezTo>
                    <a:pt x="99" y="11"/>
                    <a:pt x="99" y="11"/>
                    <a:pt x="99" y="11"/>
                  </a:cubicBezTo>
                  <a:cubicBezTo>
                    <a:pt x="63" y="32"/>
                    <a:pt x="63" y="32"/>
                    <a:pt x="63" y="32"/>
                  </a:cubicBezTo>
                  <a:cubicBezTo>
                    <a:pt x="79" y="59"/>
                    <a:pt x="79" y="59"/>
                    <a:pt x="79" y="59"/>
                  </a:cubicBezTo>
                  <a:cubicBezTo>
                    <a:pt x="72" y="65"/>
                    <a:pt x="65" y="72"/>
                    <a:pt x="60" y="79"/>
                  </a:cubicBezTo>
                  <a:cubicBezTo>
                    <a:pt x="32" y="63"/>
                    <a:pt x="32" y="63"/>
                    <a:pt x="32" y="63"/>
                  </a:cubicBezTo>
                  <a:cubicBezTo>
                    <a:pt x="12" y="98"/>
                    <a:pt x="12" y="98"/>
                    <a:pt x="12" y="98"/>
                  </a:cubicBezTo>
                  <a:cubicBezTo>
                    <a:pt x="39" y="114"/>
                    <a:pt x="39" y="114"/>
                    <a:pt x="39" y="114"/>
                  </a:cubicBezTo>
                  <a:cubicBezTo>
                    <a:pt x="36" y="123"/>
                    <a:pt x="34" y="132"/>
                    <a:pt x="32" y="142"/>
                  </a:cubicBezTo>
                  <a:cubicBezTo>
                    <a:pt x="0" y="142"/>
                    <a:pt x="0" y="142"/>
                    <a:pt x="0" y="142"/>
                  </a:cubicBezTo>
                  <a:cubicBezTo>
                    <a:pt x="0" y="182"/>
                    <a:pt x="0" y="182"/>
                    <a:pt x="0" y="182"/>
                  </a:cubicBezTo>
                  <a:cubicBezTo>
                    <a:pt x="32" y="182"/>
                    <a:pt x="32" y="182"/>
                    <a:pt x="32" y="182"/>
                  </a:cubicBezTo>
                  <a:cubicBezTo>
                    <a:pt x="34" y="192"/>
                    <a:pt x="36" y="201"/>
                    <a:pt x="39" y="209"/>
                  </a:cubicBezTo>
                  <a:cubicBezTo>
                    <a:pt x="12" y="226"/>
                    <a:pt x="12" y="226"/>
                    <a:pt x="12" y="226"/>
                  </a:cubicBezTo>
                  <a:cubicBezTo>
                    <a:pt x="32" y="261"/>
                    <a:pt x="32" y="261"/>
                    <a:pt x="32" y="261"/>
                  </a:cubicBezTo>
                  <a:cubicBezTo>
                    <a:pt x="60" y="245"/>
                    <a:pt x="60" y="245"/>
                    <a:pt x="60" y="245"/>
                  </a:cubicBezTo>
                  <a:cubicBezTo>
                    <a:pt x="65" y="252"/>
                    <a:pt x="72" y="259"/>
                    <a:pt x="79" y="265"/>
                  </a:cubicBezTo>
                  <a:cubicBezTo>
                    <a:pt x="63" y="292"/>
                    <a:pt x="63" y="292"/>
                    <a:pt x="63" y="292"/>
                  </a:cubicBezTo>
                  <a:cubicBezTo>
                    <a:pt x="99" y="313"/>
                    <a:pt x="99" y="313"/>
                    <a:pt x="99" y="313"/>
                  </a:cubicBezTo>
                  <a:cubicBezTo>
                    <a:pt x="115" y="285"/>
                    <a:pt x="115" y="285"/>
                    <a:pt x="115" y="285"/>
                  </a:cubicBezTo>
                  <a:cubicBezTo>
                    <a:pt x="123" y="288"/>
                    <a:pt x="132" y="291"/>
                    <a:pt x="142" y="292"/>
                  </a:cubicBezTo>
                  <a:cubicBezTo>
                    <a:pt x="142" y="324"/>
                    <a:pt x="142" y="324"/>
                    <a:pt x="142" y="324"/>
                  </a:cubicBezTo>
                  <a:cubicBezTo>
                    <a:pt x="182" y="324"/>
                    <a:pt x="182" y="324"/>
                    <a:pt x="182" y="324"/>
                  </a:cubicBezTo>
                  <a:cubicBezTo>
                    <a:pt x="182" y="292"/>
                    <a:pt x="182" y="292"/>
                    <a:pt x="182" y="292"/>
                  </a:cubicBezTo>
                  <a:cubicBezTo>
                    <a:pt x="192" y="291"/>
                    <a:pt x="201" y="288"/>
                    <a:pt x="210" y="285"/>
                  </a:cubicBezTo>
                  <a:cubicBezTo>
                    <a:pt x="226" y="313"/>
                    <a:pt x="226" y="313"/>
                    <a:pt x="226" y="313"/>
                  </a:cubicBezTo>
                  <a:cubicBezTo>
                    <a:pt x="261" y="292"/>
                    <a:pt x="261" y="292"/>
                    <a:pt x="261" y="292"/>
                  </a:cubicBezTo>
                  <a:cubicBezTo>
                    <a:pt x="245" y="265"/>
                    <a:pt x="245" y="265"/>
                    <a:pt x="245" y="265"/>
                  </a:cubicBezTo>
                  <a:cubicBezTo>
                    <a:pt x="252" y="259"/>
                    <a:pt x="259" y="252"/>
                    <a:pt x="265" y="245"/>
                  </a:cubicBezTo>
                  <a:cubicBezTo>
                    <a:pt x="292" y="261"/>
                    <a:pt x="292" y="261"/>
                    <a:pt x="292" y="261"/>
                  </a:cubicBezTo>
                  <a:cubicBezTo>
                    <a:pt x="313" y="226"/>
                    <a:pt x="313" y="226"/>
                    <a:pt x="313" y="226"/>
                  </a:cubicBezTo>
                  <a:cubicBezTo>
                    <a:pt x="285" y="209"/>
                    <a:pt x="285" y="209"/>
                    <a:pt x="285" y="209"/>
                  </a:cubicBezTo>
                  <a:cubicBezTo>
                    <a:pt x="288" y="201"/>
                    <a:pt x="291" y="192"/>
                    <a:pt x="292" y="182"/>
                  </a:cubicBezTo>
                  <a:cubicBezTo>
                    <a:pt x="324" y="182"/>
                    <a:pt x="324" y="182"/>
                    <a:pt x="324" y="182"/>
                  </a:cubicBezTo>
                  <a:close/>
                  <a:moveTo>
                    <a:pt x="162" y="253"/>
                  </a:moveTo>
                  <a:cubicBezTo>
                    <a:pt x="112" y="253"/>
                    <a:pt x="71" y="212"/>
                    <a:pt x="71" y="162"/>
                  </a:cubicBezTo>
                  <a:cubicBezTo>
                    <a:pt x="71" y="112"/>
                    <a:pt x="112" y="71"/>
                    <a:pt x="162" y="71"/>
                  </a:cubicBezTo>
                  <a:cubicBezTo>
                    <a:pt x="213" y="71"/>
                    <a:pt x="253" y="112"/>
                    <a:pt x="253" y="162"/>
                  </a:cubicBezTo>
                  <a:cubicBezTo>
                    <a:pt x="253" y="212"/>
                    <a:pt x="213" y="253"/>
                    <a:pt x="162" y="253"/>
                  </a:cubicBez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3" name="Oval 86">
              <a:extLst>
                <a:ext uri="{FF2B5EF4-FFF2-40B4-BE49-F238E27FC236}">
                  <a16:creationId xmlns:a16="http://schemas.microsoft.com/office/drawing/2014/main" id="{252AD908-7B7F-41D4-B8EE-A36FB5C6F79A}"/>
                </a:ext>
              </a:extLst>
            </p:cNvPr>
            <p:cNvSpPr>
              <a:spLocks noChangeArrowheads="1"/>
            </p:cNvSpPr>
            <p:nvPr/>
          </p:nvSpPr>
          <p:spPr bwMode="auto">
            <a:xfrm>
              <a:off x="3569676" y="4437544"/>
              <a:ext cx="109368" cy="108263"/>
            </a:xfrm>
            <a:prstGeom prst="ellipse">
              <a:avLst/>
            </a:pr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4" name="Freeform 87">
              <a:extLst>
                <a:ext uri="{FF2B5EF4-FFF2-40B4-BE49-F238E27FC236}">
                  <a16:creationId xmlns:a16="http://schemas.microsoft.com/office/drawing/2014/main" id="{E8E2C97B-4A55-4F73-90DC-78F383CFE488}"/>
                </a:ext>
              </a:extLst>
            </p:cNvPr>
            <p:cNvSpPr>
              <a:spLocks/>
            </p:cNvSpPr>
            <p:nvPr/>
          </p:nvSpPr>
          <p:spPr bwMode="auto">
            <a:xfrm>
              <a:off x="4984831" y="3311828"/>
              <a:ext cx="57446" cy="60760"/>
            </a:xfrm>
            <a:custGeom>
              <a:avLst/>
              <a:gdLst>
                <a:gd name="T0" fmla="*/ 12 w 37"/>
                <a:gd name="T1" fmla="*/ 39 h 39"/>
                <a:gd name="T2" fmla="*/ 4 w 37"/>
                <a:gd name="T3" fmla="*/ 37 h 39"/>
                <a:gd name="T4" fmla="*/ 3 w 37"/>
                <a:gd name="T5" fmla="*/ 24 h 39"/>
                <a:gd name="T6" fmla="*/ 11 w 37"/>
                <a:gd name="T7" fmla="*/ 15 h 39"/>
                <a:gd name="T8" fmla="*/ 12 w 37"/>
                <a:gd name="T9" fmla="*/ 14 h 39"/>
                <a:gd name="T10" fmla="*/ 21 w 37"/>
                <a:gd name="T11" fmla="*/ 4 h 39"/>
                <a:gd name="T12" fmla="*/ 33 w 37"/>
                <a:gd name="T13" fmla="*/ 3 h 39"/>
                <a:gd name="T14" fmla="*/ 34 w 37"/>
                <a:gd name="T15" fmla="*/ 16 h 39"/>
                <a:gd name="T16" fmla="*/ 26 w 37"/>
                <a:gd name="T17" fmla="*/ 26 h 39"/>
                <a:gd name="T18" fmla="*/ 25 w 37"/>
                <a:gd name="T19" fmla="*/ 26 h 39"/>
                <a:gd name="T20" fmla="*/ 16 w 37"/>
                <a:gd name="T21" fmla="*/ 36 h 39"/>
                <a:gd name="T22" fmla="*/ 12 w 37"/>
                <a:gd name="T2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9">
                  <a:moveTo>
                    <a:pt x="12" y="39"/>
                  </a:moveTo>
                  <a:cubicBezTo>
                    <a:pt x="9" y="39"/>
                    <a:pt x="6" y="39"/>
                    <a:pt x="4" y="37"/>
                  </a:cubicBezTo>
                  <a:cubicBezTo>
                    <a:pt x="0" y="34"/>
                    <a:pt x="0" y="28"/>
                    <a:pt x="3" y="24"/>
                  </a:cubicBezTo>
                  <a:cubicBezTo>
                    <a:pt x="11" y="15"/>
                    <a:pt x="11" y="15"/>
                    <a:pt x="11" y="15"/>
                  </a:cubicBezTo>
                  <a:cubicBezTo>
                    <a:pt x="12" y="15"/>
                    <a:pt x="12" y="14"/>
                    <a:pt x="12" y="14"/>
                  </a:cubicBezTo>
                  <a:cubicBezTo>
                    <a:pt x="15" y="11"/>
                    <a:pt x="18" y="8"/>
                    <a:pt x="21" y="4"/>
                  </a:cubicBezTo>
                  <a:cubicBezTo>
                    <a:pt x="24" y="1"/>
                    <a:pt x="29" y="0"/>
                    <a:pt x="33" y="3"/>
                  </a:cubicBezTo>
                  <a:cubicBezTo>
                    <a:pt x="37" y="6"/>
                    <a:pt x="37" y="12"/>
                    <a:pt x="34" y="16"/>
                  </a:cubicBezTo>
                  <a:cubicBezTo>
                    <a:pt x="31" y="19"/>
                    <a:pt x="29" y="22"/>
                    <a:pt x="26" y="26"/>
                  </a:cubicBezTo>
                  <a:cubicBezTo>
                    <a:pt x="26" y="26"/>
                    <a:pt x="25" y="26"/>
                    <a:pt x="25" y="26"/>
                  </a:cubicBezTo>
                  <a:cubicBezTo>
                    <a:pt x="16" y="36"/>
                    <a:pt x="16" y="36"/>
                    <a:pt x="16" y="36"/>
                  </a:cubicBezTo>
                  <a:cubicBezTo>
                    <a:pt x="15" y="37"/>
                    <a:pt x="14" y="38"/>
                    <a:pt x="12" y="39"/>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5" name="Freeform 88">
              <a:extLst>
                <a:ext uri="{FF2B5EF4-FFF2-40B4-BE49-F238E27FC236}">
                  <a16:creationId xmlns:a16="http://schemas.microsoft.com/office/drawing/2014/main" id="{F3A812DA-638E-4149-A90B-A6460A1B0FB9}"/>
                </a:ext>
              </a:extLst>
            </p:cNvPr>
            <p:cNvSpPr>
              <a:spLocks noEditPoints="1"/>
            </p:cNvSpPr>
            <p:nvPr/>
          </p:nvSpPr>
          <p:spPr bwMode="auto">
            <a:xfrm>
              <a:off x="3324427" y="2707543"/>
              <a:ext cx="1663718" cy="2083514"/>
            </a:xfrm>
            <a:custGeom>
              <a:avLst/>
              <a:gdLst>
                <a:gd name="T0" fmla="*/ 243 w 1071"/>
                <a:gd name="T1" fmla="*/ 1328 h 1344"/>
                <a:gd name="T2" fmla="*/ 288 w 1071"/>
                <a:gd name="T3" fmla="*/ 1317 h 1344"/>
                <a:gd name="T4" fmla="*/ 157 w 1071"/>
                <a:gd name="T5" fmla="*/ 1323 h 1344"/>
                <a:gd name="T6" fmla="*/ 318 w 1071"/>
                <a:gd name="T7" fmla="*/ 1271 h 1344"/>
                <a:gd name="T8" fmla="*/ 101 w 1071"/>
                <a:gd name="T9" fmla="*/ 1322 h 1344"/>
                <a:gd name="T10" fmla="*/ 336 w 1071"/>
                <a:gd name="T11" fmla="*/ 1263 h 1344"/>
                <a:gd name="T12" fmla="*/ 85 w 1071"/>
                <a:gd name="T13" fmla="*/ 1309 h 1344"/>
                <a:gd name="T14" fmla="*/ 85 w 1071"/>
                <a:gd name="T15" fmla="*/ 1309 h 1344"/>
                <a:gd name="T16" fmla="*/ 384 w 1071"/>
                <a:gd name="T17" fmla="*/ 1223 h 1344"/>
                <a:gd name="T18" fmla="*/ 437 w 1071"/>
                <a:gd name="T19" fmla="*/ 1163 h 1344"/>
                <a:gd name="T20" fmla="*/ 39 w 1071"/>
                <a:gd name="T21" fmla="*/ 1236 h 1344"/>
                <a:gd name="T22" fmla="*/ 458 w 1071"/>
                <a:gd name="T23" fmla="*/ 1111 h 1344"/>
                <a:gd name="T24" fmla="*/ 6 w 1071"/>
                <a:gd name="T25" fmla="*/ 1200 h 1344"/>
                <a:gd name="T26" fmla="*/ 23 w 1071"/>
                <a:gd name="T27" fmla="*/ 1225 h 1344"/>
                <a:gd name="T28" fmla="*/ 489 w 1071"/>
                <a:gd name="T29" fmla="*/ 1103 h 1344"/>
                <a:gd name="T30" fmla="*/ 542 w 1071"/>
                <a:gd name="T31" fmla="*/ 1043 h 1344"/>
                <a:gd name="T32" fmla="*/ 11 w 1071"/>
                <a:gd name="T33" fmla="*/ 1130 h 1344"/>
                <a:gd name="T34" fmla="*/ 564 w 1071"/>
                <a:gd name="T35" fmla="*/ 992 h 1344"/>
                <a:gd name="T36" fmla="*/ 581 w 1071"/>
                <a:gd name="T37" fmla="*/ 972 h 1344"/>
                <a:gd name="T38" fmla="*/ 12 w 1071"/>
                <a:gd name="T39" fmla="*/ 1121 h 1344"/>
                <a:gd name="T40" fmla="*/ 625 w 1071"/>
                <a:gd name="T41" fmla="*/ 947 h 1344"/>
                <a:gd name="T42" fmla="*/ 625 w 1071"/>
                <a:gd name="T43" fmla="*/ 947 h 1344"/>
                <a:gd name="T44" fmla="*/ 37 w 1071"/>
                <a:gd name="T45" fmla="*/ 1063 h 1344"/>
                <a:gd name="T46" fmla="*/ 682 w 1071"/>
                <a:gd name="T47" fmla="*/ 884 h 1344"/>
                <a:gd name="T48" fmla="*/ 716 w 1071"/>
                <a:gd name="T49" fmla="*/ 832 h 1344"/>
                <a:gd name="T50" fmla="*/ 40 w 1071"/>
                <a:gd name="T51" fmla="*/ 982 h 1344"/>
                <a:gd name="T52" fmla="*/ 721 w 1071"/>
                <a:gd name="T53" fmla="*/ 813 h 1344"/>
                <a:gd name="T54" fmla="*/ 53 w 1071"/>
                <a:gd name="T55" fmla="*/ 967 h 1344"/>
                <a:gd name="T56" fmla="*/ 765 w 1071"/>
                <a:gd name="T57" fmla="*/ 787 h 1344"/>
                <a:gd name="T58" fmla="*/ 765 w 1071"/>
                <a:gd name="T59" fmla="*/ 787 h 1344"/>
                <a:gd name="T60" fmla="*/ 805 w 1071"/>
                <a:gd name="T61" fmla="*/ 745 h 1344"/>
                <a:gd name="T62" fmla="*/ 84 w 1071"/>
                <a:gd name="T63" fmla="*/ 883 h 1344"/>
                <a:gd name="T64" fmla="*/ 857 w 1071"/>
                <a:gd name="T65" fmla="*/ 672 h 1344"/>
                <a:gd name="T66" fmla="*/ 81 w 1071"/>
                <a:gd name="T67" fmla="*/ 828 h 1344"/>
                <a:gd name="T68" fmla="*/ 862 w 1071"/>
                <a:gd name="T69" fmla="*/ 653 h 1344"/>
                <a:gd name="T70" fmla="*/ 898 w 1071"/>
                <a:gd name="T71" fmla="*/ 626 h 1344"/>
                <a:gd name="T72" fmla="*/ 98 w 1071"/>
                <a:gd name="T73" fmla="*/ 813 h 1344"/>
                <a:gd name="T74" fmla="*/ 98 w 1071"/>
                <a:gd name="T75" fmla="*/ 813 h 1344"/>
                <a:gd name="T76" fmla="*/ 945 w 1071"/>
                <a:gd name="T77" fmla="*/ 585 h 1344"/>
                <a:gd name="T78" fmla="*/ 998 w 1071"/>
                <a:gd name="T79" fmla="*/ 526 h 1344"/>
                <a:gd name="T80" fmla="*/ 119 w 1071"/>
                <a:gd name="T81" fmla="*/ 719 h 1344"/>
                <a:gd name="T82" fmla="*/ 1019 w 1071"/>
                <a:gd name="T83" fmla="*/ 474 h 1344"/>
                <a:gd name="T84" fmla="*/ 115 w 1071"/>
                <a:gd name="T85" fmla="*/ 700 h 1344"/>
                <a:gd name="T86" fmla="*/ 1038 w 1071"/>
                <a:gd name="T87" fmla="*/ 467 h 1344"/>
                <a:gd name="T88" fmla="*/ 139 w 1071"/>
                <a:gd name="T89" fmla="*/ 659 h 1344"/>
                <a:gd name="T90" fmla="*/ 139 w 1071"/>
                <a:gd name="T91" fmla="*/ 659 h 1344"/>
                <a:gd name="T92" fmla="*/ 159 w 1071"/>
                <a:gd name="T93" fmla="*/ 602 h 1344"/>
                <a:gd name="T94" fmla="*/ 180 w 1071"/>
                <a:gd name="T95" fmla="*/ 525 h 1344"/>
                <a:gd name="T96" fmla="*/ 187 w 1071"/>
                <a:gd name="T97" fmla="*/ 463 h 1344"/>
                <a:gd name="T98" fmla="*/ 190 w 1071"/>
                <a:gd name="T99" fmla="*/ 418 h 1344"/>
                <a:gd name="T100" fmla="*/ 196 w 1071"/>
                <a:gd name="T101" fmla="*/ 392 h 1344"/>
                <a:gd name="T102" fmla="*/ 216 w 1071"/>
                <a:gd name="T103" fmla="*/ 352 h 1344"/>
                <a:gd name="T104" fmla="*/ 234 w 1071"/>
                <a:gd name="T105" fmla="*/ 301 h 1344"/>
                <a:gd name="T106" fmla="*/ 234 w 1071"/>
                <a:gd name="T107" fmla="*/ 301 h 1344"/>
                <a:gd name="T108" fmla="*/ 254 w 1071"/>
                <a:gd name="T109" fmla="*/ 243 h 1344"/>
                <a:gd name="T110" fmla="*/ 275 w 1071"/>
                <a:gd name="T111" fmla="*/ 166 h 1344"/>
                <a:gd name="T112" fmla="*/ 282 w 1071"/>
                <a:gd name="T113" fmla="*/ 104 h 1344"/>
                <a:gd name="T114" fmla="*/ 285 w 1071"/>
                <a:gd name="T115" fmla="*/ 59 h 1344"/>
                <a:gd name="T116" fmla="*/ 292 w 1071"/>
                <a:gd name="T117" fmla="*/ 3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71" h="1344">
                  <a:moveTo>
                    <a:pt x="237" y="1338"/>
                  </a:moveTo>
                  <a:cubicBezTo>
                    <a:pt x="237" y="1338"/>
                    <a:pt x="237" y="1338"/>
                    <a:pt x="237" y="1338"/>
                  </a:cubicBezTo>
                  <a:cubicBezTo>
                    <a:pt x="228" y="1341"/>
                    <a:pt x="218" y="1342"/>
                    <a:pt x="209" y="1343"/>
                  </a:cubicBezTo>
                  <a:cubicBezTo>
                    <a:pt x="204" y="1344"/>
                    <a:pt x="200" y="1340"/>
                    <a:pt x="200" y="1335"/>
                  </a:cubicBezTo>
                  <a:cubicBezTo>
                    <a:pt x="199" y="1330"/>
                    <a:pt x="203" y="1326"/>
                    <a:pt x="208" y="1325"/>
                  </a:cubicBezTo>
                  <a:cubicBezTo>
                    <a:pt x="216" y="1325"/>
                    <a:pt x="224" y="1323"/>
                    <a:pt x="232" y="1321"/>
                  </a:cubicBezTo>
                  <a:cubicBezTo>
                    <a:pt x="237" y="1320"/>
                    <a:pt x="242" y="1323"/>
                    <a:pt x="243" y="1328"/>
                  </a:cubicBezTo>
                  <a:cubicBezTo>
                    <a:pt x="244" y="1332"/>
                    <a:pt x="241" y="1337"/>
                    <a:pt x="237" y="1338"/>
                  </a:cubicBezTo>
                  <a:close/>
                  <a:moveTo>
                    <a:pt x="262" y="1330"/>
                  </a:moveTo>
                  <a:cubicBezTo>
                    <a:pt x="258" y="1331"/>
                    <a:pt x="253" y="1329"/>
                    <a:pt x="252" y="1325"/>
                  </a:cubicBezTo>
                  <a:cubicBezTo>
                    <a:pt x="250" y="1320"/>
                    <a:pt x="252" y="1315"/>
                    <a:pt x="256" y="1313"/>
                  </a:cubicBezTo>
                  <a:cubicBezTo>
                    <a:pt x="264" y="1310"/>
                    <a:pt x="272" y="1306"/>
                    <a:pt x="279" y="1302"/>
                  </a:cubicBezTo>
                  <a:cubicBezTo>
                    <a:pt x="283" y="1300"/>
                    <a:pt x="289" y="1301"/>
                    <a:pt x="291" y="1305"/>
                  </a:cubicBezTo>
                  <a:cubicBezTo>
                    <a:pt x="294" y="1310"/>
                    <a:pt x="292" y="1315"/>
                    <a:pt x="288" y="1317"/>
                  </a:cubicBezTo>
                  <a:cubicBezTo>
                    <a:pt x="280" y="1322"/>
                    <a:pt x="272" y="1326"/>
                    <a:pt x="263" y="1330"/>
                  </a:cubicBezTo>
                  <a:cubicBezTo>
                    <a:pt x="263" y="1330"/>
                    <a:pt x="262" y="1330"/>
                    <a:pt x="262" y="1330"/>
                  </a:cubicBezTo>
                  <a:close/>
                  <a:moveTo>
                    <a:pt x="184" y="1344"/>
                  </a:moveTo>
                  <a:cubicBezTo>
                    <a:pt x="183" y="1344"/>
                    <a:pt x="182" y="1344"/>
                    <a:pt x="181" y="1344"/>
                  </a:cubicBezTo>
                  <a:cubicBezTo>
                    <a:pt x="172" y="1343"/>
                    <a:pt x="163" y="1342"/>
                    <a:pt x="154" y="1340"/>
                  </a:cubicBezTo>
                  <a:cubicBezTo>
                    <a:pt x="149" y="1339"/>
                    <a:pt x="146" y="1335"/>
                    <a:pt x="147" y="1330"/>
                  </a:cubicBezTo>
                  <a:cubicBezTo>
                    <a:pt x="148" y="1325"/>
                    <a:pt x="152" y="1322"/>
                    <a:pt x="157" y="1323"/>
                  </a:cubicBezTo>
                  <a:cubicBezTo>
                    <a:pt x="166" y="1325"/>
                    <a:pt x="174" y="1326"/>
                    <a:pt x="182" y="1326"/>
                  </a:cubicBezTo>
                  <a:cubicBezTo>
                    <a:pt x="187" y="1326"/>
                    <a:pt x="191" y="1331"/>
                    <a:pt x="191" y="1335"/>
                  </a:cubicBezTo>
                  <a:cubicBezTo>
                    <a:pt x="191" y="1339"/>
                    <a:pt x="188" y="1343"/>
                    <a:pt x="184" y="1344"/>
                  </a:cubicBezTo>
                  <a:close/>
                  <a:moveTo>
                    <a:pt x="308" y="1303"/>
                  </a:moveTo>
                  <a:cubicBezTo>
                    <a:pt x="304" y="1304"/>
                    <a:pt x="301" y="1303"/>
                    <a:pt x="298" y="1300"/>
                  </a:cubicBezTo>
                  <a:cubicBezTo>
                    <a:pt x="295" y="1297"/>
                    <a:pt x="296" y="1291"/>
                    <a:pt x="300" y="1288"/>
                  </a:cubicBezTo>
                  <a:cubicBezTo>
                    <a:pt x="306" y="1283"/>
                    <a:pt x="312" y="1277"/>
                    <a:pt x="318" y="1271"/>
                  </a:cubicBezTo>
                  <a:cubicBezTo>
                    <a:pt x="322" y="1267"/>
                    <a:pt x="327" y="1267"/>
                    <a:pt x="331" y="1270"/>
                  </a:cubicBezTo>
                  <a:cubicBezTo>
                    <a:pt x="334" y="1273"/>
                    <a:pt x="335" y="1279"/>
                    <a:pt x="331" y="1283"/>
                  </a:cubicBezTo>
                  <a:cubicBezTo>
                    <a:pt x="325" y="1289"/>
                    <a:pt x="318" y="1296"/>
                    <a:pt x="311" y="1302"/>
                  </a:cubicBezTo>
                  <a:cubicBezTo>
                    <a:pt x="310" y="1302"/>
                    <a:pt x="309" y="1303"/>
                    <a:pt x="308" y="1303"/>
                  </a:cubicBezTo>
                  <a:close/>
                  <a:moveTo>
                    <a:pt x="132" y="1333"/>
                  </a:moveTo>
                  <a:cubicBezTo>
                    <a:pt x="130" y="1334"/>
                    <a:pt x="129" y="1334"/>
                    <a:pt x="127" y="1333"/>
                  </a:cubicBezTo>
                  <a:cubicBezTo>
                    <a:pt x="118" y="1330"/>
                    <a:pt x="110" y="1326"/>
                    <a:pt x="101" y="1322"/>
                  </a:cubicBezTo>
                  <a:cubicBezTo>
                    <a:pt x="97" y="1319"/>
                    <a:pt x="96" y="1314"/>
                    <a:pt x="98" y="1310"/>
                  </a:cubicBezTo>
                  <a:cubicBezTo>
                    <a:pt x="100" y="1305"/>
                    <a:pt x="106" y="1304"/>
                    <a:pt x="110" y="1306"/>
                  </a:cubicBezTo>
                  <a:cubicBezTo>
                    <a:pt x="117" y="1310"/>
                    <a:pt x="125" y="1313"/>
                    <a:pt x="133" y="1316"/>
                  </a:cubicBezTo>
                  <a:cubicBezTo>
                    <a:pt x="138" y="1318"/>
                    <a:pt x="140" y="1323"/>
                    <a:pt x="138" y="1328"/>
                  </a:cubicBezTo>
                  <a:cubicBezTo>
                    <a:pt x="137" y="1331"/>
                    <a:pt x="135" y="1333"/>
                    <a:pt x="132" y="1333"/>
                  </a:cubicBezTo>
                  <a:close/>
                  <a:moveTo>
                    <a:pt x="344" y="1265"/>
                  </a:moveTo>
                  <a:cubicBezTo>
                    <a:pt x="342" y="1266"/>
                    <a:pt x="339" y="1265"/>
                    <a:pt x="336" y="1263"/>
                  </a:cubicBezTo>
                  <a:cubicBezTo>
                    <a:pt x="333" y="1260"/>
                    <a:pt x="332" y="1255"/>
                    <a:pt x="336" y="1251"/>
                  </a:cubicBezTo>
                  <a:cubicBezTo>
                    <a:pt x="353" y="1231"/>
                    <a:pt x="353" y="1231"/>
                    <a:pt x="353" y="1231"/>
                  </a:cubicBezTo>
                  <a:cubicBezTo>
                    <a:pt x="356" y="1227"/>
                    <a:pt x="362" y="1227"/>
                    <a:pt x="366" y="1230"/>
                  </a:cubicBezTo>
                  <a:cubicBezTo>
                    <a:pt x="369" y="1233"/>
                    <a:pt x="370" y="1239"/>
                    <a:pt x="367" y="1243"/>
                  </a:cubicBezTo>
                  <a:cubicBezTo>
                    <a:pt x="349" y="1263"/>
                    <a:pt x="349" y="1263"/>
                    <a:pt x="349" y="1263"/>
                  </a:cubicBezTo>
                  <a:cubicBezTo>
                    <a:pt x="348" y="1264"/>
                    <a:pt x="346" y="1265"/>
                    <a:pt x="344" y="1265"/>
                  </a:cubicBezTo>
                  <a:close/>
                  <a:moveTo>
                    <a:pt x="85" y="1309"/>
                  </a:moveTo>
                  <a:cubicBezTo>
                    <a:pt x="83" y="1309"/>
                    <a:pt x="80" y="1309"/>
                    <a:pt x="78" y="1307"/>
                  </a:cubicBezTo>
                  <a:cubicBezTo>
                    <a:pt x="71" y="1302"/>
                    <a:pt x="63" y="1296"/>
                    <a:pt x="57" y="1289"/>
                  </a:cubicBezTo>
                  <a:cubicBezTo>
                    <a:pt x="53" y="1286"/>
                    <a:pt x="53" y="1280"/>
                    <a:pt x="57" y="1276"/>
                  </a:cubicBezTo>
                  <a:cubicBezTo>
                    <a:pt x="60" y="1273"/>
                    <a:pt x="66" y="1273"/>
                    <a:pt x="69" y="1276"/>
                  </a:cubicBezTo>
                  <a:cubicBezTo>
                    <a:pt x="75" y="1282"/>
                    <a:pt x="82" y="1288"/>
                    <a:pt x="89" y="1293"/>
                  </a:cubicBezTo>
                  <a:cubicBezTo>
                    <a:pt x="93" y="1296"/>
                    <a:pt x="93" y="1301"/>
                    <a:pt x="90" y="1305"/>
                  </a:cubicBezTo>
                  <a:cubicBezTo>
                    <a:pt x="89" y="1307"/>
                    <a:pt x="87" y="1308"/>
                    <a:pt x="85" y="1309"/>
                  </a:cubicBezTo>
                  <a:close/>
                  <a:moveTo>
                    <a:pt x="380" y="1225"/>
                  </a:moveTo>
                  <a:cubicBezTo>
                    <a:pt x="377" y="1226"/>
                    <a:pt x="374" y="1225"/>
                    <a:pt x="371" y="1224"/>
                  </a:cubicBezTo>
                  <a:cubicBezTo>
                    <a:pt x="368" y="1220"/>
                    <a:pt x="367" y="1215"/>
                    <a:pt x="371" y="1211"/>
                  </a:cubicBezTo>
                  <a:cubicBezTo>
                    <a:pt x="388" y="1191"/>
                    <a:pt x="388" y="1191"/>
                    <a:pt x="388" y="1191"/>
                  </a:cubicBezTo>
                  <a:cubicBezTo>
                    <a:pt x="391" y="1187"/>
                    <a:pt x="397" y="1187"/>
                    <a:pt x="401" y="1190"/>
                  </a:cubicBezTo>
                  <a:cubicBezTo>
                    <a:pt x="404" y="1193"/>
                    <a:pt x="405" y="1199"/>
                    <a:pt x="402" y="1203"/>
                  </a:cubicBezTo>
                  <a:cubicBezTo>
                    <a:pt x="384" y="1223"/>
                    <a:pt x="384" y="1223"/>
                    <a:pt x="384" y="1223"/>
                  </a:cubicBezTo>
                  <a:cubicBezTo>
                    <a:pt x="383" y="1224"/>
                    <a:pt x="381" y="1225"/>
                    <a:pt x="380" y="1225"/>
                  </a:cubicBezTo>
                  <a:close/>
                  <a:moveTo>
                    <a:pt x="415" y="1186"/>
                  </a:moveTo>
                  <a:cubicBezTo>
                    <a:pt x="412" y="1186"/>
                    <a:pt x="409" y="1186"/>
                    <a:pt x="407" y="1184"/>
                  </a:cubicBezTo>
                  <a:cubicBezTo>
                    <a:pt x="403" y="1180"/>
                    <a:pt x="402" y="1175"/>
                    <a:pt x="406" y="1171"/>
                  </a:cubicBezTo>
                  <a:cubicBezTo>
                    <a:pt x="423" y="1151"/>
                    <a:pt x="423" y="1151"/>
                    <a:pt x="423" y="1151"/>
                  </a:cubicBezTo>
                  <a:cubicBezTo>
                    <a:pt x="427" y="1148"/>
                    <a:pt x="432" y="1147"/>
                    <a:pt x="436" y="1150"/>
                  </a:cubicBezTo>
                  <a:cubicBezTo>
                    <a:pt x="440" y="1154"/>
                    <a:pt x="440" y="1159"/>
                    <a:pt x="437" y="1163"/>
                  </a:cubicBezTo>
                  <a:cubicBezTo>
                    <a:pt x="419" y="1183"/>
                    <a:pt x="419" y="1183"/>
                    <a:pt x="419" y="1183"/>
                  </a:cubicBezTo>
                  <a:cubicBezTo>
                    <a:pt x="418" y="1184"/>
                    <a:pt x="416" y="1185"/>
                    <a:pt x="415" y="1186"/>
                  </a:cubicBezTo>
                  <a:close/>
                  <a:moveTo>
                    <a:pt x="48" y="1271"/>
                  </a:moveTo>
                  <a:cubicBezTo>
                    <a:pt x="45" y="1272"/>
                    <a:pt x="41" y="1271"/>
                    <a:pt x="39" y="1268"/>
                  </a:cubicBezTo>
                  <a:cubicBezTo>
                    <a:pt x="33" y="1261"/>
                    <a:pt x="28" y="1253"/>
                    <a:pt x="24" y="1245"/>
                  </a:cubicBezTo>
                  <a:cubicBezTo>
                    <a:pt x="21" y="1241"/>
                    <a:pt x="23" y="1235"/>
                    <a:pt x="27" y="1233"/>
                  </a:cubicBezTo>
                  <a:cubicBezTo>
                    <a:pt x="32" y="1230"/>
                    <a:pt x="37" y="1232"/>
                    <a:pt x="39" y="1236"/>
                  </a:cubicBezTo>
                  <a:cubicBezTo>
                    <a:pt x="43" y="1244"/>
                    <a:pt x="48" y="1251"/>
                    <a:pt x="53" y="1258"/>
                  </a:cubicBezTo>
                  <a:cubicBezTo>
                    <a:pt x="56" y="1261"/>
                    <a:pt x="55" y="1267"/>
                    <a:pt x="51" y="1270"/>
                  </a:cubicBezTo>
                  <a:cubicBezTo>
                    <a:pt x="50" y="1271"/>
                    <a:pt x="49" y="1271"/>
                    <a:pt x="48" y="1271"/>
                  </a:cubicBezTo>
                  <a:close/>
                  <a:moveTo>
                    <a:pt x="450" y="1146"/>
                  </a:moveTo>
                  <a:cubicBezTo>
                    <a:pt x="447" y="1146"/>
                    <a:pt x="444" y="1146"/>
                    <a:pt x="442" y="1144"/>
                  </a:cubicBezTo>
                  <a:cubicBezTo>
                    <a:pt x="438" y="1141"/>
                    <a:pt x="438" y="1135"/>
                    <a:pt x="441" y="1131"/>
                  </a:cubicBezTo>
                  <a:cubicBezTo>
                    <a:pt x="458" y="1111"/>
                    <a:pt x="458" y="1111"/>
                    <a:pt x="458" y="1111"/>
                  </a:cubicBezTo>
                  <a:cubicBezTo>
                    <a:pt x="462" y="1108"/>
                    <a:pt x="467" y="1107"/>
                    <a:pt x="471" y="1111"/>
                  </a:cubicBezTo>
                  <a:cubicBezTo>
                    <a:pt x="475" y="1114"/>
                    <a:pt x="475" y="1119"/>
                    <a:pt x="472" y="1123"/>
                  </a:cubicBezTo>
                  <a:cubicBezTo>
                    <a:pt x="454" y="1143"/>
                    <a:pt x="454" y="1143"/>
                    <a:pt x="454" y="1143"/>
                  </a:cubicBezTo>
                  <a:cubicBezTo>
                    <a:pt x="453" y="1144"/>
                    <a:pt x="451" y="1145"/>
                    <a:pt x="450" y="1146"/>
                  </a:cubicBezTo>
                  <a:close/>
                  <a:moveTo>
                    <a:pt x="23" y="1225"/>
                  </a:moveTo>
                  <a:cubicBezTo>
                    <a:pt x="18" y="1226"/>
                    <a:pt x="14" y="1224"/>
                    <a:pt x="12" y="1220"/>
                  </a:cubicBezTo>
                  <a:cubicBezTo>
                    <a:pt x="10" y="1213"/>
                    <a:pt x="8" y="1207"/>
                    <a:pt x="6" y="1200"/>
                  </a:cubicBezTo>
                  <a:cubicBezTo>
                    <a:pt x="6" y="1198"/>
                    <a:pt x="5" y="1195"/>
                    <a:pt x="5" y="1193"/>
                  </a:cubicBezTo>
                  <a:cubicBezTo>
                    <a:pt x="4" y="1188"/>
                    <a:pt x="7" y="1183"/>
                    <a:pt x="12" y="1182"/>
                  </a:cubicBezTo>
                  <a:cubicBezTo>
                    <a:pt x="16" y="1181"/>
                    <a:pt x="21" y="1185"/>
                    <a:pt x="22" y="1189"/>
                  </a:cubicBezTo>
                  <a:cubicBezTo>
                    <a:pt x="23" y="1192"/>
                    <a:pt x="23" y="1194"/>
                    <a:pt x="24" y="1196"/>
                  </a:cubicBezTo>
                  <a:cubicBezTo>
                    <a:pt x="25" y="1202"/>
                    <a:pt x="27" y="1208"/>
                    <a:pt x="29" y="1213"/>
                  </a:cubicBezTo>
                  <a:cubicBezTo>
                    <a:pt x="31" y="1218"/>
                    <a:pt x="28" y="1223"/>
                    <a:pt x="24" y="1225"/>
                  </a:cubicBezTo>
                  <a:cubicBezTo>
                    <a:pt x="23" y="1225"/>
                    <a:pt x="23" y="1225"/>
                    <a:pt x="23" y="1225"/>
                  </a:cubicBezTo>
                  <a:close/>
                  <a:moveTo>
                    <a:pt x="485" y="1106"/>
                  </a:moveTo>
                  <a:cubicBezTo>
                    <a:pt x="482" y="1107"/>
                    <a:pt x="479" y="1106"/>
                    <a:pt x="477" y="1104"/>
                  </a:cubicBezTo>
                  <a:cubicBezTo>
                    <a:pt x="473" y="1101"/>
                    <a:pt x="473" y="1095"/>
                    <a:pt x="476" y="1091"/>
                  </a:cubicBezTo>
                  <a:cubicBezTo>
                    <a:pt x="493" y="1072"/>
                    <a:pt x="493" y="1072"/>
                    <a:pt x="493" y="1072"/>
                  </a:cubicBezTo>
                  <a:cubicBezTo>
                    <a:pt x="497" y="1068"/>
                    <a:pt x="502" y="1068"/>
                    <a:pt x="506" y="1071"/>
                  </a:cubicBezTo>
                  <a:cubicBezTo>
                    <a:pt x="510" y="1074"/>
                    <a:pt x="510" y="1080"/>
                    <a:pt x="507" y="1083"/>
                  </a:cubicBezTo>
                  <a:cubicBezTo>
                    <a:pt x="489" y="1103"/>
                    <a:pt x="489" y="1103"/>
                    <a:pt x="489" y="1103"/>
                  </a:cubicBezTo>
                  <a:cubicBezTo>
                    <a:pt x="488" y="1105"/>
                    <a:pt x="486" y="1106"/>
                    <a:pt x="485" y="1106"/>
                  </a:cubicBezTo>
                  <a:close/>
                  <a:moveTo>
                    <a:pt x="520" y="1066"/>
                  </a:moveTo>
                  <a:cubicBezTo>
                    <a:pt x="517" y="1067"/>
                    <a:pt x="514" y="1066"/>
                    <a:pt x="512" y="1064"/>
                  </a:cubicBezTo>
                  <a:cubicBezTo>
                    <a:pt x="508" y="1061"/>
                    <a:pt x="508" y="1055"/>
                    <a:pt x="511" y="1052"/>
                  </a:cubicBezTo>
                  <a:cubicBezTo>
                    <a:pt x="528" y="1032"/>
                    <a:pt x="528" y="1032"/>
                    <a:pt x="528" y="1032"/>
                  </a:cubicBezTo>
                  <a:cubicBezTo>
                    <a:pt x="532" y="1028"/>
                    <a:pt x="537" y="1028"/>
                    <a:pt x="541" y="1031"/>
                  </a:cubicBezTo>
                  <a:cubicBezTo>
                    <a:pt x="545" y="1034"/>
                    <a:pt x="545" y="1040"/>
                    <a:pt x="542" y="1043"/>
                  </a:cubicBezTo>
                  <a:cubicBezTo>
                    <a:pt x="524" y="1063"/>
                    <a:pt x="524" y="1063"/>
                    <a:pt x="524" y="1063"/>
                  </a:cubicBezTo>
                  <a:cubicBezTo>
                    <a:pt x="523" y="1065"/>
                    <a:pt x="522" y="1066"/>
                    <a:pt x="520" y="1066"/>
                  </a:cubicBezTo>
                  <a:close/>
                  <a:moveTo>
                    <a:pt x="12" y="1174"/>
                  </a:moveTo>
                  <a:cubicBezTo>
                    <a:pt x="12" y="1174"/>
                    <a:pt x="11" y="1174"/>
                    <a:pt x="10" y="1174"/>
                  </a:cubicBezTo>
                  <a:cubicBezTo>
                    <a:pt x="6" y="1174"/>
                    <a:pt x="1" y="1170"/>
                    <a:pt x="1" y="1165"/>
                  </a:cubicBezTo>
                  <a:cubicBezTo>
                    <a:pt x="0" y="1156"/>
                    <a:pt x="1" y="1147"/>
                    <a:pt x="1" y="1138"/>
                  </a:cubicBezTo>
                  <a:cubicBezTo>
                    <a:pt x="2" y="1133"/>
                    <a:pt x="6" y="1129"/>
                    <a:pt x="11" y="1130"/>
                  </a:cubicBezTo>
                  <a:cubicBezTo>
                    <a:pt x="16" y="1130"/>
                    <a:pt x="20" y="1134"/>
                    <a:pt x="19" y="1139"/>
                  </a:cubicBezTo>
                  <a:cubicBezTo>
                    <a:pt x="18" y="1148"/>
                    <a:pt x="18" y="1156"/>
                    <a:pt x="19" y="1164"/>
                  </a:cubicBezTo>
                  <a:cubicBezTo>
                    <a:pt x="19" y="1169"/>
                    <a:pt x="16" y="1173"/>
                    <a:pt x="12" y="1174"/>
                  </a:cubicBezTo>
                  <a:close/>
                  <a:moveTo>
                    <a:pt x="555" y="1026"/>
                  </a:moveTo>
                  <a:cubicBezTo>
                    <a:pt x="552" y="1027"/>
                    <a:pt x="549" y="1026"/>
                    <a:pt x="547" y="1024"/>
                  </a:cubicBezTo>
                  <a:cubicBezTo>
                    <a:pt x="543" y="1021"/>
                    <a:pt x="543" y="1016"/>
                    <a:pt x="546" y="1012"/>
                  </a:cubicBezTo>
                  <a:cubicBezTo>
                    <a:pt x="564" y="992"/>
                    <a:pt x="564" y="992"/>
                    <a:pt x="564" y="992"/>
                  </a:cubicBezTo>
                  <a:cubicBezTo>
                    <a:pt x="567" y="988"/>
                    <a:pt x="572" y="988"/>
                    <a:pt x="576" y="991"/>
                  </a:cubicBezTo>
                  <a:cubicBezTo>
                    <a:pt x="580" y="994"/>
                    <a:pt x="580" y="1000"/>
                    <a:pt x="577" y="1004"/>
                  </a:cubicBezTo>
                  <a:cubicBezTo>
                    <a:pt x="559" y="1024"/>
                    <a:pt x="559" y="1024"/>
                    <a:pt x="559" y="1024"/>
                  </a:cubicBezTo>
                  <a:cubicBezTo>
                    <a:pt x="558" y="1025"/>
                    <a:pt x="557" y="1026"/>
                    <a:pt x="555" y="1026"/>
                  </a:cubicBezTo>
                  <a:close/>
                  <a:moveTo>
                    <a:pt x="590" y="986"/>
                  </a:moveTo>
                  <a:cubicBezTo>
                    <a:pt x="587" y="987"/>
                    <a:pt x="584" y="987"/>
                    <a:pt x="582" y="985"/>
                  </a:cubicBezTo>
                  <a:cubicBezTo>
                    <a:pt x="578" y="981"/>
                    <a:pt x="578" y="976"/>
                    <a:pt x="581" y="972"/>
                  </a:cubicBezTo>
                  <a:cubicBezTo>
                    <a:pt x="599" y="952"/>
                    <a:pt x="599" y="952"/>
                    <a:pt x="599" y="952"/>
                  </a:cubicBezTo>
                  <a:cubicBezTo>
                    <a:pt x="602" y="948"/>
                    <a:pt x="608" y="948"/>
                    <a:pt x="611" y="951"/>
                  </a:cubicBezTo>
                  <a:cubicBezTo>
                    <a:pt x="615" y="954"/>
                    <a:pt x="615" y="960"/>
                    <a:pt x="612" y="964"/>
                  </a:cubicBezTo>
                  <a:cubicBezTo>
                    <a:pt x="594" y="984"/>
                    <a:pt x="594" y="984"/>
                    <a:pt x="594" y="984"/>
                  </a:cubicBezTo>
                  <a:cubicBezTo>
                    <a:pt x="593" y="985"/>
                    <a:pt x="592" y="986"/>
                    <a:pt x="590" y="986"/>
                  </a:cubicBezTo>
                  <a:close/>
                  <a:moveTo>
                    <a:pt x="17" y="1121"/>
                  </a:moveTo>
                  <a:cubicBezTo>
                    <a:pt x="15" y="1121"/>
                    <a:pt x="14" y="1121"/>
                    <a:pt x="12" y="1121"/>
                  </a:cubicBezTo>
                  <a:cubicBezTo>
                    <a:pt x="8" y="1120"/>
                    <a:pt x="5" y="1115"/>
                    <a:pt x="6" y="1110"/>
                  </a:cubicBezTo>
                  <a:cubicBezTo>
                    <a:pt x="7" y="1108"/>
                    <a:pt x="9" y="1099"/>
                    <a:pt x="13" y="1084"/>
                  </a:cubicBezTo>
                  <a:cubicBezTo>
                    <a:pt x="14" y="1080"/>
                    <a:pt x="19" y="1077"/>
                    <a:pt x="24" y="1078"/>
                  </a:cubicBezTo>
                  <a:cubicBezTo>
                    <a:pt x="28" y="1079"/>
                    <a:pt x="31" y="1084"/>
                    <a:pt x="30" y="1089"/>
                  </a:cubicBezTo>
                  <a:cubicBezTo>
                    <a:pt x="26" y="1103"/>
                    <a:pt x="24" y="1112"/>
                    <a:pt x="23" y="1115"/>
                  </a:cubicBezTo>
                  <a:cubicBezTo>
                    <a:pt x="22" y="1118"/>
                    <a:pt x="20" y="1120"/>
                    <a:pt x="17" y="1121"/>
                  </a:cubicBezTo>
                  <a:close/>
                  <a:moveTo>
                    <a:pt x="625" y="947"/>
                  </a:moveTo>
                  <a:cubicBezTo>
                    <a:pt x="622" y="947"/>
                    <a:pt x="619" y="947"/>
                    <a:pt x="617" y="945"/>
                  </a:cubicBezTo>
                  <a:cubicBezTo>
                    <a:pt x="613" y="941"/>
                    <a:pt x="613" y="936"/>
                    <a:pt x="616" y="932"/>
                  </a:cubicBezTo>
                  <a:cubicBezTo>
                    <a:pt x="634" y="912"/>
                    <a:pt x="634" y="912"/>
                    <a:pt x="634" y="912"/>
                  </a:cubicBezTo>
                  <a:cubicBezTo>
                    <a:pt x="637" y="909"/>
                    <a:pt x="643" y="908"/>
                    <a:pt x="646" y="911"/>
                  </a:cubicBezTo>
                  <a:cubicBezTo>
                    <a:pt x="650" y="915"/>
                    <a:pt x="650" y="920"/>
                    <a:pt x="647" y="924"/>
                  </a:cubicBezTo>
                  <a:cubicBezTo>
                    <a:pt x="630" y="944"/>
                    <a:pt x="630" y="944"/>
                    <a:pt x="630" y="944"/>
                  </a:cubicBezTo>
                  <a:cubicBezTo>
                    <a:pt x="628" y="945"/>
                    <a:pt x="627" y="946"/>
                    <a:pt x="625" y="947"/>
                  </a:cubicBezTo>
                  <a:close/>
                  <a:moveTo>
                    <a:pt x="30" y="1069"/>
                  </a:moveTo>
                  <a:cubicBezTo>
                    <a:pt x="29" y="1070"/>
                    <a:pt x="27" y="1070"/>
                    <a:pt x="26" y="1069"/>
                  </a:cubicBezTo>
                  <a:cubicBezTo>
                    <a:pt x="21" y="1068"/>
                    <a:pt x="18" y="1063"/>
                    <a:pt x="20" y="1059"/>
                  </a:cubicBezTo>
                  <a:cubicBezTo>
                    <a:pt x="26" y="1033"/>
                    <a:pt x="26" y="1033"/>
                    <a:pt x="26" y="1033"/>
                  </a:cubicBezTo>
                  <a:cubicBezTo>
                    <a:pt x="28" y="1028"/>
                    <a:pt x="33" y="1025"/>
                    <a:pt x="37" y="1027"/>
                  </a:cubicBezTo>
                  <a:cubicBezTo>
                    <a:pt x="42" y="1028"/>
                    <a:pt x="45" y="1033"/>
                    <a:pt x="44" y="1037"/>
                  </a:cubicBezTo>
                  <a:cubicBezTo>
                    <a:pt x="37" y="1063"/>
                    <a:pt x="37" y="1063"/>
                    <a:pt x="37" y="1063"/>
                  </a:cubicBezTo>
                  <a:cubicBezTo>
                    <a:pt x="36" y="1066"/>
                    <a:pt x="33" y="1069"/>
                    <a:pt x="30" y="1069"/>
                  </a:cubicBezTo>
                  <a:close/>
                  <a:moveTo>
                    <a:pt x="660" y="907"/>
                  </a:moveTo>
                  <a:cubicBezTo>
                    <a:pt x="657" y="907"/>
                    <a:pt x="654" y="907"/>
                    <a:pt x="652" y="905"/>
                  </a:cubicBezTo>
                  <a:cubicBezTo>
                    <a:pt x="648" y="902"/>
                    <a:pt x="648" y="896"/>
                    <a:pt x="651" y="892"/>
                  </a:cubicBezTo>
                  <a:cubicBezTo>
                    <a:pt x="669" y="872"/>
                    <a:pt x="669" y="872"/>
                    <a:pt x="669" y="872"/>
                  </a:cubicBezTo>
                  <a:cubicBezTo>
                    <a:pt x="672" y="869"/>
                    <a:pt x="678" y="868"/>
                    <a:pt x="681" y="872"/>
                  </a:cubicBezTo>
                  <a:cubicBezTo>
                    <a:pt x="685" y="875"/>
                    <a:pt x="685" y="880"/>
                    <a:pt x="682" y="884"/>
                  </a:cubicBezTo>
                  <a:cubicBezTo>
                    <a:pt x="665" y="904"/>
                    <a:pt x="665" y="904"/>
                    <a:pt x="665" y="904"/>
                  </a:cubicBezTo>
                  <a:cubicBezTo>
                    <a:pt x="663" y="905"/>
                    <a:pt x="662" y="906"/>
                    <a:pt x="660" y="907"/>
                  </a:cubicBezTo>
                  <a:close/>
                  <a:moveTo>
                    <a:pt x="695" y="867"/>
                  </a:moveTo>
                  <a:cubicBezTo>
                    <a:pt x="692" y="868"/>
                    <a:pt x="689" y="867"/>
                    <a:pt x="687" y="865"/>
                  </a:cubicBezTo>
                  <a:cubicBezTo>
                    <a:pt x="683" y="862"/>
                    <a:pt x="683" y="856"/>
                    <a:pt x="686" y="853"/>
                  </a:cubicBezTo>
                  <a:cubicBezTo>
                    <a:pt x="704" y="833"/>
                    <a:pt x="704" y="833"/>
                    <a:pt x="704" y="833"/>
                  </a:cubicBezTo>
                  <a:cubicBezTo>
                    <a:pt x="707" y="829"/>
                    <a:pt x="713" y="829"/>
                    <a:pt x="716" y="832"/>
                  </a:cubicBezTo>
                  <a:cubicBezTo>
                    <a:pt x="720" y="835"/>
                    <a:pt x="720" y="841"/>
                    <a:pt x="717" y="844"/>
                  </a:cubicBezTo>
                  <a:cubicBezTo>
                    <a:pt x="700" y="864"/>
                    <a:pt x="700" y="864"/>
                    <a:pt x="700" y="864"/>
                  </a:cubicBezTo>
                  <a:cubicBezTo>
                    <a:pt x="698" y="866"/>
                    <a:pt x="697" y="867"/>
                    <a:pt x="695" y="867"/>
                  </a:cubicBezTo>
                  <a:close/>
                  <a:moveTo>
                    <a:pt x="44" y="1018"/>
                  </a:moveTo>
                  <a:cubicBezTo>
                    <a:pt x="43" y="1018"/>
                    <a:pt x="41" y="1018"/>
                    <a:pt x="40" y="1018"/>
                  </a:cubicBezTo>
                  <a:cubicBezTo>
                    <a:pt x="35" y="1017"/>
                    <a:pt x="32" y="1012"/>
                    <a:pt x="33" y="1007"/>
                  </a:cubicBezTo>
                  <a:cubicBezTo>
                    <a:pt x="40" y="982"/>
                    <a:pt x="40" y="982"/>
                    <a:pt x="40" y="982"/>
                  </a:cubicBezTo>
                  <a:cubicBezTo>
                    <a:pt x="41" y="977"/>
                    <a:pt x="46" y="974"/>
                    <a:pt x="51" y="975"/>
                  </a:cubicBezTo>
                  <a:cubicBezTo>
                    <a:pt x="56" y="976"/>
                    <a:pt x="58" y="981"/>
                    <a:pt x="57" y="986"/>
                  </a:cubicBezTo>
                  <a:cubicBezTo>
                    <a:pt x="50" y="1012"/>
                    <a:pt x="50" y="1012"/>
                    <a:pt x="50" y="1012"/>
                  </a:cubicBezTo>
                  <a:cubicBezTo>
                    <a:pt x="50" y="1015"/>
                    <a:pt x="47" y="1017"/>
                    <a:pt x="44" y="1018"/>
                  </a:cubicBezTo>
                  <a:close/>
                  <a:moveTo>
                    <a:pt x="730" y="827"/>
                  </a:moveTo>
                  <a:cubicBezTo>
                    <a:pt x="727" y="828"/>
                    <a:pt x="724" y="827"/>
                    <a:pt x="722" y="825"/>
                  </a:cubicBezTo>
                  <a:cubicBezTo>
                    <a:pt x="718" y="822"/>
                    <a:pt x="718" y="816"/>
                    <a:pt x="721" y="813"/>
                  </a:cubicBezTo>
                  <a:cubicBezTo>
                    <a:pt x="739" y="793"/>
                    <a:pt x="739" y="793"/>
                    <a:pt x="739" y="793"/>
                  </a:cubicBezTo>
                  <a:cubicBezTo>
                    <a:pt x="742" y="789"/>
                    <a:pt x="748" y="789"/>
                    <a:pt x="751" y="792"/>
                  </a:cubicBezTo>
                  <a:cubicBezTo>
                    <a:pt x="755" y="795"/>
                    <a:pt x="756" y="801"/>
                    <a:pt x="752" y="804"/>
                  </a:cubicBezTo>
                  <a:cubicBezTo>
                    <a:pt x="735" y="824"/>
                    <a:pt x="735" y="824"/>
                    <a:pt x="735" y="824"/>
                  </a:cubicBezTo>
                  <a:cubicBezTo>
                    <a:pt x="734" y="826"/>
                    <a:pt x="732" y="827"/>
                    <a:pt x="730" y="827"/>
                  </a:cubicBezTo>
                  <a:close/>
                  <a:moveTo>
                    <a:pt x="58" y="967"/>
                  </a:moveTo>
                  <a:cubicBezTo>
                    <a:pt x="56" y="967"/>
                    <a:pt x="55" y="967"/>
                    <a:pt x="53" y="967"/>
                  </a:cubicBezTo>
                  <a:cubicBezTo>
                    <a:pt x="48" y="965"/>
                    <a:pt x="46" y="961"/>
                    <a:pt x="47" y="956"/>
                  </a:cubicBezTo>
                  <a:cubicBezTo>
                    <a:pt x="54" y="930"/>
                    <a:pt x="54" y="930"/>
                    <a:pt x="54" y="930"/>
                  </a:cubicBezTo>
                  <a:cubicBezTo>
                    <a:pt x="55" y="926"/>
                    <a:pt x="60" y="923"/>
                    <a:pt x="64" y="924"/>
                  </a:cubicBezTo>
                  <a:cubicBezTo>
                    <a:pt x="69" y="925"/>
                    <a:pt x="72" y="930"/>
                    <a:pt x="71" y="935"/>
                  </a:cubicBezTo>
                  <a:cubicBezTo>
                    <a:pt x="64" y="960"/>
                    <a:pt x="64" y="960"/>
                    <a:pt x="64" y="960"/>
                  </a:cubicBezTo>
                  <a:cubicBezTo>
                    <a:pt x="63" y="964"/>
                    <a:pt x="61" y="966"/>
                    <a:pt x="58" y="967"/>
                  </a:cubicBezTo>
                  <a:close/>
                  <a:moveTo>
                    <a:pt x="765" y="787"/>
                  </a:moveTo>
                  <a:cubicBezTo>
                    <a:pt x="763" y="788"/>
                    <a:pt x="760" y="787"/>
                    <a:pt x="757" y="785"/>
                  </a:cubicBezTo>
                  <a:cubicBezTo>
                    <a:pt x="754" y="782"/>
                    <a:pt x="753" y="777"/>
                    <a:pt x="756" y="773"/>
                  </a:cubicBezTo>
                  <a:cubicBezTo>
                    <a:pt x="774" y="753"/>
                    <a:pt x="774" y="753"/>
                    <a:pt x="774" y="753"/>
                  </a:cubicBezTo>
                  <a:cubicBezTo>
                    <a:pt x="777" y="749"/>
                    <a:pt x="783" y="749"/>
                    <a:pt x="787" y="752"/>
                  </a:cubicBezTo>
                  <a:cubicBezTo>
                    <a:pt x="790" y="755"/>
                    <a:pt x="791" y="761"/>
                    <a:pt x="787" y="765"/>
                  </a:cubicBezTo>
                  <a:cubicBezTo>
                    <a:pt x="770" y="785"/>
                    <a:pt x="770" y="785"/>
                    <a:pt x="770" y="785"/>
                  </a:cubicBezTo>
                  <a:cubicBezTo>
                    <a:pt x="769" y="786"/>
                    <a:pt x="767" y="787"/>
                    <a:pt x="765" y="787"/>
                  </a:cubicBezTo>
                  <a:close/>
                  <a:moveTo>
                    <a:pt x="800" y="747"/>
                  </a:moveTo>
                  <a:cubicBezTo>
                    <a:pt x="798" y="748"/>
                    <a:pt x="795" y="748"/>
                    <a:pt x="792" y="746"/>
                  </a:cubicBezTo>
                  <a:cubicBezTo>
                    <a:pt x="789" y="742"/>
                    <a:pt x="788" y="737"/>
                    <a:pt x="792" y="733"/>
                  </a:cubicBezTo>
                  <a:cubicBezTo>
                    <a:pt x="809" y="713"/>
                    <a:pt x="809" y="713"/>
                    <a:pt x="809" y="713"/>
                  </a:cubicBezTo>
                  <a:cubicBezTo>
                    <a:pt x="812" y="709"/>
                    <a:pt x="818" y="709"/>
                    <a:pt x="822" y="712"/>
                  </a:cubicBezTo>
                  <a:cubicBezTo>
                    <a:pt x="825" y="715"/>
                    <a:pt x="826" y="721"/>
                    <a:pt x="822" y="725"/>
                  </a:cubicBezTo>
                  <a:cubicBezTo>
                    <a:pt x="805" y="745"/>
                    <a:pt x="805" y="745"/>
                    <a:pt x="805" y="745"/>
                  </a:cubicBezTo>
                  <a:cubicBezTo>
                    <a:pt x="804" y="746"/>
                    <a:pt x="802" y="747"/>
                    <a:pt x="800" y="747"/>
                  </a:cubicBezTo>
                  <a:close/>
                  <a:moveTo>
                    <a:pt x="71" y="915"/>
                  </a:moveTo>
                  <a:cubicBezTo>
                    <a:pt x="70" y="916"/>
                    <a:pt x="68" y="916"/>
                    <a:pt x="67" y="915"/>
                  </a:cubicBezTo>
                  <a:cubicBezTo>
                    <a:pt x="62" y="914"/>
                    <a:pt x="59" y="909"/>
                    <a:pt x="60" y="905"/>
                  </a:cubicBezTo>
                  <a:cubicBezTo>
                    <a:pt x="67" y="879"/>
                    <a:pt x="67" y="879"/>
                    <a:pt x="67" y="879"/>
                  </a:cubicBezTo>
                  <a:cubicBezTo>
                    <a:pt x="68" y="874"/>
                    <a:pt x="73" y="871"/>
                    <a:pt x="78" y="873"/>
                  </a:cubicBezTo>
                  <a:cubicBezTo>
                    <a:pt x="83" y="874"/>
                    <a:pt x="86" y="879"/>
                    <a:pt x="84" y="883"/>
                  </a:cubicBezTo>
                  <a:cubicBezTo>
                    <a:pt x="78" y="909"/>
                    <a:pt x="78" y="909"/>
                    <a:pt x="78" y="909"/>
                  </a:cubicBezTo>
                  <a:cubicBezTo>
                    <a:pt x="77" y="912"/>
                    <a:pt x="74" y="915"/>
                    <a:pt x="71" y="915"/>
                  </a:cubicBezTo>
                  <a:close/>
                  <a:moveTo>
                    <a:pt x="835" y="708"/>
                  </a:moveTo>
                  <a:cubicBezTo>
                    <a:pt x="833" y="708"/>
                    <a:pt x="830" y="708"/>
                    <a:pt x="827" y="706"/>
                  </a:cubicBezTo>
                  <a:cubicBezTo>
                    <a:pt x="824" y="702"/>
                    <a:pt x="823" y="697"/>
                    <a:pt x="827" y="693"/>
                  </a:cubicBezTo>
                  <a:cubicBezTo>
                    <a:pt x="844" y="673"/>
                    <a:pt x="844" y="673"/>
                    <a:pt x="844" y="673"/>
                  </a:cubicBezTo>
                  <a:cubicBezTo>
                    <a:pt x="847" y="670"/>
                    <a:pt x="853" y="669"/>
                    <a:pt x="857" y="672"/>
                  </a:cubicBezTo>
                  <a:cubicBezTo>
                    <a:pt x="860" y="676"/>
                    <a:pt x="861" y="681"/>
                    <a:pt x="858" y="685"/>
                  </a:cubicBezTo>
                  <a:cubicBezTo>
                    <a:pt x="840" y="705"/>
                    <a:pt x="840" y="705"/>
                    <a:pt x="840" y="705"/>
                  </a:cubicBezTo>
                  <a:cubicBezTo>
                    <a:pt x="839" y="706"/>
                    <a:pt x="837" y="707"/>
                    <a:pt x="835" y="708"/>
                  </a:cubicBezTo>
                  <a:close/>
                  <a:moveTo>
                    <a:pt x="85" y="864"/>
                  </a:moveTo>
                  <a:cubicBezTo>
                    <a:pt x="83" y="865"/>
                    <a:pt x="82" y="865"/>
                    <a:pt x="80" y="864"/>
                  </a:cubicBezTo>
                  <a:cubicBezTo>
                    <a:pt x="76" y="863"/>
                    <a:pt x="73" y="858"/>
                    <a:pt x="74" y="853"/>
                  </a:cubicBezTo>
                  <a:cubicBezTo>
                    <a:pt x="81" y="828"/>
                    <a:pt x="81" y="828"/>
                    <a:pt x="81" y="828"/>
                  </a:cubicBezTo>
                  <a:cubicBezTo>
                    <a:pt x="82" y="823"/>
                    <a:pt x="87" y="820"/>
                    <a:pt x="92" y="821"/>
                  </a:cubicBezTo>
                  <a:cubicBezTo>
                    <a:pt x="96" y="823"/>
                    <a:pt x="99" y="827"/>
                    <a:pt x="98" y="832"/>
                  </a:cubicBezTo>
                  <a:cubicBezTo>
                    <a:pt x="91" y="858"/>
                    <a:pt x="91" y="858"/>
                    <a:pt x="91" y="858"/>
                  </a:cubicBezTo>
                  <a:cubicBezTo>
                    <a:pt x="90" y="861"/>
                    <a:pt x="88" y="863"/>
                    <a:pt x="85" y="864"/>
                  </a:cubicBezTo>
                  <a:close/>
                  <a:moveTo>
                    <a:pt x="871" y="668"/>
                  </a:moveTo>
                  <a:cubicBezTo>
                    <a:pt x="868" y="668"/>
                    <a:pt x="865" y="668"/>
                    <a:pt x="862" y="666"/>
                  </a:cubicBezTo>
                  <a:cubicBezTo>
                    <a:pt x="859" y="663"/>
                    <a:pt x="858" y="657"/>
                    <a:pt x="862" y="653"/>
                  </a:cubicBezTo>
                  <a:cubicBezTo>
                    <a:pt x="879" y="633"/>
                    <a:pt x="879" y="633"/>
                    <a:pt x="879" y="633"/>
                  </a:cubicBezTo>
                  <a:cubicBezTo>
                    <a:pt x="882" y="630"/>
                    <a:pt x="888" y="629"/>
                    <a:pt x="892" y="633"/>
                  </a:cubicBezTo>
                  <a:cubicBezTo>
                    <a:pt x="895" y="636"/>
                    <a:pt x="896" y="641"/>
                    <a:pt x="893" y="645"/>
                  </a:cubicBezTo>
                  <a:cubicBezTo>
                    <a:pt x="875" y="665"/>
                    <a:pt x="875" y="665"/>
                    <a:pt x="875" y="665"/>
                  </a:cubicBezTo>
                  <a:cubicBezTo>
                    <a:pt x="874" y="666"/>
                    <a:pt x="872" y="667"/>
                    <a:pt x="871" y="668"/>
                  </a:cubicBezTo>
                  <a:close/>
                  <a:moveTo>
                    <a:pt x="906" y="628"/>
                  </a:moveTo>
                  <a:cubicBezTo>
                    <a:pt x="903" y="629"/>
                    <a:pt x="900" y="628"/>
                    <a:pt x="898" y="626"/>
                  </a:cubicBezTo>
                  <a:cubicBezTo>
                    <a:pt x="894" y="623"/>
                    <a:pt x="893" y="617"/>
                    <a:pt x="897" y="614"/>
                  </a:cubicBezTo>
                  <a:cubicBezTo>
                    <a:pt x="914" y="594"/>
                    <a:pt x="914" y="594"/>
                    <a:pt x="914" y="594"/>
                  </a:cubicBezTo>
                  <a:cubicBezTo>
                    <a:pt x="917" y="590"/>
                    <a:pt x="923" y="590"/>
                    <a:pt x="927" y="593"/>
                  </a:cubicBezTo>
                  <a:cubicBezTo>
                    <a:pt x="931" y="596"/>
                    <a:pt x="931" y="602"/>
                    <a:pt x="928" y="605"/>
                  </a:cubicBezTo>
                  <a:cubicBezTo>
                    <a:pt x="910" y="625"/>
                    <a:pt x="910" y="625"/>
                    <a:pt x="910" y="625"/>
                  </a:cubicBezTo>
                  <a:cubicBezTo>
                    <a:pt x="909" y="627"/>
                    <a:pt x="907" y="628"/>
                    <a:pt x="906" y="628"/>
                  </a:cubicBezTo>
                  <a:close/>
                  <a:moveTo>
                    <a:pt x="98" y="813"/>
                  </a:moveTo>
                  <a:cubicBezTo>
                    <a:pt x="97" y="813"/>
                    <a:pt x="95" y="813"/>
                    <a:pt x="94" y="813"/>
                  </a:cubicBezTo>
                  <a:cubicBezTo>
                    <a:pt x="89" y="812"/>
                    <a:pt x="86" y="807"/>
                    <a:pt x="88" y="802"/>
                  </a:cubicBezTo>
                  <a:cubicBezTo>
                    <a:pt x="94" y="776"/>
                    <a:pt x="94" y="776"/>
                    <a:pt x="94" y="776"/>
                  </a:cubicBezTo>
                  <a:cubicBezTo>
                    <a:pt x="96" y="772"/>
                    <a:pt x="101" y="769"/>
                    <a:pt x="105" y="770"/>
                  </a:cubicBezTo>
                  <a:cubicBezTo>
                    <a:pt x="110" y="771"/>
                    <a:pt x="113" y="776"/>
                    <a:pt x="112" y="781"/>
                  </a:cubicBezTo>
                  <a:cubicBezTo>
                    <a:pt x="105" y="807"/>
                    <a:pt x="105" y="807"/>
                    <a:pt x="105" y="807"/>
                  </a:cubicBezTo>
                  <a:cubicBezTo>
                    <a:pt x="104" y="810"/>
                    <a:pt x="101" y="812"/>
                    <a:pt x="98" y="813"/>
                  </a:cubicBezTo>
                  <a:close/>
                  <a:moveTo>
                    <a:pt x="941" y="588"/>
                  </a:moveTo>
                  <a:cubicBezTo>
                    <a:pt x="938" y="589"/>
                    <a:pt x="935" y="588"/>
                    <a:pt x="933" y="586"/>
                  </a:cubicBezTo>
                  <a:cubicBezTo>
                    <a:pt x="929" y="583"/>
                    <a:pt x="929" y="577"/>
                    <a:pt x="932" y="574"/>
                  </a:cubicBezTo>
                  <a:cubicBezTo>
                    <a:pt x="949" y="554"/>
                    <a:pt x="949" y="554"/>
                    <a:pt x="949" y="554"/>
                  </a:cubicBezTo>
                  <a:cubicBezTo>
                    <a:pt x="953" y="550"/>
                    <a:pt x="958" y="550"/>
                    <a:pt x="962" y="553"/>
                  </a:cubicBezTo>
                  <a:cubicBezTo>
                    <a:pt x="966" y="556"/>
                    <a:pt x="966" y="562"/>
                    <a:pt x="963" y="565"/>
                  </a:cubicBezTo>
                  <a:cubicBezTo>
                    <a:pt x="945" y="585"/>
                    <a:pt x="945" y="585"/>
                    <a:pt x="945" y="585"/>
                  </a:cubicBezTo>
                  <a:cubicBezTo>
                    <a:pt x="944" y="587"/>
                    <a:pt x="942" y="588"/>
                    <a:pt x="941" y="588"/>
                  </a:cubicBezTo>
                  <a:close/>
                  <a:moveTo>
                    <a:pt x="976" y="548"/>
                  </a:moveTo>
                  <a:cubicBezTo>
                    <a:pt x="973" y="549"/>
                    <a:pt x="970" y="548"/>
                    <a:pt x="968" y="546"/>
                  </a:cubicBezTo>
                  <a:cubicBezTo>
                    <a:pt x="964" y="543"/>
                    <a:pt x="964" y="538"/>
                    <a:pt x="967" y="534"/>
                  </a:cubicBezTo>
                  <a:cubicBezTo>
                    <a:pt x="984" y="514"/>
                    <a:pt x="984" y="514"/>
                    <a:pt x="984" y="514"/>
                  </a:cubicBezTo>
                  <a:cubicBezTo>
                    <a:pt x="988" y="510"/>
                    <a:pt x="993" y="510"/>
                    <a:pt x="997" y="513"/>
                  </a:cubicBezTo>
                  <a:cubicBezTo>
                    <a:pt x="1001" y="516"/>
                    <a:pt x="1001" y="522"/>
                    <a:pt x="998" y="526"/>
                  </a:cubicBezTo>
                  <a:cubicBezTo>
                    <a:pt x="980" y="546"/>
                    <a:pt x="980" y="546"/>
                    <a:pt x="980" y="546"/>
                  </a:cubicBezTo>
                  <a:cubicBezTo>
                    <a:pt x="979" y="547"/>
                    <a:pt x="977" y="548"/>
                    <a:pt x="976" y="548"/>
                  </a:cubicBezTo>
                  <a:close/>
                  <a:moveTo>
                    <a:pt x="112" y="762"/>
                  </a:moveTo>
                  <a:cubicBezTo>
                    <a:pt x="111" y="762"/>
                    <a:pt x="109" y="762"/>
                    <a:pt x="108" y="762"/>
                  </a:cubicBezTo>
                  <a:cubicBezTo>
                    <a:pt x="103" y="760"/>
                    <a:pt x="100" y="756"/>
                    <a:pt x="101" y="751"/>
                  </a:cubicBezTo>
                  <a:cubicBezTo>
                    <a:pt x="108" y="725"/>
                    <a:pt x="108" y="725"/>
                    <a:pt x="108" y="725"/>
                  </a:cubicBezTo>
                  <a:cubicBezTo>
                    <a:pt x="109" y="720"/>
                    <a:pt x="114" y="718"/>
                    <a:pt x="119" y="719"/>
                  </a:cubicBezTo>
                  <a:cubicBezTo>
                    <a:pt x="124" y="720"/>
                    <a:pt x="126" y="725"/>
                    <a:pt x="125" y="730"/>
                  </a:cubicBezTo>
                  <a:cubicBezTo>
                    <a:pt x="118" y="755"/>
                    <a:pt x="118" y="755"/>
                    <a:pt x="118" y="755"/>
                  </a:cubicBezTo>
                  <a:cubicBezTo>
                    <a:pt x="118" y="759"/>
                    <a:pt x="115" y="761"/>
                    <a:pt x="112" y="762"/>
                  </a:cubicBezTo>
                  <a:close/>
                  <a:moveTo>
                    <a:pt x="1011" y="508"/>
                  </a:moveTo>
                  <a:cubicBezTo>
                    <a:pt x="1008" y="509"/>
                    <a:pt x="1005" y="509"/>
                    <a:pt x="1003" y="507"/>
                  </a:cubicBezTo>
                  <a:cubicBezTo>
                    <a:pt x="999" y="503"/>
                    <a:pt x="999" y="498"/>
                    <a:pt x="1002" y="494"/>
                  </a:cubicBezTo>
                  <a:cubicBezTo>
                    <a:pt x="1019" y="474"/>
                    <a:pt x="1019" y="474"/>
                    <a:pt x="1019" y="474"/>
                  </a:cubicBezTo>
                  <a:cubicBezTo>
                    <a:pt x="1023" y="470"/>
                    <a:pt x="1028" y="470"/>
                    <a:pt x="1032" y="473"/>
                  </a:cubicBezTo>
                  <a:cubicBezTo>
                    <a:pt x="1036" y="476"/>
                    <a:pt x="1036" y="482"/>
                    <a:pt x="1033" y="486"/>
                  </a:cubicBezTo>
                  <a:cubicBezTo>
                    <a:pt x="1015" y="506"/>
                    <a:pt x="1015" y="506"/>
                    <a:pt x="1015" y="506"/>
                  </a:cubicBezTo>
                  <a:cubicBezTo>
                    <a:pt x="1014" y="507"/>
                    <a:pt x="1012" y="508"/>
                    <a:pt x="1011" y="508"/>
                  </a:cubicBezTo>
                  <a:close/>
                  <a:moveTo>
                    <a:pt x="126" y="710"/>
                  </a:moveTo>
                  <a:cubicBezTo>
                    <a:pt x="124" y="711"/>
                    <a:pt x="123" y="711"/>
                    <a:pt x="121" y="710"/>
                  </a:cubicBezTo>
                  <a:cubicBezTo>
                    <a:pt x="116" y="709"/>
                    <a:pt x="114" y="704"/>
                    <a:pt x="115" y="700"/>
                  </a:cubicBezTo>
                  <a:cubicBezTo>
                    <a:pt x="122" y="674"/>
                    <a:pt x="122" y="674"/>
                    <a:pt x="122" y="674"/>
                  </a:cubicBezTo>
                  <a:cubicBezTo>
                    <a:pt x="123" y="669"/>
                    <a:pt x="128" y="666"/>
                    <a:pt x="132" y="668"/>
                  </a:cubicBezTo>
                  <a:cubicBezTo>
                    <a:pt x="137" y="669"/>
                    <a:pt x="140" y="674"/>
                    <a:pt x="139" y="678"/>
                  </a:cubicBezTo>
                  <a:cubicBezTo>
                    <a:pt x="132" y="704"/>
                    <a:pt x="132" y="704"/>
                    <a:pt x="132" y="704"/>
                  </a:cubicBezTo>
                  <a:cubicBezTo>
                    <a:pt x="131" y="707"/>
                    <a:pt x="129" y="710"/>
                    <a:pt x="126" y="710"/>
                  </a:cubicBezTo>
                  <a:close/>
                  <a:moveTo>
                    <a:pt x="1046" y="469"/>
                  </a:moveTo>
                  <a:cubicBezTo>
                    <a:pt x="1043" y="469"/>
                    <a:pt x="1040" y="469"/>
                    <a:pt x="1038" y="467"/>
                  </a:cubicBezTo>
                  <a:cubicBezTo>
                    <a:pt x="1034" y="463"/>
                    <a:pt x="1034" y="458"/>
                    <a:pt x="1037" y="454"/>
                  </a:cubicBezTo>
                  <a:cubicBezTo>
                    <a:pt x="1055" y="434"/>
                    <a:pt x="1055" y="434"/>
                    <a:pt x="1055" y="434"/>
                  </a:cubicBezTo>
                  <a:cubicBezTo>
                    <a:pt x="1058" y="431"/>
                    <a:pt x="1063" y="430"/>
                    <a:pt x="1067" y="433"/>
                  </a:cubicBezTo>
                  <a:cubicBezTo>
                    <a:pt x="1071" y="437"/>
                    <a:pt x="1071" y="442"/>
                    <a:pt x="1068" y="446"/>
                  </a:cubicBezTo>
                  <a:cubicBezTo>
                    <a:pt x="1050" y="466"/>
                    <a:pt x="1050" y="466"/>
                    <a:pt x="1050" y="466"/>
                  </a:cubicBezTo>
                  <a:cubicBezTo>
                    <a:pt x="1049" y="467"/>
                    <a:pt x="1048" y="468"/>
                    <a:pt x="1046" y="469"/>
                  </a:cubicBezTo>
                  <a:close/>
                  <a:moveTo>
                    <a:pt x="139" y="659"/>
                  </a:moveTo>
                  <a:cubicBezTo>
                    <a:pt x="138" y="660"/>
                    <a:pt x="136" y="660"/>
                    <a:pt x="135" y="659"/>
                  </a:cubicBezTo>
                  <a:cubicBezTo>
                    <a:pt x="130" y="658"/>
                    <a:pt x="127" y="653"/>
                    <a:pt x="128" y="648"/>
                  </a:cubicBezTo>
                  <a:cubicBezTo>
                    <a:pt x="135" y="623"/>
                    <a:pt x="135" y="623"/>
                    <a:pt x="135" y="623"/>
                  </a:cubicBezTo>
                  <a:cubicBezTo>
                    <a:pt x="136" y="618"/>
                    <a:pt x="141" y="615"/>
                    <a:pt x="146" y="616"/>
                  </a:cubicBezTo>
                  <a:cubicBezTo>
                    <a:pt x="151" y="618"/>
                    <a:pt x="154" y="622"/>
                    <a:pt x="152" y="627"/>
                  </a:cubicBezTo>
                  <a:cubicBezTo>
                    <a:pt x="146" y="653"/>
                    <a:pt x="146" y="653"/>
                    <a:pt x="146" y="653"/>
                  </a:cubicBezTo>
                  <a:cubicBezTo>
                    <a:pt x="145" y="656"/>
                    <a:pt x="142" y="658"/>
                    <a:pt x="139" y="659"/>
                  </a:cubicBezTo>
                  <a:close/>
                  <a:moveTo>
                    <a:pt x="153" y="608"/>
                  </a:moveTo>
                  <a:cubicBezTo>
                    <a:pt x="151" y="608"/>
                    <a:pt x="150" y="608"/>
                    <a:pt x="148" y="608"/>
                  </a:cubicBezTo>
                  <a:cubicBezTo>
                    <a:pt x="144" y="607"/>
                    <a:pt x="141" y="602"/>
                    <a:pt x="142" y="597"/>
                  </a:cubicBezTo>
                  <a:cubicBezTo>
                    <a:pt x="149" y="572"/>
                    <a:pt x="149" y="572"/>
                    <a:pt x="149" y="572"/>
                  </a:cubicBezTo>
                  <a:cubicBezTo>
                    <a:pt x="150" y="567"/>
                    <a:pt x="155" y="564"/>
                    <a:pt x="160" y="565"/>
                  </a:cubicBezTo>
                  <a:cubicBezTo>
                    <a:pt x="164" y="566"/>
                    <a:pt x="167" y="571"/>
                    <a:pt x="166" y="576"/>
                  </a:cubicBezTo>
                  <a:cubicBezTo>
                    <a:pt x="159" y="602"/>
                    <a:pt x="159" y="602"/>
                    <a:pt x="159" y="602"/>
                  </a:cubicBezTo>
                  <a:cubicBezTo>
                    <a:pt x="158" y="605"/>
                    <a:pt x="156" y="607"/>
                    <a:pt x="153" y="608"/>
                  </a:cubicBezTo>
                  <a:close/>
                  <a:moveTo>
                    <a:pt x="166" y="557"/>
                  </a:moveTo>
                  <a:cubicBezTo>
                    <a:pt x="165" y="557"/>
                    <a:pt x="163" y="557"/>
                    <a:pt x="162" y="557"/>
                  </a:cubicBezTo>
                  <a:cubicBezTo>
                    <a:pt x="157" y="556"/>
                    <a:pt x="154" y="551"/>
                    <a:pt x="156" y="546"/>
                  </a:cubicBezTo>
                  <a:cubicBezTo>
                    <a:pt x="162" y="520"/>
                    <a:pt x="162" y="520"/>
                    <a:pt x="162" y="520"/>
                  </a:cubicBezTo>
                  <a:cubicBezTo>
                    <a:pt x="164" y="516"/>
                    <a:pt x="168" y="513"/>
                    <a:pt x="173" y="514"/>
                  </a:cubicBezTo>
                  <a:cubicBezTo>
                    <a:pt x="178" y="515"/>
                    <a:pt x="181" y="520"/>
                    <a:pt x="180" y="525"/>
                  </a:cubicBezTo>
                  <a:cubicBezTo>
                    <a:pt x="173" y="550"/>
                    <a:pt x="173" y="550"/>
                    <a:pt x="173" y="550"/>
                  </a:cubicBezTo>
                  <a:cubicBezTo>
                    <a:pt x="172" y="554"/>
                    <a:pt x="169" y="556"/>
                    <a:pt x="166" y="557"/>
                  </a:cubicBezTo>
                  <a:close/>
                  <a:moveTo>
                    <a:pt x="180" y="506"/>
                  </a:moveTo>
                  <a:cubicBezTo>
                    <a:pt x="179" y="506"/>
                    <a:pt x="177" y="506"/>
                    <a:pt x="175" y="506"/>
                  </a:cubicBezTo>
                  <a:cubicBezTo>
                    <a:pt x="171" y="504"/>
                    <a:pt x="168" y="499"/>
                    <a:pt x="169" y="495"/>
                  </a:cubicBezTo>
                  <a:cubicBezTo>
                    <a:pt x="176" y="469"/>
                    <a:pt x="176" y="469"/>
                    <a:pt x="176" y="469"/>
                  </a:cubicBezTo>
                  <a:cubicBezTo>
                    <a:pt x="177" y="464"/>
                    <a:pt x="182" y="461"/>
                    <a:pt x="187" y="463"/>
                  </a:cubicBezTo>
                  <a:cubicBezTo>
                    <a:pt x="192" y="464"/>
                    <a:pt x="194" y="469"/>
                    <a:pt x="193" y="474"/>
                  </a:cubicBezTo>
                  <a:cubicBezTo>
                    <a:pt x="186" y="499"/>
                    <a:pt x="186" y="499"/>
                    <a:pt x="186" y="499"/>
                  </a:cubicBezTo>
                  <a:cubicBezTo>
                    <a:pt x="186" y="502"/>
                    <a:pt x="183" y="505"/>
                    <a:pt x="180" y="506"/>
                  </a:cubicBezTo>
                  <a:close/>
                  <a:moveTo>
                    <a:pt x="194" y="454"/>
                  </a:moveTo>
                  <a:cubicBezTo>
                    <a:pt x="192" y="455"/>
                    <a:pt x="191" y="455"/>
                    <a:pt x="189" y="454"/>
                  </a:cubicBezTo>
                  <a:cubicBezTo>
                    <a:pt x="184" y="453"/>
                    <a:pt x="182" y="448"/>
                    <a:pt x="183" y="443"/>
                  </a:cubicBezTo>
                  <a:cubicBezTo>
                    <a:pt x="190" y="418"/>
                    <a:pt x="190" y="418"/>
                    <a:pt x="190" y="418"/>
                  </a:cubicBezTo>
                  <a:cubicBezTo>
                    <a:pt x="191" y="413"/>
                    <a:pt x="196" y="410"/>
                    <a:pt x="200" y="411"/>
                  </a:cubicBezTo>
                  <a:cubicBezTo>
                    <a:pt x="205" y="413"/>
                    <a:pt x="208" y="418"/>
                    <a:pt x="207" y="422"/>
                  </a:cubicBezTo>
                  <a:cubicBezTo>
                    <a:pt x="200" y="448"/>
                    <a:pt x="200" y="448"/>
                    <a:pt x="200" y="448"/>
                  </a:cubicBezTo>
                  <a:cubicBezTo>
                    <a:pt x="199" y="451"/>
                    <a:pt x="197" y="454"/>
                    <a:pt x="194" y="454"/>
                  </a:cubicBezTo>
                  <a:close/>
                  <a:moveTo>
                    <a:pt x="207" y="403"/>
                  </a:moveTo>
                  <a:cubicBezTo>
                    <a:pt x="206" y="403"/>
                    <a:pt x="204" y="403"/>
                    <a:pt x="203" y="403"/>
                  </a:cubicBezTo>
                  <a:cubicBezTo>
                    <a:pt x="198" y="402"/>
                    <a:pt x="195" y="397"/>
                    <a:pt x="196" y="392"/>
                  </a:cubicBezTo>
                  <a:cubicBezTo>
                    <a:pt x="203" y="367"/>
                    <a:pt x="203" y="367"/>
                    <a:pt x="203" y="367"/>
                  </a:cubicBezTo>
                  <a:cubicBezTo>
                    <a:pt x="204" y="362"/>
                    <a:pt x="209" y="359"/>
                    <a:pt x="214" y="360"/>
                  </a:cubicBezTo>
                  <a:cubicBezTo>
                    <a:pt x="219" y="362"/>
                    <a:pt x="222" y="366"/>
                    <a:pt x="220" y="371"/>
                  </a:cubicBezTo>
                  <a:cubicBezTo>
                    <a:pt x="214" y="397"/>
                    <a:pt x="214" y="397"/>
                    <a:pt x="214" y="397"/>
                  </a:cubicBezTo>
                  <a:cubicBezTo>
                    <a:pt x="213" y="400"/>
                    <a:pt x="210" y="402"/>
                    <a:pt x="207" y="403"/>
                  </a:cubicBezTo>
                  <a:close/>
                  <a:moveTo>
                    <a:pt x="221" y="352"/>
                  </a:moveTo>
                  <a:cubicBezTo>
                    <a:pt x="219" y="352"/>
                    <a:pt x="218" y="352"/>
                    <a:pt x="216" y="352"/>
                  </a:cubicBezTo>
                  <a:cubicBezTo>
                    <a:pt x="212" y="351"/>
                    <a:pt x="209" y="346"/>
                    <a:pt x="210" y="341"/>
                  </a:cubicBezTo>
                  <a:cubicBezTo>
                    <a:pt x="217" y="315"/>
                    <a:pt x="217" y="315"/>
                    <a:pt x="217" y="315"/>
                  </a:cubicBezTo>
                  <a:cubicBezTo>
                    <a:pt x="218" y="311"/>
                    <a:pt x="223" y="308"/>
                    <a:pt x="228" y="309"/>
                  </a:cubicBezTo>
                  <a:cubicBezTo>
                    <a:pt x="232" y="310"/>
                    <a:pt x="235" y="315"/>
                    <a:pt x="234" y="320"/>
                  </a:cubicBezTo>
                  <a:cubicBezTo>
                    <a:pt x="227" y="345"/>
                    <a:pt x="227" y="345"/>
                    <a:pt x="227" y="345"/>
                  </a:cubicBezTo>
                  <a:cubicBezTo>
                    <a:pt x="226" y="349"/>
                    <a:pt x="224" y="351"/>
                    <a:pt x="221" y="352"/>
                  </a:cubicBezTo>
                  <a:close/>
                  <a:moveTo>
                    <a:pt x="234" y="301"/>
                  </a:moveTo>
                  <a:cubicBezTo>
                    <a:pt x="233" y="301"/>
                    <a:pt x="231" y="301"/>
                    <a:pt x="230" y="301"/>
                  </a:cubicBezTo>
                  <a:cubicBezTo>
                    <a:pt x="225" y="299"/>
                    <a:pt x="222" y="294"/>
                    <a:pt x="224" y="290"/>
                  </a:cubicBezTo>
                  <a:cubicBezTo>
                    <a:pt x="230" y="264"/>
                    <a:pt x="230" y="264"/>
                    <a:pt x="230" y="264"/>
                  </a:cubicBezTo>
                  <a:cubicBezTo>
                    <a:pt x="232" y="259"/>
                    <a:pt x="237" y="257"/>
                    <a:pt x="241" y="258"/>
                  </a:cubicBezTo>
                  <a:cubicBezTo>
                    <a:pt x="246" y="259"/>
                    <a:pt x="249" y="264"/>
                    <a:pt x="248" y="269"/>
                  </a:cubicBezTo>
                  <a:cubicBezTo>
                    <a:pt x="241" y="294"/>
                    <a:pt x="241" y="294"/>
                    <a:pt x="241" y="294"/>
                  </a:cubicBezTo>
                  <a:cubicBezTo>
                    <a:pt x="240" y="297"/>
                    <a:pt x="237" y="300"/>
                    <a:pt x="234" y="301"/>
                  </a:cubicBezTo>
                  <a:close/>
                  <a:moveTo>
                    <a:pt x="248" y="249"/>
                  </a:moveTo>
                  <a:cubicBezTo>
                    <a:pt x="247" y="250"/>
                    <a:pt x="245" y="250"/>
                    <a:pt x="244" y="249"/>
                  </a:cubicBezTo>
                  <a:cubicBezTo>
                    <a:pt x="239" y="248"/>
                    <a:pt x="236" y="243"/>
                    <a:pt x="237" y="238"/>
                  </a:cubicBezTo>
                  <a:cubicBezTo>
                    <a:pt x="244" y="213"/>
                    <a:pt x="244" y="213"/>
                    <a:pt x="244" y="213"/>
                  </a:cubicBezTo>
                  <a:cubicBezTo>
                    <a:pt x="245" y="208"/>
                    <a:pt x="250" y="205"/>
                    <a:pt x="255" y="207"/>
                  </a:cubicBezTo>
                  <a:cubicBezTo>
                    <a:pt x="260" y="208"/>
                    <a:pt x="263" y="213"/>
                    <a:pt x="261" y="217"/>
                  </a:cubicBezTo>
                  <a:cubicBezTo>
                    <a:pt x="254" y="243"/>
                    <a:pt x="254" y="243"/>
                    <a:pt x="254" y="243"/>
                  </a:cubicBezTo>
                  <a:cubicBezTo>
                    <a:pt x="254" y="246"/>
                    <a:pt x="251" y="249"/>
                    <a:pt x="248" y="249"/>
                  </a:cubicBezTo>
                  <a:close/>
                  <a:moveTo>
                    <a:pt x="262" y="198"/>
                  </a:moveTo>
                  <a:cubicBezTo>
                    <a:pt x="260" y="198"/>
                    <a:pt x="259" y="198"/>
                    <a:pt x="257" y="198"/>
                  </a:cubicBezTo>
                  <a:cubicBezTo>
                    <a:pt x="252" y="197"/>
                    <a:pt x="250" y="192"/>
                    <a:pt x="251" y="187"/>
                  </a:cubicBezTo>
                  <a:cubicBezTo>
                    <a:pt x="258" y="162"/>
                    <a:pt x="258" y="162"/>
                    <a:pt x="258" y="162"/>
                  </a:cubicBezTo>
                  <a:cubicBezTo>
                    <a:pt x="259" y="157"/>
                    <a:pt x="264" y="154"/>
                    <a:pt x="269" y="155"/>
                  </a:cubicBezTo>
                  <a:cubicBezTo>
                    <a:pt x="273" y="157"/>
                    <a:pt x="276" y="161"/>
                    <a:pt x="275" y="166"/>
                  </a:cubicBezTo>
                  <a:cubicBezTo>
                    <a:pt x="268" y="192"/>
                    <a:pt x="268" y="192"/>
                    <a:pt x="268" y="192"/>
                  </a:cubicBezTo>
                  <a:cubicBezTo>
                    <a:pt x="267" y="195"/>
                    <a:pt x="265" y="197"/>
                    <a:pt x="262" y="198"/>
                  </a:cubicBezTo>
                  <a:close/>
                  <a:moveTo>
                    <a:pt x="275" y="147"/>
                  </a:moveTo>
                  <a:cubicBezTo>
                    <a:pt x="274" y="147"/>
                    <a:pt x="272" y="147"/>
                    <a:pt x="271" y="147"/>
                  </a:cubicBezTo>
                  <a:cubicBezTo>
                    <a:pt x="266" y="146"/>
                    <a:pt x="263" y="141"/>
                    <a:pt x="265" y="136"/>
                  </a:cubicBezTo>
                  <a:cubicBezTo>
                    <a:pt x="271" y="110"/>
                    <a:pt x="271" y="110"/>
                    <a:pt x="271" y="110"/>
                  </a:cubicBezTo>
                  <a:cubicBezTo>
                    <a:pt x="273" y="106"/>
                    <a:pt x="277" y="103"/>
                    <a:pt x="282" y="104"/>
                  </a:cubicBezTo>
                  <a:cubicBezTo>
                    <a:pt x="287" y="105"/>
                    <a:pt x="290" y="110"/>
                    <a:pt x="289" y="115"/>
                  </a:cubicBezTo>
                  <a:cubicBezTo>
                    <a:pt x="282" y="140"/>
                    <a:pt x="282" y="140"/>
                    <a:pt x="282" y="140"/>
                  </a:cubicBezTo>
                  <a:cubicBezTo>
                    <a:pt x="281" y="144"/>
                    <a:pt x="278" y="146"/>
                    <a:pt x="275" y="147"/>
                  </a:cubicBezTo>
                  <a:close/>
                  <a:moveTo>
                    <a:pt x="289" y="96"/>
                  </a:moveTo>
                  <a:cubicBezTo>
                    <a:pt x="288" y="96"/>
                    <a:pt x="286" y="96"/>
                    <a:pt x="285" y="95"/>
                  </a:cubicBezTo>
                  <a:cubicBezTo>
                    <a:pt x="280" y="94"/>
                    <a:pt x="277" y="89"/>
                    <a:pt x="278" y="85"/>
                  </a:cubicBezTo>
                  <a:cubicBezTo>
                    <a:pt x="285" y="59"/>
                    <a:pt x="285" y="59"/>
                    <a:pt x="285" y="59"/>
                  </a:cubicBezTo>
                  <a:cubicBezTo>
                    <a:pt x="286" y="54"/>
                    <a:pt x="291" y="51"/>
                    <a:pt x="296" y="53"/>
                  </a:cubicBezTo>
                  <a:cubicBezTo>
                    <a:pt x="301" y="54"/>
                    <a:pt x="304" y="59"/>
                    <a:pt x="302" y="64"/>
                  </a:cubicBezTo>
                  <a:cubicBezTo>
                    <a:pt x="295" y="89"/>
                    <a:pt x="295" y="89"/>
                    <a:pt x="295" y="89"/>
                  </a:cubicBezTo>
                  <a:cubicBezTo>
                    <a:pt x="295" y="92"/>
                    <a:pt x="292" y="95"/>
                    <a:pt x="289" y="96"/>
                  </a:cubicBezTo>
                  <a:close/>
                  <a:moveTo>
                    <a:pt x="303" y="44"/>
                  </a:moveTo>
                  <a:cubicBezTo>
                    <a:pt x="301" y="45"/>
                    <a:pt x="300" y="45"/>
                    <a:pt x="298" y="44"/>
                  </a:cubicBezTo>
                  <a:cubicBezTo>
                    <a:pt x="293" y="43"/>
                    <a:pt x="291" y="38"/>
                    <a:pt x="292" y="33"/>
                  </a:cubicBezTo>
                  <a:cubicBezTo>
                    <a:pt x="299" y="8"/>
                    <a:pt x="299" y="8"/>
                    <a:pt x="299" y="8"/>
                  </a:cubicBezTo>
                  <a:cubicBezTo>
                    <a:pt x="300" y="3"/>
                    <a:pt x="305" y="0"/>
                    <a:pt x="310" y="1"/>
                  </a:cubicBezTo>
                  <a:cubicBezTo>
                    <a:pt x="314" y="3"/>
                    <a:pt x="317" y="7"/>
                    <a:pt x="316" y="12"/>
                  </a:cubicBezTo>
                  <a:cubicBezTo>
                    <a:pt x="309" y="38"/>
                    <a:pt x="309" y="38"/>
                    <a:pt x="309" y="38"/>
                  </a:cubicBezTo>
                  <a:cubicBezTo>
                    <a:pt x="308" y="41"/>
                    <a:pt x="306" y="43"/>
                    <a:pt x="303" y="44"/>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6" name="Freeform 89">
              <a:extLst>
                <a:ext uri="{FF2B5EF4-FFF2-40B4-BE49-F238E27FC236}">
                  <a16:creationId xmlns:a16="http://schemas.microsoft.com/office/drawing/2014/main" id="{EEA89449-0770-42C9-81D7-1C1D7F83ABB0}"/>
                </a:ext>
              </a:extLst>
            </p:cNvPr>
            <p:cNvSpPr>
              <a:spLocks/>
            </p:cNvSpPr>
            <p:nvPr/>
          </p:nvSpPr>
          <p:spPr bwMode="auto">
            <a:xfrm>
              <a:off x="3795040" y="2631317"/>
              <a:ext cx="44189" cy="69598"/>
            </a:xfrm>
            <a:custGeom>
              <a:avLst/>
              <a:gdLst>
                <a:gd name="T0" fmla="*/ 13 w 28"/>
                <a:gd name="T1" fmla="*/ 44 h 45"/>
                <a:gd name="T2" fmla="*/ 8 w 28"/>
                <a:gd name="T3" fmla="*/ 44 h 45"/>
                <a:gd name="T4" fmla="*/ 2 w 28"/>
                <a:gd name="T5" fmla="*/ 33 h 45"/>
                <a:gd name="T6" fmla="*/ 4 w 28"/>
                <a:gd name="T7" fmla="*/ 24 h 45"/>
                <a:gd name="T8" fmla="*/ 5 w 28"/>
                <a:gd name="T9" fmla="*/ 20 h 45"/>
                <a:gd name="T10" fmla="*/ 6 w 28"/>
                <a:gd name="T11" fmla="*/ 18 h 45"/>
                <a:gd name="T12" fmla="*/ 10 w 28"/>
                <a:gd name="T13" fmla="*/ 7 h 45"/>
                <a:gd name="T14" fmla="*/ 21 w 28"/>
                <a:gd name="T15" fmla="*/ 2 h 45"/>
                <a:gd name="T16" fmla="*/ 27 w 28"/>
                <a:gd name="T17" fmla="*/ 13 h 45"/>
                <a:gd name="T18" fmla="*/ 23 w 28"/>
                <a:gd name="T19" fmla="*/ 25 h 45"/>
                <a:gd name="T20" fmla="*/ 22 w 28"/>
                <a:gd name="T21" fmla="*/ 27 h 45"/>
                <a:gd name="T22" fmla="*/ 22 w 28"/>
                <a:gd name="T23" fmla="*/ 29 h 45"/>
                <a:gd name="T24" fmla="*/ 19 w 28"/>
                <a:gd name="T25" fmla="*/ 38 h 45"/>
                <a:gd name="T26" fmla="*/ 13 w 28"/>
                <a:gd name="T2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5">
                  <a:moveTo>
                    <a:pt x="13" y="44"/>
                  </a:moveTo>
                  <a:cubicBezTo>
                    <a:pt x="11" y="45"/>
                    <a:pt x="10" y="45"/>
                    <a:pt x="8" y="44"/>
                  </a:cubicBezTo>
                  <a:cubicBezTo>
                    <a:pt x="3" y="43"/>
                    <a:pt x="0" y="38"/>
                    <a:pt x="2" y="33"/>
                  </a:cubicBezTo>
                  <a:cubicBezTo>
                    <a:pt x="3" y="30"/>
                    <a:pt x="4" y="27"/>
                    <a:pt x="4" y="24"/>
                  </a:cubicBezTo>
                  <a:cubicBezTo>
                    <a:pt x="5" y="20"/>
                    <a:pt x="5" y="20"/>
                    <a:pt x="5" y="20"/>
                  </a:cubicBezTo>
                  <a:cubicBezTo>
                    <a:pt x="6" y="20"/>
                    <a:pt x="6" y="19"/>
                    <a:pt x="6" y="18"/>
                  </a:cubicBezTo>
                  <a:cubicBezTo>
                    <a:pt x="7" y="15"/>
                    <a:pt x="9" y="11"/>
                    <a:pt x="10" y="7"/>
                  </a:cubicBezTo>
                  <a:cubicBezTo>
                    <a:pt x="12" y="3"/>
                    <a:pt x="17" y="0"/>
                    <a:pt x="21" y="2"/>
                  </a:cubicBezTo>
                  <a:cubicBezTo>
                    <a:pt x="26" y="3"/>
                    <a:pt x="28" y="8"/>
                    <a:pt x="27" y="13"/>
                  </a:cubicBezTo>
                  <a:cubicBezTo>
                    <a:pt x="25" y="17"/>
                    <a:pt x="24" y="21"/>
                    <a:pt x="23" y="25"/>
                  </a:cubicBezTo>
                  <a:cubicBezTo>
                    <a:pt x="23" y="26"/>
                    <a:pt x="22" y="26"/>
                    <a:pt x="22" y="27"/>
                  </a:cubicBezTo>
                  <a:cubicBezTo>
                    <a:pt x="22" y="29"/>
                    <a:pt x="22" y="29"/>
                    <a:pt x="22" y="29"/>
                  </a:cubicBezTo>
                  <a:cubicBezTo>
                    <a:pt x="21" y="32"/>
                    <a:pt x="20" y="35"/>
                    <a:pt x="19" y="38"/>
                  </a:cubicBezTo>
                  <a:cubicBezTo>
                    <a:pt x="18" y="41"/>
                    <a:pt x="16" y="43"/>
                    <a:pt x="13" y="44"/>
                  </a:cubicBez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7" name="Freeform 90">
              <a:extLst>
                <a:ext uri="{FF2B5EF4-FFF2-40B4-BE49-F238E27FC236}">
                  <a16:creationId xmlns:a16="http://schemas.microsoft.com/office/drawing/2014/main" id="{D51FF563-74D6-4A4E-8946-B7123E803C5C}"/>
                </a:ext>
              </a:extLst>
            </p:cNvPr>
            <p:cNvSpPr>
              <a:spLocks noEditPoints="1"/>
            </p:cNvSpPr>
            <p:nvPr/>
          </p:nvSpPr>
          <p:spPr bwMode="auto">
            <a:xfrm>
              <a:off x="3822659" y="2159599"/>
              <a:ext cx="1385327" cy="1148915"/>
            </a:xfrm>
            <a:custGeom>
              <a:avLst/>
              <a:gdLst>
                <a:gd name="T0" fmla="*/ 801 w 892"/>
                <a:gd name="T1" fmla="*/ 705 h 741"/>
                <a:gd name="T2" fmla="*/ 795 w 892"/>
                <a:gd name="T3" fmla="*/ 740 h 741"/>
                <a:gd name="T4" fmla="*/ 827 w 892"/>
                <a:gd name="T5" fmla="*/ 659 h 741"/>
                <a:gd name="T6" fmla="*/ 824 w 892"/>
                <a:gd name="T7" fmla="*/ 695 h 741"/>
                <a:gd name="T8" fmla="*/ 848 w 892"/>
                <a:gd name="T9" fmla="*/ 610 h 741"/>
                <a:gd name="T10" fmla="*/ 849 w 892"/>
                <a:gd name="T11" fmla="*/ 647 h 741"/>
                <a:gd name="T12" fmla="*/ 863 w 892"/>
                <a:gd name="T13" fmla="*/ 560 h 741"/>
                <a:gd name="T14" fmla="*/ 867 w 892"/>
                <a:gd name="T15" fmla="*/ 597 h 741"/>
                <a:gd name="T16" fmla="*/ 872 w 892"/>
                <a:gd name="T17" fmla="*/ 508 h 741"/>
                <a:gd name="T18" fmla="*/ 879 w 892"/>
                <a:gd name="T19" fmla="*/ 544 h 741"/>
                <a:gd name="T20" fmla="*/ 874 w 892"/>
                <a:gd name="T21" fmla="*/ 455 h 741"/>
                <a:gd name="T22" fmla="*/ 885 w 892"/>
                <a:gd name="T23" fmla="*/ 491 h 741"/>
                <a:gd name="T24" fmla="*/ 870 w 892"/>
                <a:gd name="T25" fmla="*/ 403 h 741"/>
                <a:gd name="T26" fmla="*/ 884 w 892"/>
                <a:gd name="T27" fmla="*/ 437 h 741"/>
                <a:gd name="T28" fmla="*/ 861 w 892"/>
                <a:gd name="T29" fmla="*/ 353 h 741"/>
                <a:gd name="T30" fmla="*/ 878 w 892"/>
                <a:gd name="T31" fmla="*/ 347 h 741"/>
                <a:gd name="T32" fmla="*/ 864 w 892"/>
                <a:gd name="T33" fmla="*/ 331 h 741"/>
                <a:gd name="T34" fmla="*/ 861 w 892"/>
                <a:gd name="T35" fmla="*/ 294 h 741"/>
                <a:gd name="T36" fmla="*/ 844 w 892"/>
                <a:gd name="T37" fmla="*/ 281 h 741"/>
                <a:gd name="T38" fmla="*/ 838 w 892"/>
                <a:gd name="T39" fmla="*/ 244 h 741"/>
                <a:gd name="T40" fmla="*/ 819 w 892"/>
                <a:gd name="T41" fmla="*/ 234 h 741"/>
                <a:gd name="T42" fmla="*/ 810 w 892"/>
                <a:gd name="T43" fmla="*/ 198 h 741"/>
                <a:gd name="T44" fmla="*/ 788 w 892"/>
                <a:gd name="T45" fmla="*/ 190 h 741"/>
                <a:gd name="T46" fmla="*/ 776 w 892"/>
                <a:gd name="T47" fmla="*/ 155 h 741"/>
                <a:gd name="T48" fmla="*/ 753 w 892"/>
                <a:gd name="T49" fmla="*/ 150 h 741"/>
                <a:gd name="T50" fmla="*/ 737 w 892"/>
                <a:gd name="T51" fmla="*/ 116 h 741"/>
                <a:gd name="T52" fmla="*/ 12 w 892"/>
                <a:gd name="T53" fmla="*/ 298 h 741"/>
                <a:gd name="T54" fmla="*/ 25 w 892"/>
                <a:gd name="T55" fmla="*/ 256 h 741"/>
                <a:gd name="T56" fmla="*/ 712 w 892"/>
                <a:gd name="T57" fmla="*/ 114 h 741"/>
                <a:gd name="T58" fmla="*/ 694 w 892"/>
                <a:gd name="T59" fmla="*/ 82 h 741"/>
                <a:gd name="T60" fmla="*/ 36 w 892"/>
                <a:gd name="T61" fmla="*/ 249 h 741"/>
                <a:gd name="T62" fmla="*/ 52 w 892"/>
                <a:gd name="T63" fmla="*/ 210 h 741"/>
                <a:gd name="T64" fmla="*/ 668 w 892"/>
                <a:gd name="T65" fmla="*/ 83 h 741"/>
                <a:gd name="T66" fmla="*/ 647 w 892"/>
                <a:gd name="T67" fmla="*/ 54 h 741"/>
                <a:gd name="T68" fmla="*/ 65 w 892"/>
                <a:gd name="T69" fmla="*/ 204 h 741"/>
                <a:gd name="T70" fmla="*/ 85 w 892"/>
                <a:gd name="T71" fmla="*/ 167 h 741"/>
                <a:gd name="T72" fmla="*/ 620 w 892"/>
                <a:gd name="T73" fmla="*/ 58 h 741"/>
                <a:gd name="T74" fmla="*/ 597 w 892"/>
                <a:gd name="T75" fmla="*/ 31 h 741"/>
                <a:gd name="T76" fmla="*/ 99 w 892"/>
                <a:gd name="T77" fmla="*/ 162 h 741"/>
                <a:gd name="T78" fmla="*/ 122 w 892"/>
                <a:gd name="T79" fmla="*/ 128 h 741"/>
                <a:gd name="T80" fmla="*/ 570 w 892"/>
                <a:gd name="T81" fmla="*/ 39 h 741"/>
                <a:gd name="T82" fmla="*/ 544 w 892"/>
                <a:gd name="T83" fmla="*/ 14 h 741"/>
                <a:gd name="T84" fmla="*/ 138 w 892"/>
                <a:gd name="T85" fmla="*/ 125 h 741"/>
                <a:gd name="T86" fmla="*/ 164 w 892"/>
                <a:gd name="T87" fmla="*/ 94 h 741"/>
                <a:gd name="T88" fmla="*/ 518 w 892"/>
                <a:gd name="T89" fmla="*/ 26 h 741"/>
                <a:gd name="T90" fmla="*/ 490 w 892"/>
                <a:gd name="T91" fmla="*/ 4 h 741"/>
                <a:gd name="T92" fmla="*/ 182 w 892"/>
                <a:gd name="T93" fmla="*/ 93 h 741"/>
                <a:gd name="T94" fmla="*/ 210 w 892"/>
                <a:gd name="T95" fmla="*/ 65 h 741"/>
                <a:gd name="T96" fmla="*/ 464 w 892"/>
                <a:gd name="T97" fmla="*/ 19 h 741"/>
                <a:gd name="T98" fmla="*/ 435 w 892"/>
                <a:gd name="T99" fmla="*/ 0 h 741"/>
                <a:gd name="T100" fmla="*/ 228 w 892"/>
                <a:gd name="T101" fmla="*/ 66 h 741"/>
                <a:gd name="T102" fmla="*/ 259 w 892"/>
                <a:gd name="T103" fmla="*/ 42 h 741"/>
                <a:gd name="T104" fmla="*/ 410 w 892"/>
                <a:gd name="T105" fmla="*/ 18 h 741"/>
                <a:gd name="T106" fmla="*/ 380 w 892"/>
                <a:gd name="T107" fmla="*/ 3 h 741"/>
                <a:gd name="T108" fmla="*/ 278 w 892"/>
                <a:gd name="T109" fmla="*/ 44 h 741"/>
                <a:gd name="T110" fmla="*/ 310 w 892"/>
                <a:gd name="T111" fmla="*/ 25 h 741"/>
                <a:gd name="T112" fmla="*/ 356 w 892"/>
                <a:gd name="T113" fmla="*/ 24 h 741"/>
                <a:gd name="T114" fmla="*/ 326 w 892"/>
                <a:gd name="T115" fmla="*/ 1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2" h="741">
                  <a:moveTo>
                    <a:pt x="795" y="740"/>
                  </a:moveTo>
                  <a:cubicBezTo>
                    <a:pt x="792" y="741"/>
                    <a:pt x="789" y="740"/>
                    <a:pt x="787" y="739"/>
                  </a:cubicBezTo>
                  <a:cubicBezTo>
                    <a:pt x="783" y="736"/>
                    <a:pt x="782" y="730"/>
                    <a:pt x="785" y="726"/>
                  </a:cubicBezTo>
                  <a:cubicBezTo>
                    <a:pt x="791" y="719"/>
                    <a:pt x="796" y="712"/>
                    <a:pt x="801" y="705"/>
                  </a:cubicBezTo>
                  <a:cubicBezTo>
                    <a:pt x="803" y="701"/>
                    <a:pt x="809" y="699"/>
                    <a:pt x="813" y="702"/>
                  </a:cubicBezTo>
                  <a:cubicBezTo>
                    <a:pt x="817" y="705"/>
                    <a:pt x="818" y="710"/>
                    <a:pt x="815" y="714"/>
                  </a:cubicBezTo>
                  <a:cubicBezTo>
                    <a:pt x="810" y="722"/>
                    <a:pt x="805" y="730"/>
                    <a:pt x="800" y="737"/>
                  </a:cubicBezTo>
                  <a:cubicBezTo>
                    <a:pt x="798" y="739"/>
                    <a:pt x="797" y="740"/>
                    <a:pt x="795" y="740"/>
                  </a:cubicBezTo>
                  <a:close/>
                  <a:moveTo>
                    <a:pt x="824" y="695"/>
                  </a:moveTo>
                  <a:cubicBezTo>
                    <a:pt x="822" y="696"/>
                    <a:pt x="820" y="696"/>
                    <a:pt x="818" y="694"/>
                  </a:cubicBezTo>
                  <a:cubicBezTo>
                    <a:pt x="813" y="692"/>
                    <a:pt x="812" y="686"/>
                    <a:pt x="814" y="682"/>
                  </a:cubicBezTo>
                  <a:cubicBezTo>
                    <a:pt x="819" y="675"/>
                    <a:pt x="823" y="667"/>
                    <a:pt x="827" y="659"/>
                  </a:cubicBezTo>
                  <a:cubicBezTo>
                    <a:pt x="829" y="655"/>
                    <a:pt x="835" y="653"/>
                    <a:pt x="839" y="655"/>
                  </a:cubicBezTo>
                  <a:cubicBezTo>
                    <a:pt x="843" y="657"/>
                    <a:pt x="845" y="663"/>
                    <a:pt x="843" y="667"/>
                  </a:cubicBezTo>
                  <a:cubicBezTo>
                    <a:pt x="839" y="675"/>
                    <a:pt x="835" y="683"/>
                    <a:pt x="830" y="691"/>
                  </a:cubicBezTo>
                  <a:cubicBezTo>
                    <a:pt x="829" y="693"/>
                    <a:pt x="827" y="695"/>
                    <a:pt x="824" y="695"/>
                  </a:cubicBezTo>
                  <a:close/>
                  <a:moveTo>
                    <a:pt x="849" y="647"/>
                  </a:moveTo>
                  <a:cubicBezTo>
                    <a:pt x="847" y="648"/>
                    <a:pt x="845" y="647"/>
                    <a:pt x="843" y="647"/>
                  </a:cubicBezTo>
                  <a:cubicBezTo>
                    <a:pt x="838" y="645"/>
                    <a:pt x="836" y="640"/>
                    <a:pt x="838" y="635"/>
                  </a:cubicBezTo>
                  <a:cubicBezTo>
                    <a:pt x="842" y="627"/>
                    <a:pt x="845" y="619"/>
                    <a:pt x="848" y="610"/>
                  </a:cubicBezTo>
                  <a:cubicBezTo>
                    <a:pt x="850" y="606"/>
                    <a:pt x="855" y="603"/>
                    <a:pt x="859" y="605"/>
                  </a:cubicBezTo>
                  <a:cubicBezTo>
                    <a:pt x="864" y="607"/>
                    <a:pt x="866" y="612"/>
                    <a:pt x="865" y="616"/>
                  </a:cubicBezTo>
                  <a:cubicBezTo>
                    <a:pt x="862" y="625"/>
                    <a:pt x="858" y="634"/>
                    <a:pt x="855" y="642"/>
                  </a:cubicBezTo>
                  <a:cubicBezTo>
                    <a:pt x="853" y="645"/>
                    <a:pt x="851" y="646"/>
                    <a:pt x="849" y="647"/>
                  </a:cubicBezTo>
                  <a:close/>
                  <a:moveTo>
                    <a:pt x="867" y="597"/>
                  </a:moveTo>
                  <a:cubicBezTo>
                    <a:pt x="865" y="597"/>
                    <a:pt x="864" y="597"/>
                    <a:pt x="862" y="596"/>
                  </a:cubicBezTo>
                  <a:cubicBezTo>
                    <a:pt x="857" y="595"/>
                    <a:pt x="855" y="590"/>
                    <a:pt x="856" y="585"/>
                  </a:cubicBezTo>
                  <a:cubicBezTo>
                    <a:pt x="859" y="577"/>
                    <a:pt x="861" y="568"/>
                    <a:pt x="863" y="560"/>
                  </a:cubicBezTo>
                  <a:cubicBezTo>
                    <a:pt x="864" y="555"/>
                    <a:pt x="869" y="552"/>
                    <a:pt x="874" y="553"/>
                  </a:cubicBezTo>
                  <a:cubicBezTo>
                    <a:pt x="878" y="554"/>
                    <a:pt x="881" y="559"/>
                    <a:pt x="880" y="564"/>
                  </a:cubicBezTo>
                  <a:cubicBezTo>
                    <a:pt x="878" y="573"/>
                    <a:pt x="876" y="582"/>
                    <a:pt x="873" y="590"/>
                  </a:cubicBezTo>
                  <a:cubicBezTo>
                    <a:pt x="872" y="594"/>
                    <a:pt x="870" y="596"/>
                    <a:pt x="867" y="597"/>
                  </a:cubicBezTo>
                  <a:close/>
                  <a:moveTo>
                    <a:pt x="879" y="544"/>
                  </a:moveTo>
                  <a:cubicBezTo>
                    <a:pt x="878" y="544"/>
                    <a:pt x="877" y="544"/>
                    <a:pt x="875" y="544"/>
                  </a:cubicBezTo>
                  <a:cubicBezTo>
                    <a:pt x="871" y="543"/>
                    <a:pt x="867" y="539"/>
                    <a:pt x="868" y="534"/>
                  </a:cubicBezTo>
                  <a:cubicBezTo>
                    <a:pt x="870" y="525"/>
                    <a:pt x="871" y="517"/>
                    <a:pt x="872" y="508"/>
                  </a:cubicBezTo>
                  <a:cubicBezTo>
                    <a:pt x="872" y="503"/>
                    <a:pt x="877" y="499"/>
                    <a:pt x="882" y="500"/>
                  </a:cubicBezTo>
                  <a:cubicBezTo>
                    <a:pt x="886" y="500"/>
                    <a:pt x="890" y="505"/>
                    <a:pt x="889" y="510"/>
                  </a:cubicBezTo>
                  <a:cubicBezTo>
                    <a:pt x="888" y="519"/>
                    <a:pt x="887" y="528"/>
                    <a:pt x="886" y="537"/>
                  </a:cubicBezTo>
                  <a:cubicBezTo>
                    <a:pt x="885" y="541"/>
                    <a:pt x="882" y="543"/>
                    <a:pt x="879" y="544"/>
                  </a:cubicBezTo>
                  <a:close/>
                  <a:moveTo>
                    <a:pt x="885" y="491"/>
                  </a:moveTo>
                  <a:cubicBezTo>
                    <a:pt x="884" y="491"/>
                    <a:pt x="883" y="491"/>
                    <a:pt x="882" y="491"/>
                  </a:cubicBezTo>
                  <a:cubicBezTo>
                    <a:pt x="877" y="491"/>
                    <a:pt x="874" y="486"/>
                    <a:pt x="874" y="482"/>
                  </a:cubicBezTo>
                  <a:cubicBezTo>
                    <a:pt x="874" y="473"/>
                    <a:pt x="874" y="464"/>
                    <a:pt x="874" y="455"/>
                  </a:cubicBezTo>
                  <a:cubicBezTo>
                    <a:pt x="874" y="450"/>
                    <a:pt x="878" y="446"/>
                    <a:pt x="883" y="446"/>
                  </a:cubicBezTo>
                  <a:cubicBezTo>
                    <a:pt x="888" y="446"/>
                    <a:pt x="892" y="450"/>
                    <a:pt x="892" y="455"/>
                  </a:cubicBezTo>
                  <a:cubicBezTo>
                    <a:pt x="892" y="464"/>
                    <a:pt x="892" y="473"/>
                    <a:pt x="892" y="482"/>
                  </a:cubicBezTo>
                  <a:cubicBezTo>
                    <a:pt x="891" y="486"/>
                    <a:pt x="889" y="490"/>
                    <a:pt x="885" y="491"/>
                  </a:cubicBezTo>
                  <a:close/>
                  <a:moveTo>
                    <a:pt x="884" y="437"/>
                  </a:moveTo>
                  <a:cubicBezTo>
                    <a:pt x="884" y="437"/>
                    <a:pt x="883" y="437"/>
                    <a:pt x="883" y="437"/>
                  </a:cubicBezTo>
                  <a:cubicBezTo>
                    <a:pt x="878" y="437"/>
                    <a:pt x="873" y="434"/>
                    <a:pt x="873" y="429"/>
                  </a:cubicBezTo>
                  <a:cubicBezTo>
                    <a:pt x="872" y="420"/>
                    <a:pt x="872" y="411"/>
                    <a:pt x="870" y="403"/>
                  </a:cubicBezTo>
                  <a:cubicBezTo>
                    <a:pt x="870" y="398"/>
                    <a:pt x="873" y="393"/>
                    <a:pt x="878" y="393"/>
                  </a:cubicBezTo>
                  <a:cubicBezTo>
                    <a:pt x="883" y="392"/>
                    <a:pt x="887" y="395"/>
                    <a:pt x="888" y="400"/>
                  </a:cubicBezTo>
                  <a:cubicBezTo>
                    <a:pt x="889" y="409"/>
                    <a:pt x="890" y="418"/>
                    <a:pt x="891" y="428"/>
                  </a:cubicBezTo>
                  <a:cubicBezTo>
                    <a:pt x="891" y="432"/>
                    <a:pt x="888" y="436"/>
                    <a:pt x="884" y="437"/>
                  </a:cubicBezTo>
                  <a:close/>
                  <a:moveTo>
                    <a:pt x="877" y="384"/>
                  </a:moveTo>
                  <a:cubicBezTo>
                    <a:pt x="877" y="384"/>
                    <a:pt x="877" y="384"/>
                    <a:pt x="877" y="384"/>
                  </a:cubicBezTo>
                  <a:cubicBezTo>
                    <a:pt x="872" y="385"/>
                    <a:pt x="867" y="381"/>
                    <a:pt x="866" y="377"/>
                  </a:cubicBezTo>
                  <a:cubicBezTo>
                    <a:pt x="865" y="369"/>
                    <a:pt x="863" y="361"/>
                    <a:pt x="861" y="353"/>
                  </a:cubicBezTo>
                  <a:cubicBezTo>
                    <a:pt x="860" y="351"/>
                    <a:pt x="860" y="351"/>
                    <a:pt x="860" y="351"/>
                  </a:cubicBezTo>
                  <a:cubicBezTo>
                    <a:pt x="859" y="346"/>
                    <a:pt x="862" y="341"/>
                    <a:pt x="867" y="340"/>
                  </a:cubicBezTo>
                  <a:cubicBezTo>
                    <a:pt x="867" y="340"/>
                    <a:pt x="867" y="340"/>
                    <a:pt x="867" y="340"/>
                  </a:cubicBezTo>
                  <a:cubicBezTo>
                    <a:pt x="872" y="339"/>
                    <a:pt x="876" y="342"/>
                    <a:pt x="878" y="347"/>
                  </a:cubicBezTo>
                  <a:cubicBezTo>
                    <a:pt x="878" y="349"/>
                    <a:pt x="878" y="349"/>
                    <a:pt x="878" y="349"/>
                  </a:cubicBezTo>
                  <a:cubicBezTo>
                    <a:pt x="880" y="357"/>
                    <a:pt x="882" y="365"/>
                    <a:pt x="884" y="373"/>
                  </a:cubicBezTo>
                  <a:cubicBezTo>
                    <a:pt x="885" y="378"/>
                    <a:pt x="882" y="382"/>
                    <a:pt x="877" y="384"/>
                  </a:cubicBezTo>
                  <a:close/>
                  <a:moveTo>
                    <a:pt x="864" y="331"/>
                  </a:moveTo>
                  <a:cubicBezTo>
                    <a:pt x="859" y="333"/>
                    <a:pt x="855" y="330"/>
                    <a:pt x="853" y="326"/>
                  </a:cubicBezTo>
                  <a:cubicBezTo>
                    <a:pt x="850" y="317"/>
                    <a:pt x="847" y="309"/>
                    <a:pt x="844" y="301"/>
                  </a:cubicBezTo>
                  <a:cubicBezTo>
                    <a:pt x="843" y="296"/>
                    <a:pt x="845" y="291"/>
                    <a:pt x="849" y="289"/>
                  </a:cubicBezTo>
                  <a:cubicBezTo>
                    <a:pt x="854" y="287"/>
                    <a:pt x="859" y="290"/>
                    <a:pt x="861" y="294"/>
                  </a:cubicBezTo>
                  <a:cubicBezTo>
                    <a:pt x="864" y="303"/>
                    <a:pt x="867" y="311"/>
                    <a:pt x="870" y="320"/>
                  </a:cubicBezTo>
                  <a:cubicBezTo>
                    <a:pt x="872" y="325"/>
                    <a:pt x="869" y="330"/>
                    <a:pt x="864" y="331"/>
                  </a:cubicBezTo>
                  <a:cubicBezTo>
                    <a:pt x="864" y="331"/>
                    <a:pt x="864" y="331"/>
                    <a:pt x="864" y="331"/>
                  </a:cubicBezTo>
                  <a:close/>
                  <a:moveTo>
                    <a:pt x="844" y="281"/>
                  </a:moveTo>
                  <a:cubicBezTo>
                    <a:pt x="840" y="282"/>
                    <a:pt x="836" y="280"/>
                    <a:pt x="834" y="276"/>
                  </a:cubicBezTo>
                  <a:cubicBezTo>
                    <a:pt x="830" y="268"/>
                    <a:pt x="827" y="261"/>
                    <a:pt x="822" y="253"/>
                  </a:cubicBezTo>
                  <a:cubicBezTo>
                    <a:pt x="820" y="248"/>
                    <a:pt x="822" y="243"/>
                    <a:pt x="826" y="241"/>
                  </a:cubicBezTo>
                  <a:cubicBezTo>
                    <a:pt x="831" y="239"/>
                    <a:pt x="836" y="240"/>
                    <a:pt x="838" y="244"/>
                  </a:cubicBezTo>
                  <a:cubicBezTo>
                    <a:pt x="842" y="253"/>
                    <a:pt x="847" y="261"/>
                    <a:pt x="850" y="269"/>
                  </a:cubicBezTo>
                  <a:cubicBezTo>
                    <a:pt x="852" y="274"/>
                    <a:pt x="850" y="279"/>
                    <a:pt x="846" y="281"/>
                  </a:cubicBezTo>
                  <a:cubicBezTo>
                    <a:pt x="845" y="281"/>
                    <a:pt x="845" y="281"/>
                    <a:pt x="844" y="281"/>
                  </a:cubicBezTo>
                  <a:close/>
                  <a:moveTo>
                    <a:pt x="819" y="234"/>
                  </a:moveTo>
                  <a:cubicBezTo>
                    <a:pt x="815" y="235"/>
                    <a:pt x="811" y="233"/>
                    <a:pt x="809" y="230"/>
                  </a:cubicBezTo>
                  <a:cubicBezTo>
                    <a:pt x="805" y="222"/>
                    <a:pt x="800" y="215"/>
                    <a:pt x="795" y="208"/>
                  </a:cubicBezTo>
                  <a:cubicBezTo>
                    <a:pt x="792" y="204"/>
                    <a:pt x="793" y="198"/>
                    <a:pt x="797" y="195"/>
                  </a:cubicBezTo>
                  <a:cubicBezTo>
                    <a:pt x="801" y="193"/>
                    <a:pt x="807" y="194"/>
                    <a:pt x="810" y="198"/>
                  </a:cubicBezTo>
                  <a:cubicBezTo>
                    <a:pt x="815" y="205"/>
                    <a:pt x="820" y="213"/>
                    <a:pt x="825" y="221"/>
                  </a:cubicBezTo>
                  <a:cubicBezTo>
                    <a:pt x="827" y="225"/>
                    <a:pt x="826" y="230"/>
                    <a:pt x="822" y="233"/>
                  </a:cubicBezTo>
                  <a:cubicBezTo>
                    <a:pt x="821" y="233"/>
                    <a:pt x="820" y="234"/>
                    <a:pt x="819" y="234"/>
                  </a:cubicBezTo>
                  <a:close/>
                  <a:moveTo>
                    <a:pt x="788" y="190"/>
                  </a:moveTo>
                  <a:cubicBezTo>
                    <a:pt x="785" y="191"/>
                    <a:pt x="782" y="190"/>
                    <a:pt x="779" y="187"/>
                  </a:cubicBezTo>
                  <a:cubicBezTo>
                    <a:pt x="774" y="180"/>
                    <a:pt x="768" y="173"/>
                    <a:pt x="762" y="167"/>
                  </a:cubicBezTo>
                  <a:cubicBezTo>
                    <a:pt x="759" y="163"/>
                    <a:pt x="759" y="157"/>
                    <a:pt x="763" y="154"/>
                  </a:cubicBezTo>
                  <a:cubicBezTo>
                    <a:pt x="767" y="151"/>
                    <a:pt x="772" y="151"/>
                    <a:pt x="776" y="155"/>
                  </a:cubicBezTo>
                  <a:cubicBezTo>
                    <a:pt x="782" y="162"/>
                    <a:pt x="788" y="169"/>
                    <a:pt x="793" y="176"/>
                  </a:cubicBezTo>
                  <a:cubicBezTo>
                    <a:pt x="796" y="180"/>
                    <a:pt x="796" y="185"/>
                    <a:pt x="792" y="188"/>
                  </a:cubicBezTo>
                  <a:cubicBezTo>
                    <a:pt x="791" y="189"/>
                    <a:pt x="790" y="190"/>
                    <a:pt x="788" y="190"/>
                  </a:cubicBezTo>
                  <a:close/>
                  <a:moveTo>
                    <a:pt x="753" y="150"/>
                  </a:moveTo>
                  <a:cubicBezTo>
                    <a:pt x="750" y="150"/>
                    <a:pt x="747" y="150"/>
                    <a:pt x="744" y="147"/>
                  </a:cubicBezTo>
                  <a:cubicBezTo>
                    <a:pt x="738" y="141"/>
                    <a:pt x="732" y="135"/>
                    <a:pt x="725" y="129"/>
                  </a:cubicBezTo>
                  <a:cubicBezTo>
                    <a:pt x="721" y="126"/>
                    <a:pt x="721" y="120"/>
                    <a:pt x="724" y="117"/>
                  </a:cubicBezTo>
                  <a:cubicBezTo>
                    <a:pt x="728" y="113"/>
                    <a:pt x="733" y="113"/>
                    <a:pt x="737" y="116"/>
                  </a:cubicBezTo>
                  <a:cubicBezTo>
                    <a:pt x="744" y="122"/>
                    <a:pt x="750" y="128"/>
                    <a:pt x="757" y="135"/>
                  </a:cubicBezTo>
                  <a:cubicBezTo>
                    <a:pt x="760" y="138"/>
                    <a:pt x="760" y="144"/>
                    <a:pt x="757" y="147"/>
                  </a:cubicBezTo>
                  <a:cubicBezTo>
                    <a:pt x="756" y="149"/>
                    <a:pt x="754" y="149"/>
                    <a:pt x="753" y="150"/>
                  </a:cubicBezTo>
                  <a:close/>
                  <a:moveTo>
                    <a:pt x="12" y="298"/>
                  </a:moveTo>
                  <a:cubicBezTo>
                    <a:pt x="10" y="298"/>
                    <a:pt x="8" y="298"/>
                    <a:pt x="7" y="297"/>
                  </a:cubicBezTo>
                  <a:cubicBezTo>
                    <a:pt x="2" y="295"/>
                    <a:pt x="0" y="290"/>
                    <a:pt x="2" y="286"/>
                  </a:cubicBezTo>
                  <a:cubicBezTo>
                    <a:pt x="5" y="277"/>
                    <a:pt x="9" y="269"/>
                    <a:pt x="13" y="261"/>
                  </a:cubicBezTo>
                  <a:cubicBezTo>
                    <a:pt x="15" y="256"/>
                    <a:pt x="21" y="254"/>
                    <a:pt x="25" y="256"/>
                  </a:cubicBezTo>
                  <a:cubicBezTo>
                    <a:pt x="29" y="259"/>
                    <a:pt x="31" y="264"/>
                    <a:pt x="29" y="268"/>
                  </a:cubicBezTo>
                  <a:cubicBezTo>
                    <a:pt x="25" y="276"/>
                    <a:pt x="22" y="284"/>
                    <a:pt x="18" y="292"/>
                  </a:cubicBezTo>
                  <a:cubicBezTo>
                    <a:pt x="17" y="295"/>
                    <a:pt x="15" y="297"/>
                    <a:pt x="12" y="298"/>
                  </a:cubicBezTo>
                  <a:close/>
                  <a:moveTo>
                    <a:pt x="712" y="114"/>
                  </a:moveTo>
                  <a:cubicBezTo>
                    <a:pt x="710" y="115"/>
                    <a:pt x="707" y="114"/>
                    <a:pt x="705" y="112"/>
                  </a:cubicBezTo>
                  <a:cubicBezTo>
                    <a:pt x="698" y="107"/>
                    <a:pt x="691" y="102"/>
                    <a:pt x="683" y="97"/>
                  </a:cubicBezTo>
                  <a:cubicBezTo>
                    <a:pt x="679" y="94"/>
                    <a:pt x="678" y="88"/>
                    <a:pt x="681" y="84"/>
                  </a:cubicBezTo>
                  <a:cubicBezTo>
                    <a:pt x="684" y="80"/>
                    <a:pt x="690" y="79"/>
                    <a:pt x="694" y="82"/>
                  </a:cubicBezTo>
                  <a:cubicBezTo>
                    <a:pt x="701" y="87"/>
                    <a:pt x="709" y="93"/>
                    <a:pt x="716" y="99"/>
                  </a:cubicBezTo>
                  <a:cubicBezTo>
                    <a:pt x="720" y="102"/>
                    <a:pt x="720" y="107"/>
                    <a:pt x="717" y="111"/>
                  </a:cubicBezTo>
                  <a:cubicBezTo>
                    <a:pt x="716" y="113"/>
                    <a:pt x="714" y="114"/>
                    <a:pt x="712" y="114"/>
                  </a:cubicBezTo>
                  <a:close/>
                  <a:moveTo>
                    <a:pt x="36" y="249"/>
                  </a:moveTo>
                  <a:cubicBezTo>
                    <a:pt x="34" y="250"/>
                    <a:pt x="31" y="249"/>
                    <a:pt x="29" y="248"/>
                  </a:cubicBezTo>
                  <a:cubicBezTo>
                    <a:pt x="25" y="246"/>
                    <a:pt x="23" y="241"/>
                    <a:pt x="26" y="236"/>
                  </a:cubicBezTo>
                  <a:cubicBezTo>
                    <a:pt x="30" y="228"/>
                    <a:pt x="35" y="220"/>
                    <a:pt x="40" y="213"/>
                  </a:cubicBezTo>
                  <a:cubicBezTo>
                    <a:pt x="43" y="209"/>
                    <a:pt x="48" y="207"/>
                    <a:pt x="52" y="210"/>
                  </a:cubicBezTo>
                  <a:cubicBezTo>
                    <a:pt x="56" y="213"/>
                    <a:pt x="58" y="218"/>
                    <a:pt x="55" y="222"/>
                  </a:cubicBezTo>
                  <a:cubicBezTo>
                    <a:pt x="50" y="230"/>
                    <a:pt x="46" y="237"/>
                    <a:pt x="41" y="245"/>
                  </a:cubicBezTo>
                  <a:cubicBezTo>
                    <a:pt x="40" y="247"/>
                    <a:pt x="38" y="249"/>
                    <a:pt x="36" y="249"/>
                  </a:cubicBezTo>
                  <a:close/>
                  <a:moveTo>
                    <a:pt x="668" y="83"/>
                  </a:moveTo>
                  <a:cubicBezTo>
                    <a:pt x="666" y="84"/>
                    <a:pt x="663" y="84"/>
                    <a:pt x="661" y="82"/>
                  </a:cubicBezTo>
                  <a:cubicBezTo>
                    <a:pt x="654" y="78"/>
                    <a:pt x="646" y="73"/>
                    <a:pt x="638" y="69"/>
                  </a:cubicBezTo>
                  <a:cubicBezTo>
                    <a:pt x="634" y="67"/>
                    <a:pt x="632" y="62"/>
                    <a:pt x="635" y="57"/>
                  </a:cubicBezTo>
                  <a:cubicBezTo>
                    <a:pt x="637" y="53"/>
                    <a:pt x="642" y="51"/>
                    <a:pt x="647" y="54"/>
                  </a:cubicBezTo>
                  <a:cubicBezTo>
                    <a:pt x="655" y="58"/>
                    <a:pt x="663" y="63"/>
                    <a:pt x="671" y="67"/>
                  </a:cubicBezTo>
                  <a:cubicBezTo>
                    <a:pt x="675" y="70"/>
                    <a:pt x="676" y="75"/>
                    <a:pt x="674" y="79"/>
                  </a:cubicBezTo>
                  <a:cubicBezTo>
                    <a:pt x="672" y="82"/>
                    <a:pt x="670" y="83"/>
                    <a:pt x="668" y="83"/>
                  </a:cubicBezTo>
                  <a:close/>
                  <a:moveTo>
                    <a:pt x="65" y="204"/>
                  </a:moveTo>
                  <a:cubicBezTo>
                    <a:pt x="62" y="204"/>
                    <a:pt x="60" y="204"/>
                    <a:pt x="57" y="202"/>
                  </a:cubicBezTo>
                  <a:cubicBezTo>
                    <a:pt x="54" y="200"/>
                    <a:pt x="53" y="194"/>
                    <a:pt x="56" y="190"/>
                  </a:cubicBezTo>
                  <a:cubicBezTo>
                    <a:pt x="61" y="183"/>
                    <a:pt x="67" y="175"/>
                    <a:pt x="72" y="168"/>
                  </a:cubicBezTo>
                  <a:cubicBezTo>
                    <a:pt x="76" y="165"/>
                    <a:pt x="81" y="164"/>
                    <a:pt x="85" y="167"/>
                  </a:cubicBezTo>
                  <a:cubicBezTo>
                    <a:pt x="89" y="170"/>
                    <a:pt x="89" y="176"/>
                    <a:pt x="86" y="180"/>
                  </a:cubicBezTo>
                  <a:cubicBezTo>
                    <a:pt x="81" y="186"/>
                    <a:pt x="75" y="193"/>
                    <a:pt x="70" y="200"/>
                  </a:cubicBezTo>
                  <a:cubicBezTo>
                    <a:pt x="69" y="202"/>
                    <a:pt x="67" y="203"/>
                    <a:pt x="65" y="204"/>
                  </a:cubicBezTo>
                  <a:close/>
                  <a:moveTo>
                    <a:pt x="620" y="58"/>
                  </a:moveTo>
                  <a:cubicBezTo>
                    <a:pt x="618" y="59"/>
                    <a:pt x="616" y="59"/>
                    <a:pt x="615" y="58"/>
                  </a:cubicBezTo>
                  <a:cubicBezTo>
                    <a:pt x="607" y="54"/>
                    <a:pt x="598" y="51"/>
                    <a:pt x="590" y="47"/>
                  </a:cubicBezTo>
                  <a:cubicBezTo>
                    <a:pt x="586" y="46"/>
                    <a:pt x="583" y="41"/>
                    <a:pt x="585" y="36"/>
                  </a:cubicBezTo>
                  <a:cubicBezTo>
                    <a:pt x="587" y="31"/>
                    <a:pt x="592" y="29"/>
                    <a:pt x="597" y="31"/>
                  </a:cubicBezTo>
                  <a:cubicBezTo>
                    <a:pt x="605" y="34"/>
                    <a:pt x="614" y="38"/>
                    <a:pt x="622" y="42"/>
                  </a:cubicBezTo>
                  <a:cubicBezTo>
                    <a:pt x="626" y="44"/>
                    <a:pt x="628" y="49"/>
                    <a:pt x="626" y="53"/>
                  </a:cubicBezTo>
                  <a:cubicBezTo>
                    <a:pt x="625" y="56"/>
                    <a:pt x="623" y="58"/>
                    <a:pt x="620" y="58"/>
                  </a:cubicBezTo>
                  <a:close/>
                  <a:moveTo>
                    <a:pt x="99" y="162"/>
                  </a:moveTo>
                  <a:cubicBezTo>
                    <a:pt x="96" y="163"/>
                    <a:pt x="93" y="162"/>
                    <a:pt x="91" y="160"/>
                  </a:cubicBezTo>
                  <a:cubicBezTo>
                    <a:pt x="87" y="157"/>
                    <a:pt x="87" y="151"/>
                    <a:pt x="91" y="148"/>
                  </a:cubicBezTo>
                  <a:cubicBezTo>
                    <a:pt x="97" y="141"/>
                    <a:pt x="103" y="134"/>
                    <a:pt x="110" y="128"/>
                  </a:cubicBezTo>
                  <a:cubicBezTo>
                    <a:pt x="113" y="125"/>
                    <a:pt x="119" y="125"/>
                    <a:pt x="122" y="128"/>
                  </a:cubicBezTo>
                  <a:cubicBezTo>
                    <a:pt x="126" y="132"/>
                    <a:pt x="126" y="137"/>
                    <a:pt x="122" y="141"/>
                  </a:cubicBezTo>
                  <a:cubicBezTo>
                    <a:pt x="116" y="147"/>
                    <a:pt x="110" y="153"/>
                    <a:pt x="104" y="160"/>
                  </a:cubicBezTo>
                  <a:cubicBezTo>
                    <a:pt x="102" y="161"/>
                    <a:pt x="101" y="162"/>
                    <a:pt x="99" y="162"/>
                  </a:cubicBezTo>
                  <a:close/>
                  <a:moveTo>
                    <a:pt x="570" y="39"/>
                  </a:moveTo>
                  <a:cubicBezTo>
                    <a:pt x="568" y="39"/>
                    <a:pt x="567" y="39"/>
                    <a:pt x="565" y="39"/>
                  </a:cubicBezTo>
                  <a:cubicBezTo>
                    <a:pt x="557" y="36"/>
                    <a:pt x="548" y="34"/>
                    <a:pt x="540" y="31"/>
                  </a:cubicBezTo>
                  <a:cubicBezTo>
                    <a:pt x="535" y="30"/>
                    <a:pt x="532" y="25"/>
                    <a:pt x="533" y="21"/>
                  </a:cubicBezTo>
                  <a:cubicBezTo>
                    <a:pt x="535" y="16"/>
                    <a:pt x="539" y="13"/>
                    <a:pt x="544" y="14"/>
                  </a:cubicBezTo>
                  <a:cubicBezTo>
                    <a:pt x="553" y="16"/>
                    <a:pt x="562" y="19"/>
                    <a:pt x="571" y="22"/>
                  </a:cubicBezTo>
                  <a:cubicBezTo>
                    <a:pt x="575" y="23"/>
                    <a:pt x="578" y="28"/>
                    <a:pt x="576" y="33"/>
                  </a:cubicBezTo>
                  <a:cubicBezTo>
                    <a:pt x="575" y="36"/>
                    <a:pt x="573" y="38"/>
                    <a:pt x="570" y="39"/>
                  </a:cubicBezTo>
                  <a:close/>
                  <a:moveTo>
                    <a:pt x="138" y="125"/>
                  </a:moveTo>
                  <a:cubicBezTo>
                    <a:pt x="135" y="126"/>
                    <a:pt x="132" y="125"/>
                    <a:pt x="129" y="122"/>
                  </a:cubicBezTo>
                  <a:cubicBezTo>
                    <a:pt x="126" y="118"/>
                    <a:pt x="127" y="113"/>
                    <a:pt x="130" y="110"/>
                  </a:cubicBezTo>
                  <a:cubicBezTo>
                    <a:pt x="137" y="104"/>
                    <a:pt x="145" y="98"/>
                    <a:pt x="152" y="92"/>
                  </a:cubicBezTo>
                  <a:cubicBezTo>
                    <a:pt x="156" y="90"/>
                    <a:pt x="161" y="90"/>
                    <a:pt x="164" y="94"/>
                  </a:cubicBezTo>
                  <a:cubicBezTo>
                    <a:pt x="167" y="98"/>
                    <a:pt x="167" y="104"/>
                    <a:pt x="163" y="107"/>
                  </a:cubicBezTo>
                  <a:cubicBezTo>
                    <a:pt x="156" y="112"/>
                    <a:pt x="149" y="117"/>
                    <a:pt x="142" y="123"/>
                  </a:cubicBezTo>
                  <a:cubicBezTo>
                    <a:pt x="141" y="124"/>
                    <a:pt x="140" y="125"/>
                    <a:pt x="138" y="125"/>
                  </a:cubicBezTo>
                  <a:close/>
                  <a:moveTo>
                    <a:pt x="518" y="26"/>
                  </a:moveTo>
                  <a:cubicBezTo>
                    <a:pt x="516" y="26"/>
                    <a:pt x="515" y="26"/>
                    <a:pt x="514" y="26"/>
                  </a:cubicBezTo>
                  <a:cubicBezTo>
                    <a:pt x="505" y="24"/>
                    <a:pt x="496" y="23"/>
                    <a:pt x="488" y="21"/>
                  </a:cubicBezTo>
                  <a:cubicBezTo>
                    <a:pt x="483" y="21"/>
                    <a:pt x="479" y="16"/>
                    <a:pt x="480" y="11"/>
                  </a:cubicBezTo>
                  <a:cubicBezTo>
                    <a:pt x="481" y="7"/>
                    <a:pt x="485" y="3"/>
                    <a:pt x="490" y="4"/>
                  </a:cubicBezTo>
                  <a:cubicBezTo>
                    <a:pt x="499" y="5"/>
                    <a:pt x="508" y="6"/>
                    <a:pt x="517" y="8"/>
                  </a:cubicBezTo>
                  <a:cubicBezTo>
                    <a:pt x="522" y="9"/>
                    <a:pt x="525" y="14"/>
                    <a:pt x="524" y="19"/>
                  </a:cubicBezTo>
                  <a:cubicBezTo>
                    <a:pt x="524" y="22"/>
                    <a:pt x="521" y="25"/>
                    <a:pt x="518" y="26"/>
                  </a:cubicBezTo>
                  <a:close/>
                  <a:moveTo>
                    <a:pt x="182" y="93"/>
                  </a:moveTo>
                  <a:cubicBezTo>
                    <a:pt x="178" y="94"/>
                    <a:pt x="174" y="92"/>
                    <a:pt x="172" y="89"/>
                  </a:cubicBezTo>
                  <a:cubicBezTo>
                    <a:pt x="169" y="85"/>
                    <a:pt x="170" y="79"/>
                    <a:pt x="174" y="77"/>
                  </a:cubicBezTo>
                  <a:cubicBezTo>
                    <a:pt x="182" y="72"/>
                    <a:pt x="190" y="67"/>
                    <a:pt x="198" y="62"/>
                  </a:cubicBezTo>
                  <a:cubicBezTo>
                    <a:pt x="202" y="60"/>
                    <a:pt x="208" y="61"/>
                    <a:pt x="210" y="65"/>
                  </a:cubicBezTo>
                  <a:cubicBezTo>
                    <a:pt x="213" y="70"/>
                    <a:pt x="211" y="75"/>
                    <a:pt x="207" y="78"/>
                  </a:cubicBezTo>
                  <a:cubicBezTo>
                    <a:pt x="199" y="82"/>
                    <a:pt x="192" y="87"/>
                    <a:pt x="184" y="91"/>
                  </a:cubicBezTo>
                  <a:cubicBezTo>
                    <a:pt x="183" y="92"/>
                    <a:pt x="182" y="92"/>
                    <a:pt x="182" y="93"/>
                  </a:cubicBezTo>
                  <a:close/>
                  <a:moveTo>
                    <a:pt x="464" y="19"/>
                  </a:moveTo>
                  <a:cubicBezTo>
                    <a:pt x="463" y="19"/>
                    <a:pt x="462" y="19"/>
                    <a:pt x="461" y="19"/>
                  </a:cubicBezTo>
                  <a:cubicBezTo>
                    <a:pt x="452" y="18"/>
                    <a:pt x="444" y="18"/>
                    <a:pt x="435" y="18"/>
                  </a:cubicBezTo>
                  <a:cubicBezTo>
                    <a:pt x="430" y="18"/>
                    <a:pt x="426" y="14"/>
                    <a:pt x="426" y="9"/>
                  </a:cubicBezTo>
                  <a:cubicBezTo>
                    <a:pt x="426" y="4"/>
                    <a:pt x="430" y="0"/>
                    <a:pt x="435" y="0"/>
                  </a:cubicBezTo>
                  <a:cubicBezTo>
                    <a:pt x="444" y="0"/>
                    <a:pt x="453" y="0"/>
                    <a:pt x="463" y="1"/>
                  </a:cubicBezTo>
                  <a:cubicBezTo>
                    <a:pt x="467" y="1"/>
                    <a:pt x="471" y="6"/>
                    <a:pt x="471" y="11"/>
                  </a:cubicBezTo>
                  <a:cubicBezTo>
                    <a:pt x="471" y="14"/>
                    <a:pt x="468" y="18"/>
                    <a:pt x="464" y="19"/>
                  </a:cubicBezTo>
                  <a:close/>
                  <a:moveTo>
                    <a:pt x="228" y="66"/>
                  </a:moveTo>
                  <a:cubicBezTo>
                    <a:pt x="224" y="67"/>
                    <a:pt x="220" y="65"/>
                    <a:pt x="218" y="61"/>
                  </a:cubicBezTo>
                  <a:cubicBezTo>
                    <a:pt x="216" y="57"/>
                    <a:pt x="218" y="51"/>
                    <a:pt x="222" y="49"/>
                  </a:cubicBezTo>
                  <a:cubicBezTo>
                    <a:pt x="230" y="45"/>
                    <a:pt x="239" y="41"/>
                    <a:pt x="247" y="38"/>
                  </a:cubicBezTo>
                  <a:cubicBezTo>
                    <a:pt x="252" y="36"/>
                    <a:pt x="257" y="38"/>
                    <a:pt x="259" y="42"/>
                  </a:cubicBezTo>
                  <a:cubicBezTo>
                    <a:pt x="261" y="47"/>
                    <a:pt x="259" y="52"/>
                    <a:pt x="254" y="54"/>
                  </a:cubicBezTo>
                  <a:cubicBezTo>
                    <a:pt x="246" y="57"/>
                    <a:pt x="238" y="61"/>
                    <a:pt x="230" y="65"/>
                  </a:cubicBezTo>
                  <a:cubicBezTo>
                    <a:pt x="230" y="65"/>
                    <a:pt x="229" y="65"/>
                    <a:pt x="228" y="66"/>
                  </a:cubicBezTo>
                  <a:close/>
                  <a:moveTo>
                    <a:pt x="410" y="18"/>
                  </a:moveTo>
                  <a:cubicBezTo>
                    <a:pt x="409" y="18"/>
                    <a:pt x="409" y="18"/>
                    <a:pt x="408" y="18"/>
                  </a:cubicBezTo>
                  <a:cubicBezTo>
                    <a:pt x="400" y="19"/>
                    <a:pt x="391" y="19"/>
                    <a:pt x="382" y="20"/>
                  </a:cubicBezTo>
                  <a:cubicBezTo>
                    <a:pt x="377" y="21"/>
                    <a:pt x="373" y="17"/>
                    <a:pt x="372" y="13"/>
                  </a:cubicBezTo>
                  <a:cubicBezTo>
                    <a:pt x="372" y="8"/>
                    <a:pt x="375" y="3"/>
                    <a:pt x="380" y="3"/>
                  </a:cubicBezTo>
                  <a:cubicBezTo>
                    <a:pt x="389" y="2"/>
                    <a:pt x="398" y="1"/>
                    <a:pt x="407" y="1"/>
                  </a:cubicBezTo>
                  <a:cubicBezTo>
                    <a:pt x="412" y="0"/>
                    <a:pt x="417" y="4"/>
                    <a:pt x="417" y="9"/>
                  </a:cubicBezTo>
                  <a:cubicBezTo>
                    <a:pt x="417" y="13"/>
                    <a:pt x="414" y="17"/>
                    <a:pt x="410" y="18"/>
                  </a:cubicBezTo>
                  <a:close/>
                  <a:moveTo>
                    <a:pt x="278" y="44"/>
                  </a:moveTo>
                  <a:cubicBezTo>
                    <a:pt x="274" y="46"/>
                    <a:pt x="269" y="43"/>
                    <a:pt x="267" y="39"/>
                  </a:cubicBezTo>
                  <a:cubicBezTo>
                    <a:pt x="266" y="34"/>
                    <a:pt x="268" y="29"/>
                    <a:pt x="273" y="27"/>
                  </a:cubicBezTo>
                  <a:cubicBezTo>
                    <a:pt x="281" y="24"/>
                    <a:pt x="290" y="22"/>
                    <a:pt x="299" y="19"/>
                  </a:cubicBezTo>
                  <a:cubicBezTo>
                    <a:pt x="304" y="18"/>
                    <a:pt x="309" y="20"/>
                    <a:pt x="310" y="25"/>
                  </a:cubicBezTo>
                  <a:cubicBezTo>
                    <a:pt x="311" y="30"/>
                    <a:pt x="309" y="35"/>
                    <a:pt x="304" y="36"/>
                  </a:cubicBezTo>
                  <a:cubicBezTo>
                    <a:pt x="296" y="38"/>
                    <a:pt x="287" y="41"/>
                    <a:pt x="279" y="44"/>
                  </a:cubicBezTo>
                  <a:cubicBezTo>
                    <a:pt x="279" y="44"/>
                    <a:pt x="278" y="44"/>
                    <a:pt x="278" y="44"/>
                  </a:cubicBezTo>
                  <a:close/>
                  <a:moveTo>
                    <a:pt x="356" y="24"/>
                  </a:moveTo>
                  <a:cubicBezTo>
                    <a:pt x="356" y="24"/>
                    <a:pt x="356" y="24"/>
                    <a:pt x="356" y="24"/>
                  </a:cubicBezTo>
                  <a:cubicBezTo>
                    <a:pt x="347" y="26"/>
                    <a:pt x="338" y="27"/>
                    <a:pt x="330" y="29"/>
                  </a:cubicBezTo>
                  <a:cubicBezTo>
                    <a:pt x="325" y="30"/>
                    <a:pt x="320" y="27"/>
                    <a:pt x="319" y="23"/>
                  </a:cubicBezTo>
                  <a:cubicBezTo>
                    <a:pt x="318" y="18"/>
                    <a:pt x="321" y="13"/>
                    <a:pt x="326" y="12"/>
                  </a:cubicBezTo>
                  <a:cubicBezTo>
                    <a:pt x="335" y="10"/>
                    <a:pt x="344" y="8"/>
                    <a:pt x="353" y="7"/>
                  </a:cubicBezTo>
                  <a:cubicBezTo>
                    <a:pt x="358" y="6"/>
                    <a:pt x="362" y="9"/>
                    <a:pt x="363" y="14"/>
                  </a:cubicBezTo>
                  <a:cubicBezTo>
                    <a:pt x="364" y="18"/>
                    <a:pt x="361" y="23"/>
                    <a:pt x="356" y="24"/>
                  </a:cubicBez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8" name="Freeform 91">
              <a:extLst>
                <a:ext uri="{FF2B5EF4-FFF2-40B4-BE49-F238E27FC236}">
                  <a16:creationId xmlns:a16="http://schemas.microsoft.com/office/drawing/2014/main" id="{0E23B657-F97B-4C55-ABF8-483A73B32E3A}"/>
                </a:ext>
              </a:extLst>
            </p:cNvPr>
            <p:cNvSpPr>
              <a:spLocks/>
            </p:cNvSpPr>
            <p:nvPr/>
          </p:nvSpPr>
          <p:spPr bwMode="auto">
            <a:xfrm>
              <a:off x="2217491" y="3043380"/>
              <a:ext cx="57446" cy="65179"/>
            </a:xfrm>
            <a:custGeom>
              <a:avLst/>
              <a:gdLst>
                <a:gd name="T0" fmla="*/ 26 w 37"/>
                <a:gd name="T1" fmla="*/ 42 h 42"/>
                <a:gd name="T2" fmla="*/ 19 w 37"/>
                <a:gd name="T3" fmla="*/ 38 h 42"/>
                <a:gd name="T4" fmla="*/ 11 w 37"/>
                <a:gd name="T5" fmla="*/ 27 h 42"/>
                <a:gd name="T6" fmla="*/ 11 w 37"/>
                <a:gd name="T7" fmla="*/ 26 h 42"/>
                <a:gd name="T8" fmla="*/ 3 w 37"/>
                <a:gd name="T9" fmla="*/ 16 h 42"/>
                <a:gd name="T10" fmla="*/ 5 w 37"/>
                <a:gd name="T11" fmla="*/ 3 h 42"/>
                <a:gd name="T12" fmla="*/ 18 w 37"/>
                <a:gd name="T13" fmla="*/ 5 h 42"/>
                <a:gd name="T14" fmla="*/ 26 w 37"/>
                <a:gd name="T15" fmla="*/ 16 h 42"/>
                <a:gd name="T16" fmla="*/ 26 w 37"/>
                <a:gd name="T17" fmla="*/ 16 h 42"/>
                <a:gd name="T18" fmla="*/ 34 w 37"/>
                <a:gd name="T19" fmla="*/ 27 h 42"/>
                <a:gd name="T20" fmla="*/ 32 w 37"/>
                <a:gd name="T21" fmla="*/ 40 h 42"/>
                <a:gd name="T22" fmla="*/ 26 w 37"/>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42">
                  <a:moveTo>
                    <a:pt x="26" y="42"/>
                  </a:moveTo>
                  <a:cubicBezTo>
                    <a:pt x="23" y="42"/>
                    <a:pt x="20" y="40"/>
                    <a:pt x="19" y="38"/>
                  </a:cubicBezTo>
                  <a:cubicBezTo>
                    <a:pt x="11" y="27"/>
                    <a:pt x="11" y="27"/>
                    <a:pt x="11" y="27"/>
                  </a:cubicBezTo>
                  <a:cubicBezTo>
                    <a:pt x="11" y="27"/>
                    <a:pt x="11" y="27"/>
                    <a:pt x="11" y="26"/>
                  </a:cubicBezTo>
                  <a:cubicBezTo>
                    <a:pt x="8" y="23"/>
                    <a:pt x="6" y="19"/>
                    <a:pt x="3" y="16"/>
                  </a:cubicBezTo>
                  <a:cubicBezTo>
                    <a:pt x="0" y="11"/>
                    <a:pt x="1" y="6"/>
                    <a:pt x="5" y="3"/>
                  </a:cubicBezTo>
                  <a:cubicBezTo>
                    <a:pt x="9" y="0"/>
                    <a:pt x="15" y="1"/>
                    <a:pt x="18" y="5"/>
                  </a:cubicBezTo>
                  <a:cubicBezTo>
                    <a:pt x="21" y="8"/>
                    <a:pt x="23" y="12"/>
                    <a:pt x="26" y="16"/>
                  </a:cubicBezTo>
                  <a:cubicBezTo>
                    <a:pt x="26" y="16"/>
                    <a:pt x="26" y="16"/>
                    <a:pt x="26" y="16"/>
                  </a:cubicBezTo>
                  <a:cubicBezTo>
                    <a:pt x="34" y="27"/>
                    <a:pt x="34" y="27"/>
                    <a:pt x="34" y="27"/>
                  </a:cubicBezTo>
                  <a:cubicBezTo>
                    <a:pt x="37" y="32"/>
                    <a:pt x="36" y="37"/>
                    <a:pt x="32" y="40"/>
                  </a:cubicBezTo>
                  <a:cubicBezTo>
                    <a:pt x="30" y="41"/>
                    <a:pt x="28" y="42"/>
                    <a:pt x="26" y="42"/>
                  </a:cubicBezTo>
                  <a:close/>
                </a:path>
              </a:pathLst>
            </a:custGeom>
            <a:solidFill>
              <a:srgbClr val="7A7A7A">
                <a:lumMod val="7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49" name="Freeform 92">
              <a:extLst>
                <a:ext uri="{FF2B5EF4-FFF2-40B4-BE49-F238E27FC236}">
                  <a16:creationId xmlns:a16="http://schemas.microsoft.com/office/drawing/2014/main" id="{34689CA9-63CC-47DC-B9EB-315640857CB8}"/>
                </a:ext>
              </a:extLst>
            </p:cNvPr>
            <p:cNvSpPr>
              <a:spLocks noEditPoints="1"/>
            </p:cNvSpPr>
            <p:nvPr/>
          </p:nvSpPr>
          <p:spPr bwMode="auto">
            <a:xfrm>
              <a:off x="1615416" y="3114082"/>
              <a:ext cx="1394164" cy="1319043"/>
            </a:xfrm>
            <a:custGeom>
              <a:avLst/>
              <a:gdLst>
                <a:gd name="T0" fmla="*/ 762 w 898"/>
                <a:gd name="T1" fmla="*/ 833 h 851"/>
                <a:gd name="T2" fmla="*/ 762 w 898"/>
                <a:gd name="T3" fmla="*/ 851 h 851"/>
                <a:gd name="T4" fmla="*/ 825 w 898"/>
                <a:gd name="T5" fmla="*/ 825 h 851"/>
                <a:gd name="T6" fmla="*/ 707 w 898"/>
                <a:gd name="T7" fmla="*/ 840 h 851"/>
                <a:gd name="T8" fmla="*/ 708 w 898"/>
                <a:gd name="T9" fmla="*/ 820 h 851"/>
                <a:gd name="T10" fmla="*/ 833 w 898"/>
                <a:gd name="T11" fmla="*/ 821 h 851"/>
                <a:gd name="T12" fmla="*/ 846 w 898"/>
                <a:gd name="T13" fmla="*/ 822 h 851"/>
                <a:gd name="T14" fmla="*/ 630 w 898"/>
                <a:gd name="T15" fmla="*/ 787 h 851"/>
                <a:gd name="T16" fmla="*/ 614 w 898"/>
                <a:gd name="T17" fmla="*/ 788 h 851"/>
                <a:gd name="T18" fmla="*/ 618 w 898"/>
                <a:gd name="T19" fmla="*/ 770 h 851"/>
                <a:gd name="T20" fmla="*/ 867 w 898"/>
                <a:gd name="T21" fmla="*/ 769 h 851"/>
                <a:gd name="T22" fmla="*/ 875 w 898"/>
                <a:gd name="T23" fmla="*/ 782 h 851"/>
                <a:gd name="T24" fmla="*/ 546 w 898"/>
                <a:gd name="T25" fmla="*/ 730 h 851"/>
                <a:gd name="T26" fmla="*/ 513 w 898"/>
                <a:gd name="T27" fmla="*/ 733 h 851"/>
                <a:gd name="T28" fmla="*/ 525 w 898"/>
                <a:gd name="T29" fmla="*/ 730 h 851"/>
                <a:gd name="T30" fmla="*/ 880 w 898"/>
                <a:gd name="T31" fmla="*/ 714 h 851"/>
                <a:gd name="T32" fmla="*/ 898 w 898"/>
                <a:gd name="T33" fmla="*/ 721 h 851"/>
                <a:gd name="T34" fmla="*/ 437 w 898"/>
                <a:gd name="T35" fmla="*/ 681 h 851"/>
                <a:gd name="T36" fmla="*/ 421 w 898"/>
                <a:gd name="T37" fmla="*/ 681 h 851"/>
                <a:gd name="T38" fmla="*/ 425 w 898"/>
                <a:gd name="T39" fmla="*/ 664 h 851"/>
                <a:gd name="T40" fmla="*/ 860 w 898"/>
                <a:gd name="T41" fmla="*/ 648 h 851"/>
                <a:gd name="T42" fmla="*/ 880 w 898"/>
                <a:gd name="T43" fmla="*/ 676 h 851"/>
                <a:gd name="T44" fmla="*/ 353 w 898"/>
                <a:gd name="T45" fmla="*/ 624 h 851"/>
                <a:gd name="T46" fmla="*/ 844 w 898"/>
                <a:gd name="T47" fmla="*/ 625 h 851"/>
                <a:gd name="T48" fmla="*/ 857 w 898"/>
                <a:gd name="T49" fmla="*/ 627 h 851"/>
                <a:gd name="T50" fmla="*/ 292 w 898"/>
                <a:gd name="T51" fmla="*/ 601 h 851"/>
                <a:gd name="T52" fmla="*/ 276 w 898"/>
                <a:gd name="T53" fmla="*/ 602 h 851"/>
                <a:gd name="T54" fmla="*/ 281 w 898"/>
                <a:gd name="T55" fmla="*/ 585 h 851"/>
                <a:gd name="T56" fmla="*/ 797 w 898"/>
                <a:gd name="T57" fmla="*/ 557 h 851"/>
                <a:gd name="T58" fmla="*/ 820 w 898"/>
                <a:gd name="T59" fmla="*/ 584 h 851"/>
                <a:gd name="T60" fmla="*/ 208 w 898"/>
                <a:gd name="T61" fmla="*/ 545 h 851"/>
                <a:gd name="T62" fmla="*/ 175 w 898"/>
                <a:gd name="T63" fmla="*/ 548 h 851"/>
                <a:gd name="T64" fmla="*/ 188 w 898"/>
                <a:gd name="T65" fmla="*/ 544 h 851"/>
                <a:gd name="T66" fmla="*/ 768 w 898"/>
                <a:gd name="T67" fmla="*/ 499 h 851"/>
                <a:gd name="T68" fmla="*/ 132 w 898"/>
                <a:gd name="T69" fmla="*/ 522 h 851"/>
                <a:gd name="T70" fmla="*/ 136 w 898"/>
                <a:gd name="T71" fmla="*/ 505 h 851"/>
                <a:gd name="T72" fmla="*/ 55 w 898"/>
                <a:gd name="T73" fmla="*/ 481 h 851"/>
                <a:gd name="T74" fmla="*/ 83 w 898"/>
                <a:gd name="T75" fmla="*/ 495 h 851"/>
                <a:gd name="T76" fmla="*/ 750 w 898"/>
                <a:gd name="T77" fmla="*/ 457 h 851"/>
                <a:gd name="T78" fmla="*/ 31 w 898"/>
                <a:gd name="T79" fmla="*/ 468 h 851"/>
                <a:gd name="T80" fmla="*/ 43 w 898"/>
                <a:gd name="T81" fmla="*/ 464 h 851"/>
                <a:gd name="T82" fmla="*/ 706 w 898"/>
                <a:gd name="T83" fmla="*/ 409 h 851"/>
                <a:gd name="T84" fmla="*/ 695 w 898"/>
                <a:gd name="T85" fmla="*/ 403 h 851"/>
                <a:gd name="T86" fmla="*/ 703 w 898"/>
                <a:gd name="T87" fmla="*/ 389 h 851"/>
                <a:gd name="T88" fmla="*/ 641 w 898"/>
                <a:gd name="T89" fmla="*/ 332 h 851"/>
                <a:gd name="T90" fmla="*/ 664 w 898"/>
                <a:gd name="T91" fmla="*/ 358 h 851"/>
                <a:gd name="T92" fmla="*/ 625 w 898"/>
                <a:gd name="T93" fmla="*/ 276 h 851"/>
                <a:gd name="T94" fmla="*/ 594 w 898"/>
                <a:gd name="T95" fmla="*/ 264 h 851"/>
                <a:gd name="T96" fmla="*/ 607 w 898"/>
                <a:gd name="T97" fmla="*/ 266 h 851"/>
                <a:gd name="T98" fmla="*/ 550 w 898"/>
                <a:gd name="T99" fmla="*/ 183 h 851"/>
                <a:gd name="T100" fmla="*/ 539 w 898"/>
                <a:gd name="T101" fmla="*/ 178 h 851"/>
                <a:gd name="T102" fmla="*/ 547 w 898"/>
                <a:gd name="T103" fmla="*/ 163 h 851"/>
                <a:gd name="T104" fmla="*/ 485 w 898"/>
                <a:gd name="T105" fmla="*/ 106 h 851"/>
                <a:gd name="T106" fmla="*/ 508 w 898"/>
                <a:gd name="T107" fmla="*/ 132 h 851"/>
                <a:gd name="T108" fmla="*/ 469 w 898"/>
                <a:gd name="T109" fmla="*/ 50 h 851"/>
                <a:gd name="T110" fmla="*/ 438 w 898"/>
                <a:gd name="T111" fmla="*/ 38 h 851"/>
                <a:gd name="T112" fmla="*/ 451 w 898"/>
                <a:gd name="T113" fmla="*/ 4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51">
                  <a:moveTo>
                    <a:pt x="762" y="851"/>
                  </a:moveTo>
                  <a:cubicBezTo>
                    <a:pt x="753" y="851"/>
                    <a:pt x="744" y="850"/>
                    <a:pt x="735" y="848"/>
                  </a:cubicBezTo>
                  <a:cubicBezTo>
                    <a:pt x="730" y="847"/>
                    <a:pt x="727" y="843"/>
                    <a:pt x="728" y="838"/>
                  </a:cubicBezTo>
                  <a:cubicBezTo>
                    <a:pt x="729" y="833"/>
                    <a:pt x="733" y="829"/>
                    <a:pt x="738" y="830"/>
                  </a:cubicBezTo>
                  <a:cubicBezTo>
                    <a:pt x="746" y="832"/>
                    <a:pt x="754" y="833"/>
                    <a:pt x="762" y="833"/>
                  </a:cubicBezTo>
                  <a:cubicBezTo>
                    <a:pt x="762" y="833"/>
                    <a:pt x="763" y="833"/>
                    <a:pt x="764" y="833"/>
                  </a:cubicBezTo>
                  <a:cubicBezTo>
                    <a:pt x="764" y="833"/>
                    <a:pt x="764" y="833"/>
                    <a:pt x="764" y="833"/>
                  </a:cubicBezTo>
                  <a:cubicBezTo>
                    <a:pt x="769" y="833"/>
                    <a:pt x="773" y="837"/>
                    <a:pt x="773" y="842"/>
                  </a:cubicBezTo>
                  <a:cubicBezTo>
                    <a:pt x="773" y="847"/>
                    <a:pt x="769" y="851"/>
                    <a:pt x="764" y="851"/>
                  </a:cubicBezTo>
                  <a:cubicBezTo>
                    <a:pt x="763" y="851"/>
                    <a:pt x="763" y="851"/>
                    <a:pt x="762" y="851"/>
                  </a:cubicBezTo>
                  <a:close/>
                  <a:moveTo>
                    <a:pt x="791" y="848"/>
                  </a:moveTo>
                  <a:cubicBezTo>
                    <a:pt x="787" y="848"/>
                    <a:pt x="783" y="845"/>
                    <a:pt x="782" y="841"/>
                  </a:cubicBezTo>
                  <a:cubicBezTo>
                    <a:pt x="781" y="836"/>
                    <a:pt x="784" y="831"/>
                    <a:pt x="789" y="830"/>
                  </a:cubicBezTo>
                  <a:cubicBezTo>
                    <a:pt x="797" y="828"/>
                    <a:pt x="805" y="825"/>
                    <a:pt x="813" y="821"/>
                  </a:cubicBezTo>
                  <a:cubicBezTo>
                    <a:pt x="817" y="819"/>
                    <a:pt x="823" y="821"/>
                    <a:pt x="825" y="825"/>
                  </a:cubicBezTo>
                  <a:cubicBezTo>
                    <a:pt x="827" y="830"/>
                    <a:pt x="825" y="835"/>
                    <a:pt x="821" y="838"/>
                  </a:cubicBezTo>
                  <a:cubicBezTo>
                    <a:pt x="812" y="842"/>
                    <a:pt x="803" y="845"/>
                    <a:pt x="793" y="847"/>
                  </a:cubicBezTo>
                  <a:cubicBezTo>
                    <a:pt x="792" y="848"/>
                    <a:pt x="792" y="848"/>
                    <a:pt x="791" y="848"/>
                  </a:cubicBezTo>
                  <a:close/>
                  <a:moveTo>
                    <a:pt x="710" y="840"/>
                  </a:moveTo>
                  <a:cubicBezTo>
                    <a:pt x="709" y="840"/>
                    <a:pt x="708" y="840"/>
                    <a:pt x="707" y="840"/>
                  </a:cubicBezTo>
                  <a:cubicBezTo>
                    <a:pt x="704" y="838"/>
                    <a:pt x="702" y="837"/>
                    <a:pt x="699" y="836"/>
                  </a:cubicBezTo>
                  <a:cubicBezTo>
                    <a:pt x="699" y="836"/>
                    <a:pt x="699" y="836"/>
                    <a:pt x="682" y="826"/>
                  </a:cubicBezTo>
                  <a:cubicBezTo>
                    <a:pt x="677" y="824"/>
                    <a:pt x="676" y="818"/>
                    <a:pt x="678" y="814"/>
                  </a:cubicBezTo>
                  <a:cubicBezTo>
                    <a:pt x="680" y="809"/>
                    <a:pt x="686" y="808"/>
                    <a:pt x="690" y="810"/>
                  </a:cubicBezTo>
                  <a:cubicBezTo>
                    <a:pt x="705" y="818"/>
                    <a:pt x="707" y="819"/>
                    <a:pt x="708" y="820"/>
                  </a:cubicBezTo>
                  <a:cubicBezTo>
                    <a:pt x="710" y="821"/>
                    <a:pt x="712" y="822"/>
                    <a:pt x="714" y="823"/>
                  </a:cubicBezTo>
                  <a:cubicBezTo>
                    <a:pt x="719" y="825"/>
                    <a:pt x="721" y="830"/>
                    <a:pt x="719" y="835"/>
                  </a:cubicBezTo>
                  <a:cubicBezTo>
                    <a:pt x="717" y="838"/>
                    <a:pt x="714" y="840"/>
                    <a:pt x="710" y="840"/>
                  </a:cubicBezTo>
                  <a:close/>
                  <a:moveTo>
                    <a:pt x="840" y="824"/>
                  </a:moveTo>
                  <a:cubicBezTo>
                    <a:pt x="837" y="824"/>
                    <a:pt x="835" y="823"/>
                    <a:pt x="833" y="821"/>
                  </a:cubicBezTo>
                  <a:cubicBezTo>
                    <a:pt x="830" y="817"/>
                    <a:pt x="830" y="811"/>
                    <a:pt x="834" y="808"/>
                  </a:cubicBezTo>
                  <a:cubicBezTo>
                    <a:pt x="841" y="802"/>
                    <a:pt x="847" y="796"/>
                    <a:pt x="853" y="790"/>
                  </a:cubicBezTo>
                  <a:cubicBezTo>
                    <a:pt x="856" y="786"/>
                    <a:pt x="862" y="786"/>
                    <a:pt x="866" y="789"/>
                  </a:cubicBezTo>
                  <a:cubicBezTo>
                    <a:pt x="870" y="792"/>
                    <a:pt x="870" y="798"/>
                    <a:pt x="867" y="802"/>
                  </a:cubicBezTo>
                  <a:cubicBezTo>
                    <a:pt x="861" y="809"/>
                    <a:pt x="854" y="816"/>
                    <a:pt x="846" y="822"/>
                  </a:cubicBezTo>
                  <a:cubicBezTo>
                    <a:pt x="844" y="823"/>
                    <a:pt x="842" y="824"/>
                    <a:pt x="840" y="824"/>
                  </a:cubicBezTo>
                  <a:close/>
                  <a:moveTo>
                    <a:pt x="662" y="814"/>
                  </a:moveTo>
                  <a:cubicBezTo>
                    <a:pt x="660" y="814"/>
                    <a:pt x="659" y="814"/>
                    <a:pt x="657" y="813"/>
                  </a:cubicBezTo>
                  <a:cubicBezTo>
                    <a:pt x="633" y="800"/>
                    <a:pt x="633" y="800"/>
                    <a:pt x="633" y="800"/>
                  </a:cubicBezTo>
                  <a:cubicBezTo>
                    <a:pt x="629" y="797"/>
                    <a:pt x="627" y="792"/>
                    <a:pt x="630" y="787"/>
                  </a:cubicBezTo>
                  <a:cubicBezTo>
                    <a:pt x="632" y="783"/>
                    <a:pt x="638" y="781"/>
                    <a:pt x="642" y="784"/>
                  </a:cubicBezTo>
                  <a:cubicBezTo>
                    <a:pt x="666" y="797"/>
                    <a:pt x="666" y="797"/>
                    <a:pt x="666" y="797"/>
                  </a:cubicBezTo>
                  <a:cubicBezTo>
                    <a:pt x="671" y="799"/>
                    <a:pt x="672" y="805"/>
                    <a:pt x="670" y="809"/>
                  </a:cubicBezTo>
                  <a:cubicBezTo>
                    <a:pt x="668" y="812"/>
                    <a:pt x="665" y="814"/>
                    <a:pt x="662" y="814"/>
                  </a:cubicBezTo>
                  <a:close/>
                  <a:moveTo>
                    <a:pt x="614" y="788"/>
                  </a:moveTo>
                  <a:cubicBezTo>
                    <a:pt x="612" y="788"/>
                    <a:pt x="610" y="787"/>
                    <a:pt x="609" y="786"/>
                  </a:cubicBezTo>
                  <a:cubicBezTo>
                    <a:pt x="585" y="773"/>
                    <a:pt x="585" y="773"/>
                    <a:pt x="585" y="773"/>
                  </a:cubicBezTo>
                  <a:cubicBezTo>
                    <a:pt x="581" y="771"/>
                    <a:pt x="579" y="765"/>
                    <a:pt x="581" y="761"/>
                  </a:cubicBezTo>
                  <a:cubicBezTo>
                    <a:pt x="584" y="756"/>
                    <a:pt x="589" y="755"/>
                    <a:pt x="594" y="757"/>
                  </a:cubicBezTo>
                  <a:cubicBezTo>
                    <a:pt x="618" y="770"/>
                    <a:pt x="618" y="770"/>
                    <a:pt x="618" y="770"/>
                  </a:cubicBezTo>
                  <a:cubicBezTo>
                    <a:pt x="622" y="773"/>
                    <a:pt x="624" y="778"/>
                    <a:pt x="622" y="783"/>
                  </a:cubicBezTo>
                  <a:cubicBezTo>
                    <a:pt x="620" y="786"/>
                    <a:pt x="617" y="788"/>
                    <a:pt x="614" y="788"/>
                  </a:cubicBezTo>
                  <a:close/>
                  <a:moveTo>
                    <a:pt x="875" y="782"/>
                  </a:moveTo>
                  <a:cubicBezTo>
                    <a:pt x="874" y="782"/>
                    <a:pt x="872" y="782"/>
                    <a:pt x="871" y="781"/>
                  </a:cubicBezTo>
                  <a:cubicBezTo>
                    <a:pt x="866" y="779"/>
                    <a:pt x="864" y="773"/>
                    <a:pt x="867" y="769"/>
                  </a:cubicBezTo>
                  <a:cubicBezTo>
                    <a:pt x="871" y="761"/>
                    <a:pt x="874" y="753"/>
                    <a:pt x="876" y="745"/>
                  </a:cubicBezTo>
                  <a:cubicBezTo>
                    <a:pt x="877" y="740"/>
                    <a:pt x="882" y="737"/>
                    <a:pt x="887" y="739"/>
                  </a:cubicBezTo>
                  <a:cubicBezTo>
                    <a:pt x="892" y="740"/>
                    <a:pt x="895" y="745"/>
                    <a:pt x="894" y="750"/>
                  </a:cubicBezTo>
                  <a:cubicBezTo>
                    <a:pt x="891" y="759"/>
                    <a:pt x="888" y="769"/>
                    <a:pt x="883" y="777"/>
                  </a:cubicBezTo>
                  <a:cubicBezTo>
                    <a:pt x="881" y="780"/>
                    <a:pt x="878" y="782"/>
                    <a:pt x="875" y="782"/>
                  </a:cubicBezTo>
                  <a:close/>
                  <a:moveTo>
                    <a:pt x="565" y="761"/>
                  </a:moveTo>
                  <a:cubicBezTo>
                    <a:pt x="564" y="761"/>
                    <a:pt x="562" y="761"/>
                    <a:pt x="561" y="760"/>
                  </a:cubicBezTo>
                  <a:cubicBezTo>
                    <a:pt x="537" y="747"/>
                    <a:pt x="537" y="747"/>
                    <a:pt x="537" y="747"/>
                  </a:cubicBezTo>
                  <a:cubicBezTo>
                    <a:pt x="532" y="744"/>
                    <a:pt x="531" y="739"/>
                    <a:pt x="533" y="734"/>
                  </a:cubicBezTo>
                  <a:cubicBezTo>
                    <a:pt x="536" y="730"/>
                    <a:pt x="541" y="728"/>
                    <a:pt x="546" y="730"/>
                  </a:cubicBezTo>
                  <a:cubicBezTo>
                    <a:pt x="570" y="744"/>
                    <a:pt x="570" y="744"/>
                    <a:pt x="570" y="744"/>
                  </a:cubicBezTo>
                  <a:cubicBezTo>
                    <a:pt x="574" y="746"/>
                    <a:pt x="576" y="752"/>
                    <a:pt x="573" y="756"/>
                  </a:cubicBezTo>
                  <a:cubicBezTo>
                    <a:pt x="572" y="759"/>
                    <a:pt x="569" y="761"/>
                    <a:pt x="565" y="761"/>
                  </a:cubicBezTo>
                  <a:close/>
                  <a:moveTo>
                    <a:pt x="517" y="734"/>
                  </a:moveTo>
                  <a:cubicBezTo>
                    <a:pt x="516" y="734"/>
                    <a:pt x="514" y="734"/>
                    <a:pt x="513" y="733"/>
                  </a:cubicBezTo>
                  <a:cubicBezTo>
                    <a:pt x="489" y="720"/>
                    <a:pt x="489" y="720"/>
                    <a:pt x="489" y="720"/>
                  </a:cubicBezTo>
                  <a:cubicBezTo>
                    <a:pt x="484" y="718"/>
                    <a:pt x="482" y="712"/>
                    <a:pt x="485" y="708"/>
                  </a:cubicBezTo>
                  <a:cubicBezTo>
                    <a:pt x="487" y="703"/>
                    <a:pt x="493" y="702"/>
                    <a:pt x="497" y="704"/>
                  </a:cubicBezTo>
                  <a:cubicBezTo>
                    <a:pt x="521" y="717"/>
                    <a:pt x="521" y="717"/>
                    <a:pt x="521" y="717"/>
                  </a:cubicBezTo>
                  <a:cubicBezTo>
                    <a:pt x="526" y="720"/>
                    <a:pt x="528" y="725"/>
                    <a:pt x="525" y="730"/>
                  </a:cubicBezTo>
                  <a:cubicBezTo>
                    <a:pt x="523" y="733"/>
                    <a:pt x="520" y="734"/>
                    <a:pt x="517" y="734"/>
                  </a:cubicBezTo>
                  <a:close/>
                  <a:moveTo>
                    <a:pt x="889" y="730"/>
                  </a:moveTo>
                  <a:cubicBezTo>
                    <a:pt x="889" y="730"/>
                    <a:pt x="889" y="730"/>
                    <a:pt x="889" y="730"/>
                  </a:cubicBezTo>
                  <a:cubicBezTo>
                    <a:pt x="884" y="729"/>
                    <a:pt x="880" y="725"/>
                    <a:pt x="880" y="720"/>
                  </a:cubicBezTo>
                  <a:cubicBezTo>
                    <a:pt x="880" y="718"/>
                    <a:pt x="880" y="716"/>
                    <a:pt x="880" y="714"/>
                  </a:cubicBezTo>
                  <a:cubicBezTo>
                    <a:pt x="880" y="708"/>
                    <a:pt x="879" y="701"/>
                    <a:pt x="878" y="695"/>
                  </a:cubicBezTo>
                  <a:cubicBezTo>
                    <a:pt x="878" y="690"/>
                    <a:pt x="881" y="685"/>
                    <a:pt x="886" y="684"/>
                  </a:cubicBezTo>
                  <a:cubicBezTo>
                    <a:pt x="891" y="683"/>
                    <a:pt x="896" y="687"/>
                    <a:pt x="897" y="692"/>
                  </a:cubicBezTo>
                  <a:cubicBezTo>
                    <a:pt x="898" y="699"/>
                    <a:pt x="898" y="707"/>
                    <a:pt x="898" y="714"/>
                  </a:cubicBezTo>
                  <a:cubicBezTo>
                    <a:pt x="898" y="716"/>
                    <a:pt x="898" y="719"/>
                    <a:pt x="898" y="721"/>
                  </a:cubicBezTo>
                  <a:cubicBezTo>
                    <a:pt x="898" y="726"/>
                    <a:pt x="894" y="730"/>
                    <a:pt x="889" y="730"/>
                  </a:cubicBezTo>
                  <a:close/>
                  <a:moveTo>
                    <a:pt x="469" y="708"/>
                  </a:moveTo>
                  <a:cubicBezTo>
                    <a:pt x="467" y="708"/>
                    <a:pt x="466" y="708"/>
                    <a:pt x="464" y="707"/>
                  </a:cubicBezTo>
                  <a:cubicBezTo>
                    <a:pt x="440" y="694"/>
                    <a:pt x="440" y="694"/>
                    <a:pt x="440" y="694"/>
                  </a:cubicBezTo>
                  <a:cubicBezTo>
                    <a:pt x="436" y="691"/>
                    <a:pt x="434" y="685"/>
                    <a:pt x="437" y="681"/>
                  </a:cubicBezTo>
                  <a:cubicBezTo>
                    <a:pt x="439" y="677"/>
                    <a:pt x="445" y="675"/>
                    <a:pt x="449" y="677"/>
                  </a:cubicBezTo>
                  <a:cubicBezTo>
                    <a:pt x="473" y="691"/>
                    <a:pt x="473" y="691"/>
                    <a:pt x="473" y="691"/>
                  </a:cubicBezTo>
                  <a:cubicBezTo>
                    <a:pt x="478" y="693"/>
                    <a:pt x="479" y="699"/>
                    <a:pt x="477" y="703"/>
                  </a:cubicBezTo>
                  <a:cubicBezTo>
                    <a:pt x="475" y="706"/>
                    <a:pt x="472" y="708"/>
                    <a:pt x="469" y="708"/>
                  </a:cubicBezTo>
                  <a:close/>
                  <a:moveTo>
                    <a:pt x="421" y="681"/>
                  </a:moveTo>
                  <a:cubicBezTo>
                    <a:pt x="419" y="681"/>
                    <a:pt x="418" y="681"/>
                    <a:pt x="416" y="680"/>
                  </a:cubicBezTo>
                  <a:cubicBezTo>
                    <a:pt x="392" y="667"/>
                    <a:pt x="392" y="667"/>
                    <a:pt x="392" y="667"/>
                  </a:cubicBezTo>
                  <a:cubicBezTo>
                    <a:pt x="388" y="665"/>
                    <a:pt x="386" y="659"/>
                    <a:pt x="389" y="655"/>
                  </a:cubicBezTo>
                  <a:cubicBezTo>
                    <a:pt x="391" y="650"/>
                    <a:pt x="397" y="648"/>
                    <a:pt x="401" y="651"/>
                  </a:cubicBezTo>
                  <a:cubicBezTo>
                    <a:pt x="425" y="664"/>
                    <a:pt x="425" y="664"/>
                    <a:pt x="425" y="664"/>
                  </a:cubicBezTo>
                  <a:cubicBezTo>
                    <a:pt x="430" y="667"/>
                    <a:pt x="431" y="672"/>
                    <a:pt x="429" y="677"/>
                  </a:cubicBezTo>
                  <a:cubicBezTo>
                    <a:pt x="427" y="680"/>
                    <a:pt x="424" y="681"/>
                    <a:pt x="421" y="681"/>
                  </a:cubicBezTo>
                  <a:close/>
                  <a:moveTo>
                    <a:pt x="880" y="676"/>
                  </a:moveTo>
                  <a:cubicBezTo>
                    <a:pt x="876" y="676"/>
                    <a:pt x="873" y="674"/>
                    <a:pt x="871" y="670"/>
                  </a:cubicBezTo>
                  <a:cubicBezTo>
                    <a:pt x="868" y="662"/>
                    <a:pt x="864" y="655"/>
                    <a:pt x="860" y="648"/>
                  </a:cubicBezTo>
                  <a:cubicBezTo>
                    <a:pt x="857" y="643"/>
                    <a:pt x="858" y="638"/>
                    <a:pt x="862" y="635"/>
                  </a:cubicBezTo>
                  <a:cubicBezTo>
                    <a:pt x="866" y="632"/>
                    <a:pt x="872" y="633"/>
                    <a:pt x="875" y="637"/>
                  </a:cubicBezTo>
                  <a:cubicBezTo>
                    <a:pt x="880" y="645"/>
                    <a:pt x="885" y="654"/>
                    <a:pt x="889" y="663"/>
                  </a:cubicBezTo>
                  <a:cubicBezTo>
                    <a:pt x="890" y="668"/>
                    <a:pt x="888" y="673"/>
                    <a:pt x="883" y="675"/>
                  </a:cubicBezTo>
                  <a:cubicBezTo>
                    <a:pt x="882" y="676"/>
                    <a:pt x="881" y="676"/>
                    <a:pt x="880" y="676"/>
                  </a:cubicBezTo>
                  <a:close/>
                  <a:moveTo>
                    <a:pt x="372" y="655"/>
                  </a:moveTo>
                  <a:cubicBezTo>
                    <a:pt x="371" y="655"/>
                    <a:pt x="369" y="655"/>
                    <a:pt x="368" y="654"/>
                  </a:cubicBezTo>
                  <a:cubicBezTo>
                    <a:pt x="344" y="640"/>
                    <a:pt x="344" y="640"/>
                    <a:pt x="344" y="640"/>
                  </a:cubicBezTo>
                  <a:cubicBezTo>
                    <a:pt x="340" y="638"/>
                    <a:pt x="338" y="632"/>
                    <a:pt x="340" y="628"/>
                  </a:cubicBezTo>
                  <a:cubicBezTo>
                    <a:pt x="343" y="624"/>
                    <a:pt x="348" y="622"/>
                    <a:pt x="353" y="624"/>
                  </a:cubicBezTo>
                  <a:cubicBezTo>
                    <a:pt x="377" y="638"/>
                    <a:pt x="377" y="638"/>
                    <a:pt x="377" y="638"/>
                  </a:cubicBezTo>
                  <a:cubicBezTo>
                    <a:pt x="381" y="640"/>
                    <a:pt x="383" y="646"/>
                    <a:pt x="381" y="650"/>
                  </a:cubicBezTo>
                  <a:cubicBezTo>
                    <a:pt x="379" y="653"/>
                    <a:pt x="376" y="655"/>
                    <a:pt x="372" y="655"/>
                  </a:cubicBezTo>
                  <a:close/>
                  <a:moveTo>
                    <a:pt x="852" y="629"/>
                  </a:moveTo>
                  <a:cubicBezTo>
                    <a:pt x="849" y="629"/>
                    <a:pt x="846" y="628"/>
                    <a:pt x="844" y="625"/>
                  </a:cubicBezTo>
                  <a:cubicBezTo>
                    <a:pt x="828" y="603"/>
                    <a:pt x="828" y="603"/>
                    <a:pt x="828" y="603"/>
                  </a:cubicBezTo>
                  <a:cubicBezTo>
                    <a:pt x="825" y="598"/>
                    <a:pt x="826" y="593"/>
                    <a:pt x="831" y="590"/>
                  </a:cubicBezTo>
                  <a:cubicBezTo>
                    <a:pt x="835" y="587"/>
                    <a:pt x="841" y="588"/>
                    <a:pt x="843" y="592"/>
                  </a:cubicBezTo>
                  <a:cubicBezTo>
                    <a:pt x="859" y="615"/>
                    <a:pt x="859" y="615"/>
                    <a:pt x="859" y="615"/>
                  </a:cubicBezTo>
                  <a:cubicBezTo>
                    <a:pt x="862" y="619"/>
                    <a:pt x="861" y="625"/>
                    <a:pt x="857" y="627"/>
                  </a:cubicBezTo>
                  <a:cubicBezTo>
                    <a:pt x="855" y="629"/>
                    <a:pt x="853" y="629"/>
                    <a:pt x="852" y="629"/>
                  </a:cubicBezTo>
                  <a:close/>
                  <a:moveTo>
                    <a:pt x="324" y="628"/>
                  </a:moveTo>
                  <a:cubicBezTo>
                    <a:pt x="323" y="628"/>
                    <a:pt x="321" y="628"/>
                    <a:pt x="320" y="627"/>
                  </a:cubicBezTo>
                  <a:cubicBezTo>
                    <a:pt x="296" y="614"/>
                    <a:pt x="296" y="614"/>
                    <a:pt x="296" y="614"/>
                  </a:cubicBezTo>
                  <a:cubicBezTo>
                    <a:pt x="291" y="611"/>
                    <a:pt x="290" y="606"/>
                    <a:pt x="292" y="601"/>
                  </a:cubicBezTo>
                  <a:cubicBezTo>
                    <a:pt x="295" y="597"/>
                    <a:pt x="300" y="595"/>
                    <a:pt x="305" y="598"/>
                  </a:cubicBezTo>
                  <a:cubicBezTo>
                    <a:pt x="329" y="611"/>
                    <a:pt x="329" y="611"/>
                    <a:pt x="329" y="611"/>
                  </a:cubicBezTo>
                  <a:cubicBezTo>
                    <a:pt x="333" y="614"/>
                    <a:pt x="335" y="619"/>
                    <a:pt x="332" y="624"/>
                  </a:cubicBezTo>
                  <a:cubicBezTo>
                    <a:pt x="331" y="627"/>
                    <a:pt x="327" y="628"/>
                    <a:pt x="324" y="628"/>
                  </a:cubicBezTo>
                  <a:close/>
                  <a:moveTo>
                    <a:pt x="276" y="602"/>
                  </a:moveTo>
                  <a:cubicBezTo>
                    <a:pt x="275" y="602"/>
                    <a:pt x="273" y="601"/>
                    <a:pt x="272" y="601"/>
                  </a:cubicBezTo>
                  <a:cubicBezTo>
                    <a:pt x="248" y="587"/>
                    <a:pt x="248" y="587"/>
                    <a:pt x="248" y="587"/>
                  </a:cubicBezTo>
                  <a:cubicBezTo>
                    <a:pt x="243" y="585"/>
                    <a:pt x="241" y="579"/>
                    <a:pt x="244" y="575"/>
                  </a:cubicBezTo>
                  <a:cubicBezTo>
                    <a:pt x="246" y="570"/>
                    <a:pt x="252" y="569"/>
                    <a:pt x="256" y="571"/>
                  </a:cubicBezTo>
                  <a:cubicBezTo>
                    <a:pt x="281" y="585"/>
                    <a:pt x="281" y="585"/>
                    <a:pt x="281" y="585"/>
                  </a:cubicBezTo>
                  <a:cubicBezTo>
                    <a:pt x="285" y="587"/>
                    <a:pt x="287" y="593"/>
                    <a:pt x="284" y="597"/>
                  </a:cubicBezTo>
                  <a:cubicBezTo>
                    <a:pt x="282" y="600"/>
                    <a:pt x="279" y="602"/>
                    <a:pt x="276" y="602"/>
                  </a:cubicBezTo>
                  <a:close/>
                  <a:moveTo>
                    <a:pt x="820" y="584"/>
                  </a:moveTo>
                  <a:cubicBezTo>
                    <a:pt x="817" y="584"/>
                    <a:pt x="815" y="583"/>
                    <a:pt x="813" y="580"/>
                  </a:cubicBezTo>
                  <a:cubicBezTo>
                    <a:pt x="797" y="557"/>
                    <a:pt x="797" y="557"/>
                    <a:pt x="797" y="557"/>
                  </a:cubicBezTo>
                  <a:cubicBezTo>
                    <a:pt x="794" y="553"/>
                    <a:pt x="795" y="548"/>
                    <a:pt x="799" y="545"/>
                  </a:cubicBezTo>
                  <a:cubicBezTo>
                    <a:pt x="804" y="542"/>
                    <a:pt x="809" y="543"/>
                    <a:pt x="812" y="547"/>
                  </a:cubicBezTo>
                  <a:cubicBezTo>
                    <a:pt x="828" y="570"/>
                    <a:pt x="828" y="570"/>
                    <a:pt x="828" y="570"/>
                  </a:cubicBezTo>
                  <a:cubicBezTo>
                    <a:pt x="831" y="574"/>
                    <a:pt x="830" y="579"/>
                    <a:pt x="826" y="582"/>
                  </a:cubicBezTo>
                  <a:cubicBezTo>
                    <a:pt x="824" y="583"/>
                    <a:pt x="822" y="584"/>
                    <a:pt x="820" y="584"/>
                  </a:cubicBezTo>
                  <a:close/>
                  <a:moveTo>
                    <a:pt x="228" y="575"/>
                  </a:moveTo>
                  <a:cubicBezTo>
                    <a:pt x="226" y="575"/>
                    <a:pt x="225" y="575"/>
                    <a:pt x="223" y="574"/>
                  </a:cubicBezTo>
                  <a:cubicBezTo>
                    <a:pt x="199" y="561"/>
                    <a:pt x="199" y="561"/>
                    <a:pt x="199" y="561"/>
                  </a:cubicBezTo>
                  <a:cubicBezTo>
                    <a:pt x="195" y="558"/>
                    <a:pt x="193" y="553"/>
                    <a:pt x="196" y="548"/>
                  </a:cubicBezTo>
                  <a:cubicBezTo>
                    <a:pt x="198" y="544"/>
                    <a:pt x="204" y="542"/>
                    <a:pt x="208" y="545"/>
                  </a:cubicBezTo>
                  <a:cubicBezTo>
                    <a:pt x="232" y="558"/>
                    <a:pt x="232" y="558"/>
                    <a:pt x="232" y="558"/>
                  </a:cubicBezTo>
                  <a:cubicBezTo>
                    <a:pt x="237" y="560"/>
                    <a:pt x="238" y="566"/>
                    <a:pt x="236" y="570"/>
                  </a:cubicBezTo>
                  <a:cubicBezTo>
                    <a:pt x="234" y="573"/>
                    <a:pt x="231" y="575"/>
                    <a:pt x="228" y="575"/>
                  </a:cubicBezTo>
                  <a:close/>
                  <a:moveTo>
                    <a:pt x="180" y="549"/>
                  </a:moveTo>
                  <a:cubicBezTo>
                    <a:pt x="178" y="549"/>
                    <a:pt x="177" y="548"/>
                    <a:pt x="175" y="548"/>
                  </a:cubicBezTo>
                  <a:cubicBezTo>
                    <a:pt x="151" y="534"/>
                    <a:pt x="151" y="534"/>
                    <a:pt x="151" y="534"/>
                  </a:cubicBezTo>
                  <a:cubicBezTo>
                    <a:pt x="147" y="532"/>
                    <a:pt x="145" y="526"/>
                    <a:pt x="148" y="522"/>
                  </a:cubicBezTo>
                  <a:cubicBezTo>
                    <a:pt x="150" y="517"/>
                    <a:pt x="156" y="516"/>
                    <a:pt x="160" y="518"/>
                  </a:cubicBezTo>
                  <a:cubicBezTo>
                    <a:pt x="184" y="531"/>
                    <a:pt x="184" y="531"/>
                    <a:pt x="184" y="531"/>
                  </a:cubicBezTo>
                  <a:cubicBezTo>
                    <a:pt x="189" y="534"/>
                    <a:pt x="190" y="539"/>
                    <a:pt x="188" y="544"/>
                  </a:cubicBezTo>
                  <a:cubicBezTo>
                    <a:pt x="186" y="547"/>
                    <a:pt x="183" y="549"/>
                    <a:pt x="180" y="549"/>
                  </a:cubicBezTo>
                  <a:close/>
                  <a:moveTo>
                    <a:pt x="789" y="539"/>
                  </a:moveTo>
                  <a:cubicBezTo>
                    <a:pt x="786" y="539"/>
                    <a:pt x="783" y="537"/>
                    <a:pt x="781" y="535"/>
                  </a:cubicBezTo>
                  <a:cubicBezTo>
                    <a:pt x="766" y="512"/>
                    <a:pt x="766" y="512"/>
                    <a:pt x="766" y="512"/>
                  </a:cubicBezTo>
                  <a:cubicBezTo>
                    <a:pt x="763" y="508"/>
                    <a:pt x="764" y="502"/>
                    <a:pt x="768" y="499"/>
                  </a:cubicBezTo>
                  <a:cubicBezTo>
                    <a:pt x="772" y="497"/>
                    <a:pt x="778" y="498"/>
                    <a:pt x="781" y="502"/>
                  </a:cubicBezTo>
                  <a:cubicBezTo>
                    <a:pt x="797" y="524"/>
                    <a:pt x="797" y="524"/>
                    <a:pt x="797" y="524"/>
                  </a:cubicBezTo>
                  <a:cubicBezTo>
                    <a:pt x="800" y="529"/>
                    <a:pt x="798" y="534"/>
                    <a:pt x="794" y="537"/>
                  </a:cubicBezTo>
                  <a:cubicBezTo>
                    <a:pt x="793" y="538"/>
                    <a:pt x="791" y="539"/>
                    <a:pt x="789" y="539"/>
                  </a:cubicBezTo>
                  <a:close/>
                  <a:moveTo>
                    <a:pt x="132" y="522"/>
                  </a:moveTo>
                  <a:cubicBezTo>
                    <a:pt x="130" y="522"/>
                    <a:pt x="128" y="522"/>
                    <a:pt x="127" y="521"/>
                  </a:cubicBezTo>
                  <a:cubicBezTo>
                    <a:pt x="103" y="508"/>
                    <a:pt x="103" y="508"/>
                    <a:pt x="103" y="508"/>
                  </a:cubicBezTo>
                  <a:cubicBezTo>
                    <a:pt x="99" y="505"/>
                    <a:pt x="97" y="500"/>
                    <a:pt x="99" y="495"/>
                  </a:cubicBezTo>
                  <a:cubicBezTo>
                    <a:pt x="102" y="491"/>
                    <a:pt x="107" y="489"/>
                    <a:pt x="112" y="492"/>
                  </a:cubicBezTo>
                  <a:cubicBezTo>
                    <a:pt x="136" y="505"/>
                    <a:pt x="136" y="505"/>
                    <a:pt x="136" y="505"/>
                  </a:cubicBezTo>
                  <a:cubicBezTo>
                    <a:pt x="140" y="507"/>
                    <a:pt x="142" y="513"/>
                    <a:pt x="140" y="517"/>
                  </a:cubicBezTo>
                  <a:cubicBezTo>
                    <a:pt x="138" y="520"/>
                    <a:pt x="135" y="522"/>
                    <a:pt x="132" y="522"/>
                  </a:cubicBezTo>
                  <a:close/>
                  <a:moveTo>
                    <a:pt x="83" y="495"/>
                  </a:moveTo>
                  <a:cubicBezTo>
                    <a:pt x="82" y="495"/>
                    <a:pt x="80" y="495"/>
                    <a:pt x="79" y="494"/>
                  </a:cubicBezTo>
                  <a:cubicBezTo>
                    <a:pt x="55" y="481"/>
                    <a:pt x="55" y="481"/>
                    <a:pt x="55" y="481"/>
                  </a:cubicBezTo>
                  <a:cubicBezTo>
                    <a:pt x="50" y="479"/>
                    <a:pt x="49" y="473"/>
                    <a:pt x="51" y="469"/>
                  </a:cubicBezTo>
                  <a:cubicBezTo>
                    <a:pt x="54" y="464"/>
                    <a:pt x="59" y="462"/>
                    <a:pt x="64" y="465"/>
                  </a:cubicBezTo>
                  <a:cubicBezTo>
                    <a:pt x="88" y="478"/>
                    <a:pt x="88" y="478"/>
                    <a:pt x="88" y="478"/>
                  </a:cubicBezTo>
                  <a:cubicBezTo>
                    <a:pt x="92" y="481"/>
                    <a:pt x="94" y="486"/>
                    <a:pt x="91" y="491"/>
                  </a:cubicBezTo>
                  <a:cubicBezTo>
                    <a:pt x="90" y="494"/>
                    <a:pt x="87" y="495"/>
                    <a:pt x="83" y="495"/>
                  </a:cubicBezTo>
                  <a:close/>
                  <a:moveTo>
                    <a:pt x="758" y="494"/>
                  </a:moveTo>
                  <a:cubicBezTo>
                    <a:pt x="755" y="494"/>
                    <a:pt x="752" y="492"/>
                    <a:pt x="750" y="490"/>
                  </a:cubicBezTo>
                  <a:cubicBezTo>
                    <a:pt x="735" y="467"/>
                    <a:pt x="735" y="467"/>
                    <a:pt x="735" y="467"/>
                  </a:cubicBezTo>
                  <a:cubicBezTo>
                    <a:pt x="732" y="463"/>
                    <a:pt x="733" y="457"/>
                    <a:pt x="737" y="454"/>
                  </a:cubicBezTo>
                  <a:cubicBezTo>
                    <a:pt x="741" y="451"/>
                    <a:pt x="747" y="452"/>
                    <a:pt x="750" y="457"/>
                  </a:cubicBezTo>
                  <a:cubicBezTo>
                    <a:pt x="765" y="479"/>
                    <a:pt x="765" y="479"/>
                    <a:pt x="765" y="479"/>
                  </a:cubicBezTo>
                  <a:cubicBezTo>
                    <a:pt x="768" y="483"/>
                    <a:pt x="767" y="489"/>
                    <a:pt x="763" y="492"/>
                  </a:cubicBezTo>
                  <a:cubicBezTo>
                    <a:pt x="761" y="493"/>
                    <a:pt x="760" y="494"/>
                    <a:pt x="758" y="494"/>
                  </a:cubicBezTo>
                  <a:close/>
                  <a:moveTo>
                    <a:pt x="35" y="469"/>
                  </a:moveTo>
                  <a:cubicBezTo>
                    <a:pt x="34" y="469"/>
                    <a:pt x="32" y="468"/>
                    <a:pt x="31" y="468"/>
                  </a:cubicBezTo>
                  <a:cubicBezTo>
                    <a:pt x="6" y="454"/>
                    <a:pt x="6" y="454"/>
                    <a:pt x="6" y="454"/>
                  </a:cubicBezTo>
                  <a:cubicBezTo>
                    <a:pt x="2" y="452"/>
                    <a:pt x="0" y="446"/>
                    <a:pt x="3" y="442"/>
                  </a:cubicBezTo>
                  <a:cubicBezTo>
                    <a:pt x="5" y="437"/>
                    <a:pt x="11" y="436"/>
                    <a:pt x="15" y="438"/>
                  </a:cubicBezTo>
                  <a:cubicBezTo>
                    <a:pt x="40" y="452"/>
                    <a:pt x="40" y="452"/>
                    <a:pt x="40" y="452"/>
                  </a:cubicBezTo>
                  <a:cubicBezTo>
                    <a:pt x="44" y="454"/>
                    <a:pt x="46" y="460"/>
                    <a:pt x="43" y="464"/>
                  </a:cubicBezTo>
                  <a:cubicBezTo>
                    <a:pt x="41" y="467"/>
                    <a:pt x="38" y="469"/>
                    <a:pt x="35" y="469"/>
                  </a:cubicBezTo>
                  <a:close/>
                  <a:moveTo>
                    <a:pt x="727" y="448"/>
                  </a:moveTo>
                  <a:cubicBezTo>
                    <a:pt x="724" y="448"/>
                    <a:pt x="721" y="447"/>
                    <a:pt x="719" y="445"/>
                  </a:cubicBezTo>
                  <a:cubicBezTo>
                    <a:pt x="703" y="422"/>
                    <a:pt x="703" y="422"/>
                    <a:pt x="703" y="422"/>
                  </a:cubicBezTo>
                  <a:cubicBezTo>
                    <a:pt x="701" y="418"/>
                    <a:pt x="702" y="412"/>
                    <a:pt x="706" y="409"/>
                  </a:cubicBezTo>
                  <a:cubicBezTo>
                    <a:pt x="710" y="406"/>
                    <a:pt x="716" y="407"/>
                    <a:pt x="719" y="411"/>
                  </a:cubicBezTo>
                  <a:cubicBezTo>
                    <a:pt x="734" y="434"/>
                    <a:pt x="734" y="434"/>
                    <a:pt x="734" y="434"/>
                  </a:cubicBezTo>
                  <a:cubicBezTo>
                    <a:pt x="737" y="438"/>
                    <a:pt x="736" y="444"/>
                    <a:pt x="732" y="447"/>
                  </a:cubicBezTo>
                  <a:cubicBezTo>
                    <a:pt x="730" y="448"/>
                    <a:pt x="728" y="448"/>
                    <a:pt x="727" y="448"/>
                  </a:cubicBezTo>
                  <a:close/>
                  <a:moveTo>
                    <a:pt x="695" y="403"/>
                  </a:moveTo>
                  <a:cubicBezTo>
                    <a:pt x="692" y="403"/>
                    <a:pt x="690" y="402"/>
                    <a:pt x="688" y="399"/>
                  </a:cubicBezTo>
                  <a:cubicBezTo>
                    <a:pt x="672" y="377"/>
                    <a:pt x="672" y="377"/>
                    <a:pt x="672" y="377"/>
                  </a:cubicBezTo>
                  <a:cubicBezTo>
                    <a:pt x="669" y="373"/>
                    <a:pt x="670" y="367"/>
                    <a:pt x="675" y="364"/>
                  </a:cubicBezTo>
                  <a:cubicBezTo>
                    <a:pt x="679" y="361"/>
                    <a:pt x="684" y="362"/>
                    <a:pt x="687" y="366"/>
                  </a:cubicBezTo>
                  <a:cubicBezTo>
                    <a:pt x="703" y="389"/>
                    <a:pt x="703" y="389"/>
                    <a:pt x="703" y="389"/>
                  </a:cubicBezTo>
                  <a:cubicBezTo>
                    <a:pt x="706" y="393"/>
                    <a:pt x="705" y="399"/>
                    <a:pt x="701" y="402"/>
                  </a:cubicBezTo>
                  <a:cubicBezTo>
                    <a:pt x="699" y="403"/>
                    <a:pt x="697" y="403"/>
                    <a:pt x="695" y="403"/>
                  </a:cubicBezTo>
                  <a:close/>
                  <a:moveTo>
                    <a:pt x="664" y="358"/>
                  </a:moveTo>
                  <a:cubicBezTo>
                    <a:pt x="661" y="358"/>
                    <a:pt x="658" y="357"/>
                    <a:pt x="657" y="354"/>
                  </a:cubicBezTo>
                  <a:cubicBezTo>
                    <a:pt x="641" y="332"/>
                    <a:pt x="641" y="332"/>
                    <a:pt x="641" y="332"/>
                  </a:cubicBezTo>
                  <a:cubicBezTo>
                    <a:pt x="638" y="327"/>
                    <a:pt x="639" y="322"/>
                    <a:pt x="643" y="319"/>
                  </a:cubicBezTo>
                  <a:cubicBezTo>
                    <a:pt x="647" y="316"/>
                    <a:pt x="653" y="317"/>
                    <a:pt x="656" y="321"/>
                  </a:cubicBezTo>
                  <a:cubicBezTo>
                    <a:pt x="672" y="344"/>
                    <a:pt x="672" y="344"/>
                    <a:pt x="672" y="344"/>
                  </a:cubicBezTo>
                  <a:cubicBezTo>
                    <a:pt x="675" y="348"/>
                    <a:pt x="674" y="354"/>
                    <a:pt x="669" y="357"/>
                  </a:cubicBezTo>
                  <a:cubicBezTo>
                    <a:pt x="668" y="358"/>
                    <a:pt x="666" y="358"/>
                    <a:pt x="664" y="358"/>
                  </a:cubicBezTo>
                  <a:close/>
                  <a:moveTo>
                    <a:pt x="633" y="313"/>
                  </a:moveTo>
                  <a:cubicBezTo>
                    <a:pt x="630" y="313"/>
                    <a:pt x="627" y="312"/>
                    <a:pt x="625" y="309"/>
                  </a:cubicBezTo>
                  <a:cubicBezTo>
                    <a:pt x="610" y="286"/>
                    <a:pt x="610" y="286"/>
                    <a:pt x="610" y="286"/>
                  </a:cubicBezTo>
                  <a:cubicBezTo>
                    <a:pt x="607" y="282"/>
                    <a:pt x="608" y="277"/>
                    <a:pt x="612" y="274"/>
                  </a:cubicBezTo>
                  <a:cubicBezTo>
                    <a:pt x="616" y="271"/>
                    <a:pt x="622" y="272"/>
                    <a:pt x="625" y="276"/>
                  </a:cubicBezTo>
                  <a:cubicBezTo>
                    <a:pt x="640" y="299"/>
                    <a:pt x="640" y="299"/>
                    <a:pt x="640" y="299"/>
                  </a:cubicBezTo>
                  <a:cubicBezTo>
                    <a:pt x="643" y="303"/>
                    <a:pt x="642" y="308"/>
                    <a:pt x="638" y="311"/>
                  </a:cubicBezTo>
                  <a:cubicBezTo>
                    <a:pt x="637" y="312"/>
                    <a:pt x="635" y="313"/>
                    <a:pt x="633" y="313"/>
                  </a:cubicBezTo>
                  <a:close/>
                  <a:moveTo>
                    <a:pt x="602" y="268"/>
                  </a:moveTo>
                  <a:cubicBezTo>
                    <a:pt x="599" y="268"/>
                    <a:pt x="596" y="266"/>
                    <a:pt x="594" y="264"/>
                  </a:cubicBezTo>
                  <a:cubicBezTo>
                    <a:pt x="578" y="241"/>
                    <a:pt x="578" y="241"/>
                    <a:pt x="578" y="241"/>
                  </a:cubicBezTo>
                  <a:cubicBezTo>
                    <a:pt x="576" y="237"/>
                    <a:pt x="577" y="231"/>
                    <a:pt x="581" y="228"/>
                  </a:cubicBezTo>
                  <a:cubicBezTo>
                    <a:pt x="585" y="226"/>
                    <a:pt x="591" y="227"/>
                    <a:pt x="594" y="231"/>
                  </a:cubicBezTo>
                  <a:cubicBezTo>
                    <a:pt x="609" y="253"/>
                    <a:pt x="609" y="253"/>
                    <a:pt x="609" y="253"/>
                  </a:cubicBezTo>
                  <a:cubicBezTo>
                    <a:pt x="612" y="258"/>
                    <a:pt x="611" y="263"/>
                    <a:pt x="607" y="266"/>
                  </a:cubicBezTo>
                  <a:cubicBezTo>
                    <a:pt x="605" y="267"/>
                    <a:pt x="603" y="268"/>
                    <a:pt x="602" y="268"/>
                  </a:cubicBezTo>
                  <a:close/>
                  <a:moveTo>
                    <a:pt x="570" y="223"/>
                  </a:moveTo>
                  <a:cubicBezTo>
                    <a:pt x="568" y="223"/>
                    <a:pt x="565" y="221"/>
                    <a:pt x="563" y="219"/>
                  </a:cubicBezTo>
                  <a:cubicBezTo>
                    <a:pt x="547" y="196"/>
                    <a:pt x="547" y="196"/>
                    <a:pt x="547" y="196"/>
                  </a:cubicBezTo>
                  <a:cubicBezTo>
                    <a:pt x="544" y="192"/>
                    <a:pt x="545" y="186"/>
                    <a:pt x="550" y="183"/>
                  </a:cubicBezTo>
                  <a:cubicBezTo>
                    <a:pt x="554" y="180"/>
                    <a:pt x="559" y="181"/>
                    <a:pt x="562" y="186"/>
                  </a:cubicBezTo>
                  <a:cubicBezTo>
                    <a:pt x="578" y="208"/>
                    <a:pt x="578" y="208"/>
                    <a:pt x="578" y="208"/>
                  </a:cubicBezTo>
                  <a:cubicBezTo>
                    <a:pt x="581" y="212"/>
                    <a:pt x="580" y="218"/>
                    <a:pt x="576" y="221"/>
                  </a:cubicBezTo>
                  <a:cubicBezTo>
                    <a:pt x="574" y="222"/>
                    <a:pt x="572" y="223"/>
                    <a:pt x="570" y="223"/>
                  </a:cubicBezTo>
                  <a:close/>
                  <a:moveTo>
                    <a:pt x="539" y="178"/>
                  </a:moveTo>
                  <a:cubicBezTo>
                    <a:pt x="536" y="178"/>
                    <a:pt x="533" y="176"/>
                    <a:pt x="532" y="174"/>
                  </a:cubicBezTo>
                  <a:cubicBezTo>
                    <a:pt x="516" y="151"/>
                    <a:pt x="516" y="151"/>
                    <a:pt x="516" y="151"/>
                  </a:cubicBezTo>
                  <a:cubicBezTo>
                    <a:pt x="513" y="147"/>
                    <a:pt x="514" y="141"/>
                    <a:pt x="518" y="138"/>
                  </a:cubicBezTo>
                  <a:cubicBezTo>
                    <a:pt x="523" y="135"/>
                    <a:pt x="528" y="136"/>
                    <a:pt x="531" y="140"/>
                  </a:cubicBezTo>
                  <a:cubicBezTo>
                    <a:pt x="547" y="163"/>
                    <a:pt x="547" y="163"/>
                    <a:pt x="547" y="163"/>
                  </a:cubicBezTo>
                  <a:cubicBezTo>
                    <a:pt x="550" y="167"/>
                    <a:pt x="549" y="173"/>
                    <a:pt x="544" y="176"/>
                  </a:cubicBezTo>
                  <a:cubicBezTo>
                    <a:pt x="543" y="177"/>
                    <a:pt x="541" y="178"/>
                    <a:pt x="539" y="178"/>
                  </a:cubicBezTo>
                  <a:close/>
                  <a:moveTo>
                    <a:pt x="508" y="132"/>
                  </a:moveTo>
                  <a:cubicBezTo>
                    <a:pt x="505" y="132"/>
                    <a:pt x="502" y="131"/>
                    <a:pt x="500" y="128"/>
                  </a:cubicBezTo>
                  <a:cubicBezTo>
                    <a:pt x="485" y="106"/>
                    <a:pt x="485" y="106"/>
                    <a:pt x="485" y="106"/>
                  </a:cubicBezTo>
                  <a:cubicBezTo>
                    <a:pt x="482" y="102"/>
                    <a:pt x="483" y="96"/>
                    <a:pt x="487" y="93"/>
                  </a:cubicBezTo>
                  <a:cubicBezTo>
                    <a:pt x="491" y="90"/>
                    <a:pt x="497" y="91"/>
                    <a:pt x="500" y="95"/>
                  </a:cubicBezTo>
                  <a:cubicBezTo>
                    <a:pt x="516" y="118"/>
                    <a:pt x="516" y="118"/>
                    <a:pt x="516" y="118"/>
                  </a:cubicBezTo>
                  <a:cubicBezTo>
                    <a:pt x="518" y="122"/>
                    <a:pt x="517" y="128"/>
                    <a:pt x="513" y="131"/>
                  </a:cubicBezTo>
                  <a:cubicBezTo>
                    <a:pt x="512" y="132"/>
                    <a:pt x="510" y="132"/>
                    <a:pt x="508" y="132"/>
                  </a:cubicBezTo>
                  <a:close/>
                  <a:moveTo>
                    <a:pt x="477" y="87"/>
                  </a:moveTo>
                  <a:cubicBezTo>
                    <a:pt x="474" y="87"/>
                    <a:pt x="471" y="86"/>
                    <a:pt x="469" y="83"/>
                  </a:cubicBezTo>
                  <a:cubicBezTo>
                    <a:pt x="454" y="61"/>
                    <a:pt x="454" y="61"/>
                    <a:pt x="454" y="61"/>
                  </a:cubicBezTo>
                  <a:cubicBezTo>
                    <a:pt x="451" y="56"/>
                    <a:pt x="452" y="51"/>
                    <a:pt x="456" y="48"/>
                  </a:cubicBezTo>
                  <a:cubicBezTo>
                    <a:pt x="460" y="45"/>
                    <a:pt x="466" y="46"/>
                    <a:pt x="469" y="50"/>
                  </a:cubicBezTo>
                  <a:cubicBezTo>
                    <a:pt x="484" y="73"/>
                    <a:pt x="484" y="73"/>
                    <a:pt x="484" y="73"/>
                  </a:cubicBezTo>
                  <a:cubicBezTo>
                    <a:pt x="487" y="77"/>
                    <a:pt x="486" y="83"/>
                    <a:pt x="482" y="86"/>
                  </a:cubicBezTo>
                  <a:cubicBezTo>
                    <a:pt x="480" y="87"/>
                    <a:pt x="479" y="87"/>
                    <a:pt x="477" y="87"/>
                  </a:cubicBezTo>
                  <a:close/>
                  <a:moveTo>
                    <a:pt x="446" y="42"/>
                  </a:moveTo>
                  <a:cubicBezTo>
                    <a:pt x="443" y="42"/>
                    <a:pt x="440" y="41"/>
                    <a:pt x="438" y="38"/>
                  </a:cubicBezTo>
                  <a:cubicBezTo>
                    <a:pt x="422" y="15"/>
                    <a:pt x="422" y="15"/>
                    <a:pt x="422" y="15"/>
                  </a:cubicBezTo>
                  <a:cubicBezTo>
                    <a:pt x="419" y="11"/>
                    <a:pt x="420" y="6"/>
                    <a:pt x="425" y="3"/>
                  </a:cubicBezTo>
                  <a:cubicBezTo>
                    <a:pt x="429" y="0"/>
                    <a:pt x="435" y="1"/>
                    <a:pt x="437" y="5"/>
                  </a:cubicBezTo>
                  <a:cubicBezTo>
                    <a:pt x="453" y="28"/>
                    <a:pt x="453" y="28"/>
                    <a:pt x="453" y="28"/>
                  </a:cubicBezTo>
                  <a:cubicBezTo>
                    <a:pt x="456" y="32"/>
                    <a:pt x="455" y="37"/>
                    <a:pt x="451" y="40"/>
                  </a:cubicBezTo>
                  <a:cubicBezTo>
                    <a:pt x="449" y="41"/>
                    <a:pt x="447" y="42"/>
                    <a:pt x="446" y="42"/>
                  </a:cubicBezTo>
                  <a:close/>
                </a:path>
              </a:pathLst>
            </a:custGeom>
            <a:solidFill>
              <a:srgbClr val="7A7A7A">
                <a:lumMod val="7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0" name="Freeform 93">
              <a:extLst>
                <a:ext uri="{FF2B5EF4-FFF2-40B4-BE49-F238E27FC236}">
                  <a16:creationId xmlns:a16="http://schemas.microsoft.com/office/drawing/2014/main" id="{E4EF09FF-CAF8-4542-AB4D-5C9FEF092945}"/>
                </a:ext>
              </a:extLst>
            </p:cNvPr>
            <p:cNvSpPr>
              <a:spLocks/>
            </p:cNvSpPr>
            <p:nvPr/>
          </p:nvSpPr>
          <p:spPr bwMode="auto">
            <a:xfrm>
              <a:off x="1544713" y="3748195"/>
              <a:ext cx="68493" cy="51922"/>
            </a:xfrm>
            <a:custGeom>
              <a:avLst/>
              <a:gdLst>
                <a:gd name="T0" fmla="*/ 34 w 44"/>
                <a:gd name="T1" fmla="*/ 34 h 34"/>
                <a:gd name="T2" fmla="*/ 29 w 44"/>
                <a:gd name="T3" fmla="*/ 33 h 34"/>
                <a:gd name="T4" fmla="*/ 20 w 44"/>
                <a:gd name="T5" fmla="*/ 28 h 34"/>
                <a:gd name="T6" fmla="*/ 17 w 44"/>
                <a:gd name="T7" fmla="*/ 26 h 34"/>
                <a:gd name="T8" fmla="*/ 16 w 44"/>
                <a:gd name="T9" fmla="*/ 25 h 34"/>
                <a:gd name="T10" fmla="*/ 5 w 44"/>
                <a:gd name="T11" fmla="*/ 18 h 34"/>
                <a:gd name="T12" fmla="*/ 3 w 44"/>
                <a:gd name="T13" fmla="*/ 6 h 34"/>
                <a:gd name="T14" fmla="*/ 15 w 44"/>
                <a:gd name="T15" fmla="*/ 3 h 34"/>
                <a:gd name="T16" fmla="*/ 27 w 44"/>
                <a:gd name="T17" fmla="*/ 10 h 34"/>
                <a:gd name="T18" fmla="*/ 27 w 44"/>
                <a:gd name="T19" fmla="*/ 11 h 34"/>
                <a:gd name="T20" fmla="*/ 29 w 44"/>
                <a:gd name="T21" fmla="*/ 12 h 34"/>
                <a:gd name="T22" fmla="*/ 38 w 44"/>
                <a:gd name="T23" fmla="*/ 17 h 34"/>
                <a:gd name="T24" fmla="*/ 42 w 44"/>
                <a:gd name="T25" fmla="*/ 30 h 34"/>
                <a:gd name="T26" fmla="*/ 34 w 44"/>
                <a:gd name="T2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4">
                  <a:moveTo>
                    <a:pt x="34" y="34"/>
                  </a:moveTo>
                  <a:cubicBezTo>
                    <a:pt x="32" y="34"/>
                    <a:pt x="31" y="34"/>
                    <a:pt x="29" y="33"/>
                  </a:cubicBezTo>
                  <a:cubicBezTo>
                    <a:pt x="26" y="31"/>
                    <a:pt x="23" y="30"/>
                    <a:pt x="20" y="28"/>
                  </a:cubicBezTo>
                  <a:cubicBezTo>
                    <a:pt x="17" y="26"/>
                    <a:pt x="17" y="26"/>
                    <a:pt x="17" y="26"/>
                  </a:cubicBezTo>
                  <a:cubicBezTo>
                    <a:pt x="17" y="26"/>
                    <a:pt x="16" y="26"/>
                    <a:pt x="16" y="25"/>
                  </a:cubicBezTo>
                  <a:cubicBezTo>
                    <a:pt x="12" y="23"/>
                    <a:pt x="8" y="21"/>
                    <a:pt x="5" y="18"/>
                  </a:cubicBezTo>
                  <a:cubicBezTo>
                    <a:pt x="1" y="16"/>
                    <a:pt x="0" y="10"/>
                    <a:pt x="3" y="6"/>
                  </a:cubicBezTo>
                  <a:cubicBezTo>
                    <a:pt x="5" y="1"/>
                    <a:pt x="11" y="0"/>
                    <a:pt x="15" y="3"/>
                  </a:cubicBezTo>
                  <a:cubicBezTo>
                    <a:pt x="19" y="6"/>
                    <a:pt x="23" y="8"/>
                    <a:pt x="27" y="10"/>
                  </a:cubicBezTo>
                  <a:cubicBezTo>
                    <a:pt x="27" y="11"/>
                    <a:pt x="27" y="11"/>
                    <a:pt x="27" y="11"/>
                  </a:cubicBezTo>
                  <a:cubicBezTo>
                    <a:pt x="29" y="12"/>
                    <a:pt x="29" y="12"/>
                    <a:pt x="29" y="12"/>
                  </a:cubicBezTo>
                  <a:cubicBezTo>
                    <a:pt x="32" y="14"/>
                    <a:pt x="35" y="15"/>
                    <a:pt x="38" y="17"/>
                  </a:cubicBezTo>
                  <a:cubicBezTo>
                    <a:pt x="43" y="20"/>
                    <a:pt x="44" y="25"/>
                    <a:pt x="42" y="30"/>
                  </a:cubicBezTo>
                  <a:cubicBezTo>
                    <a:pt x="40" y="33"/>
                    <a:pt x="37" y="34"/>
                    <a:pt x="34" y="34"/>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1" name="Freeform 94">
              <a:extLst>
                <a:ext uri="{FF2B5EF4-FFF2-40B4-BE49-F238E27FC236}">
                  <a16:creationId xmlns:a16="http://schemas.microsoft.com/office/drawing/2014/main" id="{344F1AC3-5147-40F3-99D8-ACEAF8F88F4B}"/>
                </a:ext>
              </a:extLst>
            </p:cNvPr>
            <p:cNvSpPr>
              <a:spLocks noEditPoints="1"/>
            </p:cNvSpPr>
            <p:nvPr/>
          </p:nvSpPr>
          <p:spPr bwMode="auto">
            <a:xfrm>
              <a:off x="1328187" y="2845634"/>
              <a:ext cx="893724" cy="908085"/>
            </a:xfrm>
            <a:custGeom>
              <a:avLst/>
              <a:gdLst>
                <a:gd name="T0" fmla="*/ 107 w 576"/>
                <a:gd name="T1" fmla="*/ 571 h 586"/>
                <a:gd name="T2" fmla="*/ 114 w 576"/>
                <a:gd name="T3" fmla="*/ 552 h 586"/>
                <a:gd name="T4" fmla="*/ 135 w 576"/>
                <a:gd name="T5" fmla="*/ 583 h 586"/>
                <a:gd name="T6" fmla="*/ 82 w 576"/>
                <a:gd name="T7" fmla="*/ 546 h 586"/>
                <a:gd name="T8" fmla="*/ 79 w 576"/>
                <a:gd name="T9" fmla="*/ 513 h 586"/>
                <a:gd name="T10" fmla="*/ 89 w 576"/>
                <a:gd name="T11" fmla="*/ 549 h 586"/>
                <a:gd name="T12" fmla="*/ 35 w 576"/>
                <a:gd name="T13" fmla="*/ 477 h 586"/>
                <a:gd name="T14" fmla="*/ 65 w 576"/>
                <a:gd name="T15" fmla="*/ 491 h 586"/>
                <a:gd name="T16" fmla="*/ 32 w 576"/>
                <a:gd name="T17" fmla="*/ 457 h 586"/>
                <a:gd name="T18" fmla="*/ 21 w 576"/>
                <a:gd name="T19" fmla="*/ 414 h 586"/>
                <a:gd name="T20" fmla="*/ 36 w 576"/>
                <a:gd name="T21" fmla="*/ 456 h 586"/>
                <a:gd name="T22" fmla="*/ 7 w 576"/>
                <a:gd name="T23" fmla="*/ 398 h 586"/>
                <a:gd name="T24" fmla="*/ 21 w 576"/>
                <a:gd name="T25" fmla="*/ 368 h 586"/>
                <a:gd name="T26" fmla="*/ 16 w 576"/>
                <a:gd name="T27" fmla="*/ 405 h 586"/>
                <a:gd name="T28" fmla="*/ 0 w 576"/>
                <a:gd name="T29" fmla="*/ 328 h 586"/>
                <a:gd name="T30" fmla="*/ 18 w 576"/>
                <a:gd name="T31" fmla="*/ 316 h 586"/>
                <a:gd name="T32" fmla="*/ 10 w 576"/>
                <a:gd name="T33" fmla="*/ 352 h 586"/>
                <a:gd name="T34" fmla="*/ 10 w 576"/>
                <a:gd name="T35" fmla="*/ 298 h 586"/>
                <a:gd name="T36" fmla="*/ 18 w 576"/>
                <a:gd name="T37" fmla="*/ 253 h 586"/>
                <a:gd name="T38" fmla="*/ 11 w 576"/>
                <a:gd name="T39" fmla="*/ 298 h 586"/>
                <a:gd name="T40" fmla="*/ 14 w 576"/>
                <a:gd name="T41" fmla="*/ 233 h 586"/>
                <a:gd name="T42" fmla="*/ 40 w 576"/>
                <a:gd name="T43" fmla="*/ 213 h 586"/>
                <a:gd name="T44" fmla="*/ 43 w 576"/>
                <a:gd name="T45" fmla="*/ 194 h 586"/>
                <a:gd name="T46" fmla="*/ 48 w 576"/>
                <a:gd name="T47" fmla="*/ 157 h 586"/>
                <a:gd name="T48" fmla="*/ 51 w 576"/>
                <a:gd name="T49" fmla="*/ 189 h 586"/>
                <a:gd name="T50" fmla="*/ 65 w 576"/>
                <a:gd name="T51" fmla="*/ 146 h 586"/>
                <a:gd name="T52" fmla="*/ 94 w 576"/>
                <a:gd name="T53" fmla="*/ 111 h 586"/>
                <a:gd name="T54" fmla="*/ 71 w 576"/>
                <a:gd name="T55" fmla="*/ 148 h 586"/>
                <a:gd name="T56" fmla="*/ 541 w 576"/>
                <a:gd name="T57" fmla="*/ 104 h 586"/>
                <a:gd name="T58" fmla="*/ 573 w 576"/>
                <a:gd name="T59" fmla="*/ 111 h 586"/>
                <a:gd name="T60" fmla="*/ 106 w 576"/>
                <a:gd name="T61" fmla="*/ 108 h 586"/>
                <a:gd name="T62" fmla="*/ 121 w 576"/>
                <a:gd name="T63" fmla="*/ 73 h 586"/>
                <a:gd name="T64" fmla="*/ 113 w 576"/>
                <a:gd name="T65" fmla="*/ 105 h 586"/>
                <a:gd name="T66" fmla="*/ 521 w 576"/>
                <a:gd name="T67" fmla="*/ 87 h 586"/>
                <a:gd name="T68" fmla="*/ 511 w 576"/>
                <a:gd name="T69" fmla="*/ 56 h 586"/>
                <a:gd name="T70" fmla="*/ 527 w 576"/>
                <a:gd name="T71" fmla="*/ 89 h 586"/>
                <a:gd name="T72" fmla="*/ 143 w 576"/>
                <a:gd name="T73" fmla="*/ 57 h 586"/>
                <a:gd name="T74" fmla="*/ 176 w 576"/>
                <a:gd name="T75" fmla="*/ 58 h 586"/>
                <a:gd name="T76" fmla="*/ 482 w 576"/>
                <a:gd name="T77" fmla="*/ 58 h 586"/>
                <a:gd name="T78" fmla="*/ 450 w 576"/>
                <a:gd name="T79" fmla="*/ 33 h 586"/>
                <a:gd name="T80" fmla="*/ 490 w 576"/>
                <a:gd name="T81" fmla="*/ 54 h 586"/>
                <a:gd name="T82" fmla="*/ 187 w 576"/>
                <a:gd name="T83" fmla="*/ 41 h 586"/>
                <a:gd name="T84" fmla="*/ 229 w 576"/>
                <a:gd name="T85" fmla="*/ 24 h 586"/>
                <a:gd name="T86" fmla="*/ 195 w 576"/>
                <a:gd name="T87" fmla="*/ 47 h 586"/>
                <a:gd name="T88" fmla="*/ 405 w 576"/>
                <a:gd name="T89" fmla="*/ 28 h 586"/>
                <a:gd name="T90" fmla="*/ 436 w 576"/>
                <a:gd name="T91" fmla="*/ 18 h 586"/>
                <a:gd name="T92" fmla="*/ 246 w 576"/>
                <a:gd name="T93" fmla="*/ 29 h 586"/>
                <a:gd name="T94" fmla="*/ 271 w 576"/>
                <a:gd name="T95" fmla="*/ 4 h 586"/>
                <a:gd name="T96" fmla="*/ 249 w 576"/>
                <a:gd name="T97" fmla="*/ 28 h 586"/>
                <a:gd name="T98" fmla="*/ 379 w 576"/>
                <a:gd name="T99" fmla="*/ 22 h 586"/>
                <a:gd name="T100" fmla="*/ 354 w 576"/>
                <a:gd name="T101" fmla="*/ 1 h 586"/>
                <a:gd name="T102" fmla="*/ 381 w 576"/>
                <a:gd name="T103" fmla="*/ 22 h 586"/>
                <a:gd name="T104" fmla="*/ 299 w 576"/>
                <a:gd name="T105" fmla="*/ 1 h 586"/>
                <a:gd name="T106" fmla="*/ 336 w 576"/>
                <a:gd name="T107" fmla="*/ 9 h 586"/>
                <a:gd name="T108" fmla="*/ 300 w 576"/>
                <a:gd name="T109" fmla="*/ 19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6" h="586">
                  <a:moveTo>
                    <a:pt x="128" y="586"/>
                  </a:moveTo>
                  <a:cubicBezTo>
                    <a:pt x="126" y="586"/>
                    <a:pt x="124" y="585"/>
                    <a:pt x="123" y="584"/>
                  </a:cubicBezTo>
                  <a:cubicBezTo>
                    <a:pt x="117" y="580"/>
                    <a:pt x="112" y="575"/>
                    <a:pt x="107" y="571"/>
                  </a:cubicBezTo>
                  <a:cubicBezTo>
                    <a:pt x="105" y="569"/>
                    <a:pt x="103" y="567"/>
                    <a:pt x="102" y="566"/>
                  </a:cubicBezTo>
                  <a:cubicBezTo>
                    <a:pt x="98" y="562"/>
                    <a:pt x="98" y="556"/>
                    <a:pt x="101" y="553"/>
                  </a:cubicBezTo>
                  <a:cubicBezTo>
                    <a:pt x="105" y="549"/>
                    <a:pt x="111" y="549"/>
                    <a:pt x="114" y="552"/>
                  </a:cubicBezTo>
                  <a:cubicBezTo>
                    <a:pt x="116" y="554"/>
                    <a:pt x="118" y="556"/>
                    <a:pt x="120" y="557"/>
                  </a:cubicBezTo>
                  <a:cubicBezTo>
                    <a:pt x="124" y="561"/>
                    <a:pt x="129" y="566"/>
                    <a:pt x="134" y="570"/>
                  </a:cubicBezTo>
                  <a:cubicBezTo>
                    <a:pt x="138" y="573"/>
                    <a:pt x="139" y="579"/>
                    <a:pt x="135" y="583"/>
                  </a:cubicBezTo>
                  <a:cubicBezTo>
                    <a:pt x="134" y="585"/>
                    <a:pt x="131" y="586"/>
                    <a:pt x="128" y="586"/>
                  </a:cubicBezTo>
                  <a:close/>
                  <a:moveTo>
                    <a:pt x="89" y="549"/>
                  </a:moveTo>
                  <a:cubicBezTo>
                    <a:pt x="87" y="549"/>
                    <a:pt x="84" y="548"/>
                    <a:pt x="82" y="546"/>
                  </a:cubicBezTo>
                  <a:cubicBezTo>
                    <a:pt x="76" y="539"/>
                    <a:pt x="70" y="531"/>
                    <a:pt x="65" y="524"/>
                  </a:cubicBezTo>
                  <a:cubicBezTo>
                    <a:pt x="62" y="520"/>
                    <a:pt x="63" y="514"/>
                    <a:pt x="67" y="511"/>
                  </a:cubicBezTo>
                  <a:cubicBezTo>
                    <a:pt x="71" y="508"/>
                    <a:pt x="76" y="509"/>
                    <a:pt x="79" y="513"/>
                  </a:cubicBezTo>
                  <a:cubicBezTo>
                    <a:pt x="85" y="520"/>
                    <a:pt x="90" y="527"/>
                    <a:pt x="96" y="533"/>
                  </a:cubicBezTo>
                  <a:cubicBezTo>
                    <a:pt x="99" y="537"/>
                    <a:pt x="99" y="543"/>
                    <a:pt x="95" y="546"/>
                  </a:cubicBezTo>
                  <a:cubicBezTo>
                    <a:pt x="94" y="548"/>
                    <a:pt x="91" y="549"/>
                    <a:pt x="89" y="549"/>
                  </a:cubicBezTo>
                  <a:close/>
                  <a:moveTo>
                    <a:pt x="57" y="505"/>
                  </a:moveTo>
                  <a:cubicBezTo>
                    <a:pt x="54" y="505"/>
                    <a:pt x="51" y="504"/>
                    <a:pt x="49" y="501"/>
                  </a:cubicBezTo>
                  <a:cubicBezTo>
                    <a:pt x="44" y="493"/>
                    <a:pt x="40" y="485"/>
                    <a:pt x="35" y="477"/>
                  </a:cubicBezTo>
                  <a:cubicBezTo>
                    <a:pt x="33" y="472"/>
                    <a:pt x="35" y="467"/>
                    <a:pt x="39" y="464"/>
                  </a:cubicBezTo>
                  <a:cubicBezTo>
                    <a:pt x="44" y="462"/>
                    <a:pt x="49" y="464"/>
                    <a:pt x="52" y="468"/>
                  </a:cubicBezTo>
                  <a:cubicBezTo>
                    <a:pt x="56" y="476"/>
                    <a:pt x="60" y="484"/>
                    <a:pt x="65" y="491"/>
                  </a:cubicBezTo>
                  <a:cubicBezTo>
                    <a:pt x="67" y="496"/>
                    <a:pt x="66" y="501"/>
                    <a:pt x="62" y="504"/>
                  </a:cubicBezTo>
                  <a:cubicBezTo>
                    <a:pt x="60" y="505"/>
                    <a:pt x="59" y="505"/>
                    <a:pt x="57" y="505"/>
                  </a:cubicBezTo>
                  <a:close/>
                  <a:moveTo>
                    <a:pt x="32" y="457"/>
                  </a:moveTo>
                  <a:cubicBezTo>
                    <a:pt x="29" y="457"/>
                    <a:pt x="25" y="455"/>
                    <a:pt x="24" y="451"/>
                  </a:cubicBezTo>
                  <a:cubicBezTo>
                    <a:pt x="20" y="443"/>
                    <a:pt x="17" y="434"/>
                    <a:pt x="14" y="425"/>
                  </a:cubicBezTo>
                  <a:cubicBezTo>
                    <a:pt x="13" y="420"/>
                    <a:pt x="16" y="415"/>
                    <a:pt x="21" y="414"/>
                  </a:cubicBezTo>
                  <a:cubicBezTo>
                    <a:pt x="25" y="412"/>
                    <a:pt x="31" y="415"/>
                    <a:pt x="32" y="420"/>
                  </a:cubicBezTo>
                  <a:cubicBezTo>
                    <a:pt x="35" y="428"/>
                    <a:pt x="38" y="436"/>
                    <a:pt x="41" y="444"/>
                  </a:cubicBezTo>
                  <a:cubicBezTo>
                    <a:pt x="43" y="449"/>
                    <a:pt x="40" y="454"/>
                    <a:pt x="36" y="456"/>
                  </a:cubicBezTo>
                  <a:cubicBezTo>
                    <a:pt x="35" y="457"/>
                    <a:pt x="33" y="457"/>
                    <a:pt x="32" y="457"/>
                  </a:cubicBezTo>
                  <a:close/>
                  <a:moveTo>
                    <a:pt x="16" y="405"/>
                  </a:moveTo>
                  <a:cubicBezTo>
                    <a:pt x="12" y="405"/>
                    <a:pt x="8" y="402"/>
                    <a:pt x="7" y="398"/>
                  </a:cubicBezTo>
                  <a:cubicBezTo>
                    <a:pt x="5" y="389"/>
                    <a:pt x="4" y="380"/>
                    <a:pt x="3" y="371"/>
                  </a:cubicBezTo>
                  <a:cubicBezTo>
                    <a:pt x="2" y="366"/>
                    <a:pt x="6" y="361"/>
                    <a:pt x="11" y="360"/>
                  </a:cubicBezTo>
                  <a:cubicBezTo>
                    <a:pt x="16" y="360"/>
                    <a:pt x="20" y="363"/>
                    <a:pt x="21" y="368"/>
                  </a:cubicBezTo>
                  <a:cubicBezTo>
                    <a:pt x="22" y="377"/>
                    <a:pt x="23" y="386"/>
                    <a:pt x="25" y="394"/>
                  </a:cubicBezTo>
                  <a:cubicBezTo>
                    <a:pt x="26" y="399"/>
                    <a:pt x="23" y="404"/>
                    <a:pt x="18" y="405"/>
                  </a:cubicBezTo>
                  <a:cubicBezTo>
                    <a:pt x="18" y="405"/>
                    <a:pt x="17" y="405"/>
                    <a:pt x="16" y="405"/>
                  </a:cubicBezTo>
                  <a:close/>
                  <a:moveTo>
                    <a:pt x="9" y="352"/>
                  </a:moveTo>
                  <a:cubicBezTo>
                    <a:pt x="4" y="352"/>
                    <a:pt x="0" y="348"/>
                    <a:pt x="0" y="343"/>
                  </a:cubicBezTo>
                  <a:cubicBezTo>
                    <a:pt x="0" y="338"/>
                    <a:pt x="0" y="333"/>
                    <a:pt x="0" y="328"/>
                  </a:cubicBezTo>
                  <a:cubicBezTo>
                    <a:pt x="0" y="324"/>
                    <a:pt x="0" y="319"/>
                    <a:pt x="0" y="315"/>
                  </a:cubicBezTo>
                  <a:cubicBezTo>
                    <a:pt x="0" y="310"/>
                    <a:pt x="5" y="306"/>
                    <a:pt x="10" y="306"/>
                  </a:cubicBezTo>
                  <a:cubicBezTo>
                    <a:pt x="15" y="306"/>
                    <a:pt x="19" y="311"/>
                    <a:pt x="18" y="316"/>
                  </a:cubicBezTo>
                  <a:cubicBezTo>
                    <a:pt x="18" y="320"/>
                    <a:pt x="18" y="324"/>
                    <a:pt x="18" y="328"/>
                  </a:cubicBezTo>
                  <a:cubicBezTo>
                    <a:pt x="18" y="333"/>
                    <a:pt x="18" y="337"/>
                    <a:pt x="19" y="342"/>
                  </a:cubicBezTo>
                  <a:cubicBezTo>
                    <a:pt x="19" y="347"/>
                    <a:pt x="15" y="351"/>
                    <a:pt x="10" y="352"/>
                  </a:cubicBezTo>
                  <a:cubicBezTo>
                    <a:pt x="10" y="352"/>
                    <a:pt x="10" y="352"/>
                    <a:pt x="9" y="352"/>
                  </a:cubicBezTo>
                  <a:close/>
                  <a:moveTo>
                    <a:pt x="11" y="298"/>
                  </a:moveTo>
                  <a:cubicBezTo>
                    <a:pt x="11" y="298"/>
                    <a:pt x="11" y="298"/>
                    <a:pt x="10" y="298"/>
                  </a:cubicBezTo>
                  <a:cubicBezTo>
                    <a:pt x="5" y="297"/>
                    <a:pt x="2" y="292"/>
                    <a:pt x="2" y="287"/>
                  </a:cubicBezTo>
                  <a:cubicBezTo>
                    <a:pt x="3" y="278"/>
                    <a:pt x="5" y="269"/>
                    <a:pt x="7" y="260"/>
                  </a:cubicBezTo>
                  <a:cubicBezTo>
                    <a:pt x="8" y="255"/>
                    <a:pt x="13" y="252"/>
                    <a:pt x="18" y="253"/>
                  </a:cubicBezTo>
                  <a:cubicBezTo>
                    <a:pt x="23" y="254"/>
                    <a:pt x="26" y="259"/>
                    <a:pt x="25" y="264"/>
                  </a:cubicBezTo>
                  <a:cubicBezTo>
                    <a:pt x="23" y="272"/>
                    <a:pt x="22" y="281"/>
                    <a:pt x="21" y="290"/>
                  </a:cubicBezTo>
                  <a:cubicBezTo>
                    <a:pt x="20" y="294"/>
                    <a:pt x="16" y="298"/>
                    <a:pt x="11" y="298"/>
                  </a:cubicBezTo>
                  <a:close/>
                  <a:moveTo>
                    <a:pt x="23" y="245"/>
                  </a:moveTo>
                  <a:cubicBezTo>
                    <a:pt x="22" y="245"/>
                    <a:pt x="21" y="245"/>
                    <a:pt x="20" y="244"/>
                  </a:cubicBezTo>
                  <a:cubicBezTo>
                    <a:pt x="15" y="243"/>
                    <a:pt x="12" y="238"/>
                    <a:pt x="14" y="233"/>
                  </a:cubicBezTo>
                  <a:cubicBezTo>
                    <a:pt x="16" y="224"/>
                    <a:pt x="20" y="215"/>
                    <a:pt x="23" y="207"/>
                  </a:cubicBezTo>
                  <a:cubicBezTo>
                    <a:pt x="25" y="202"/>
                    <a:pt x="30" y="200"/>
                    <a:pt x="35" y="201"/>
                  </a:cubicBezTo>
                  <a:cubicBezTo>
                    <a:pt x="40" y="203"/>
                    <a:pt x="42" y="209"/>
                    <a:pt x="40" y="213"/>
                  </a:cubicBezTo>
                  <a:cubicBezTo>
                    <a:pt x="37" y="221"/>
                    <a:pt x="34" y="230"/>
                    <a:pt x="31" y="238"/>
                  </a:cubicBezTo>
                  <a:cubicBezTo>
                    <a:pt x="30" y="242"/>
                    <a:pt x="27" y="245"/>
                    <a:pt x="23" y="245"/>
                  </a:cubicBezTo>
                  <a:close/>
                  <a:moveTo>
                    <a:pt x="43" y="194"/>
                  </a:moveTo>
                  <a:cubicBezTo>
                    <a:pt x="41" y="194"/>
                    <a:pt x="40" y="194"/>
                    <a:pt x="38" y="193"/>
                  </a:cubicBezTo>
                  <a:cubicBezTo>
                    <a:pt x="34" y="191"/>
                    <a:pt x="32" y="186"/>
                    <a:pt x="34" y="181"/>
                  </a:cubicBezTo>
                  <a:cubicBezTo>
                    <a:pt x="38" y="173"/>
                    <a:pt x="43" y="165"/>
                    <a:pt x="48" y="157"/>
                  </a:cubicBezTo>
                  <a:cubicBezTo>
                    <a:pt x="50" y="152"/>
                    <a:pt x="56" y="151"/>
                    <a:pt x="60" y="154"/>
                  </a:cubicBezTo>
                  <a:cubicBezTo>
                    <a:pt x="65" y="156"/>
                    <a:pt x="66" y="162"/>
                    <a:pt x="64" y="166"/>
                  </a:cubicBezTo>
                  <a:cubicBezTo>
                    <a:pt x="59" y="174"/>
                    <a:pt x="55" y="182"/>
                    <a:pt x="51" y="189"/>
                  </a:cubicBezTo>
                  <a:cubicBezTo>
                    <a:pt x="49" y="193"/>
                    <a:pt x="46" y="194"/>
                    <a:pt x="43" y="194"/>
                  </a:cubicBezTo>
                  <a:close/>
                  <a:moveTo>
                    <a:pt x="71" y="148"/>
                  </a:moveTo>
                  <a:cubicBezTo>
                    <a:pt x="69" y="148"/>
                    <a:pt x="67" y="148"/>
                    <a:pt x="65" y="146"/>
                  </a:cubicBezTo>
                  <a:cubicBezTo>
                    <a:pt x="61" y="143"/>
                    <a:pt x="60" y="138"/>
                    <a:pt x="63" y="134"/>
                  </a:cubicBezTo>
                  <a:cubicBezTo>
                    <a:pt x="69" y="126"/>
                    <a:pt x="75" y="119"/>
                    <a:pt x="81" y="112"/>
                  </a:cubicBezTo>
                  <a:cubicBezTo>
                    <a:pt x="84" y="108"/>
                    <a:pt x="90" y="108"/>
                    <a:pt x="94" y="111"/>
                  </a:cubicBezTo>
                  <a:cubicBezTo>
                    <a:pt x="98" y="114"/>
                    <a:pt x="98" y="120"/>
                    <a:pt x="95" y="124"/>
                  </a:cubicBezTo>
                  <a:cubicBezTo>
                    <a:pt x="89" y="131"/>
                    <a:pt x="83" y="137"/>
                    <a:pt x="78" y="145"/>
                  </a:cubicBezTo>
                  <a:cubicBezTo>
                    <a:pt x="76" y="147"/>
                    <a:pt x="74" y="148"/>
                    <a:pt x="71" y="148"/>
                  </a:cubicBezTo>
                  <a:close/>
                  <a:moveTo>
                    <a:pt x="566" y="126"/>
                  </a:moveTo>
                  <a:cubicBezTo>
                    <a:pt x="564" y="126"/>
                    <a:pt x="561" y="125"/>
                    <a:pt x="559" y="123"/>
                  </a:cubicBezTo>
                  <a:cubicBezTo>
                    <a:pt x="554" y="116"/>
                    <a:pt x="547" y="110"/>
                    <a:pt x="541" y="104"/>
                  </a:cubicBezTo>
                  <a:cubicBezTo>
                    <a:pt x="537" y="100"/>
                    <a:pt x="537" y="95"/>
                    <a:pt x="541" y="91"/>
                  </a:cubicBezTo>
                  <a:cubicBezTo>
                    <a:pt x="544" y="87"/>
                    <a:pt x="550" y="87"/>
                    <a:pt x="554" y="91"/>
                  </a:cubicBezTo>
                  <a:cubicBezTo>
                    <a:pt x="561" y="97"/>
                    <a:pt x="567" y="104"/>
                    <a:pt x="573" y="111"/>
                  </a:cubicBezTo>
                  <a:cubicBezTo>
                    <a:pt x="576" y="114"/>
                    <a:pt x="576" y="120"/>
                    <a:pt x="572" y="124"/>
                  </a:cubicBezTo>
                  <a:cubicBezTo>
                    <a:pt x="571" y="125"/>
                    <a:pt x="568" y="126"/>
                    <a:pt x="566" y="126"/>
                  </a:cubicBezTo>
                  <a:close/>
                  <a:moveTo>
                    <a:pt x="106" y="108"/>
                  </a:moveTo>
                  <a:cubicBezTo>
                    <a:pt x="104" y="108"/>
                    <a:pt x="102" y="107"/>
                    <a:pt x="100" y="105"/>
                  </a:cubicBezTo>
                  <a:cubicBezTo>
                    <a:pt x="96" y="101"/>
                    <a:pt x="96" y="95"/>
                    <a:pt x="100" y="92"/>
                  </a:cubicBezTo>
                  <a:cubicBezTo>
                    <a:pt x="107" y="85"/>
                    <a:pt x="114" y="79"/>
                    <a:pt x="121" y="73"/>
                  </a:cubicBezTo>
                  <a:cubicBezTo>
                    <a:pt x="125" y="70"/>
                    <a:pt x="131" y="71"/>
                    <a:pt x="134" y="75"/>
                  </a:cubicBezTo>
                  <a:cubicBezTo>
                    <a:pt x="137" y="78"/>
                    <a:pt x="136" y="84"/>
                    <a:pt x="132" y="87"/>
                  </a:cubicBezTo>
                  <a:cubicBezTo>
                    <a:pt x="126" y="93"/>
                    <a:pt x="119" y="99"/>
                    <a:pt x="113" y="105"/>
                  </a:cubicBezTo>
                  <a:cubicBezTo>
                    <a:pt x="111" y="107"/>
                    <a:pt x="109" y="108"/>
                    <a:pt x="106" y="108"/>
                  </a:cubicBezTo>
                  <a:close/>
                  <a:moveTo>
                    <a:pt x="527" y="89"/>
                  </a:moveTo>
                  <a:cubicBezTo>
                    <a:pt x="525" y="89"/>
                    <a:pt x="523" y="88"/>
                    <a:pt x="521" y="87"/>
                  </a:cubicBezTo>
                  <a:cubicBezTo>
                    <a:pt x="515" y="81"/>
                    <a:pt x="507" y="76"/>
                    <a:pt x="500" y="71"/>
                  </a:cubicBezTo>
                  <a:cubicBezTo>
                    <a:pt x="496" y="68"/>
                    <a:pt x="495" y="62"/>
                    <a:pt x="498" y="58"/>
                  </a:cubicBezTo>
                  <a:cubicBezTo>
                    <a:pt x="501" y="54"/>
                    <a:pt x="506" y="53"/>
                    <a:pt x="511" y="56"/>
                  </a:cubicBezTo>
                  <a:cubicBezTo>
                    <a:pt x="518" y="61"/>
                    <a:pt x="526" y="66"/>
                    <a:pt x="533" y="72"/>
                  </a:cubicBezTo>
                  <a:cubicBezTo>
                    <a:pt x="537" y="75"/>
                    <a:pt x="538" y="81"/>
                    <a:pt x="534" y="85"/>
                  </a:cubicBezTo>
                  <a:cubicBezTo>
                    <a:pt x="532" y="87"/>
                    <a:pt x="530" y="89"/>
                    <a:pt x="527" y="89"/>
                  </a:cubicBezTo>
                  <a:close/>
                  <a:moveTo>
                    <a:pt x="148" y="73"/>
                  </a:moveTo>
                  <a:cubicBezTo>
                    <a:pt x="145" y="73"/>
                    <a:pt x="142" y="72"/>
                    <a:pt x="141" y="69"/>
                  </a:cubicBezTo>
                  <a:cubicBezTo>
                    <a:pt x="138" y="65"/>
                    <a:pt x="139" y="59"/>
                    <a:pt x="143" y="57"/>
                  </a:cubicBezTo>
                  <a:cubicBezTo>
                    <a:pt x="151" y="51"/>
                    <a:pt x="159" y="46"/>
                    <a:pt x="167" y="42"/>
                  </a:cubicBezTo>
                  <a:cubicBezTo>
                    <a:pt x="171" y="39"/>
                    <a:pt x="177" y="41"/>
                    <a:pt x="179" y="45"/>
                  </a:cubicBezTo>
                  <a:cubicBezTo>
                    <a:pt x="182" y="50"/>
                    <a:pt x="180" y="55"/>
                    <a:pt x="176" y="58"/>
                  </a:cubicBezTo>
                  <a:cubicBezTo>
                    <a:pt x="168" y="62"/>
                    <a:pt x="161" y="67"/>
                    <a:pt x="153" y="72"/>
                  </a:cubicBezTo>
                  <a:cubicBezTo>
                    <a:pt x="152" y="73"/>
                    <a:pt x="150" y="73"/>
                    <a:pt x="148" y="73"/>
                  </a:cubicBezTo>
                  <a:close/>
                  <a:moveTo>
                    <a:pt x="482" y="58"/>
                  </a:moveTo>
                  <a:cubicBezTo>
                    <a:pt x="481" y="58"/>
                    <a:pt x="479" y="58"/>
                    <a:pt x="478" y="57"/>
                  </a:cubicBezTo>
                  <a:cubicBezTo>
                    <a:pt x="470" y="53"/>
                    <a:pt x="462" y="49"/>
                    <a:pt x="454" y="45"/>
                  </a:cubicBezTo>
                  <a:cubicBezTo>
                    <a:pt x="450" y="43"/>
                    <a:pt x="448" y="38"/>
                    <a:pt x="450" y="33"/>
                  </a:cubicBezTo>
                  <a:cubicBezTo>
                    <a:pt x="452" y="28"/>
                    <a:pt x="457" y="26"/>
                    <a:pt x="462" y="28"/>
                  </a:cubicBezTo>
                  <a:cubicBezTo>
                    <a:pt x="470" y="32"/>
                    <a:pt x="479" y="36"/>
                    <a:pt x="487" y="41"/>
                  </a:cubicBezTo>
                  <a:cubicBezTo>
                    <a:pt x="491" y="43"/>
                    <a:pt x="493" y="49"/>
                    <a:pt x="490" y="54"/>
                  </a:cubicBezTo>
                  <a:cubicBezTo>
                    <a:pt x="489" y="57"/>
                    <a:pt x="486" y="58"/>
                    <a:pt x="482" y="58"/>
                  </a:cubicBezTo>
                  <a:close/>
                  <a:moveTo>
                    <a:pt x="195" y="47"/>
                  </a:moveTo>
                  <a:cubicBezTo>
                    <a:pt x="192" y="47"/>
                    <a:pt x="189" y="45"/>
                    <a:pt x="187" y="41"/>
                  </a:cubicBezTo>
                  <a:cubicBezTo>
                    <a:pt x="185" y="37"/>
                    <a:pt x="187" y="31"/>
                    <a:pt x="192" y="29"/>
                  </a:cubicBezTo>
                  <a:cubicBezTo>
                    <a:pt x="200" y="25"/>
                    <a:pt x="209" y="22"/>
                    <a:pt x="217" y="19"/>
                  </a:cubicBezTo>
                  <a:cubicBezTo>
                    <a:pt x="222" y="17"/>
                    <a:pt x="227" y="19"/>
                    <a:pt x="229" y="24"/>
                  </a:cubicBezTo>
                  <a:cubicBezTo>
                    <a:pt x="231" y="29"/>
                    <a:pt x="228" y="34"/>
                    <a:pt x="224" y="36"/>
                  </a:cubicBezTo>
                  <a:cubicBezTo>
                    <a:pt x="215" y="39"/>
                    <a:pt x="207" y="42"/>
                    <a:pt x="199" y="46"/>
                  </a:cubicBezTo>
                  <a:cubicBezTo>
                    <a:pt x="198" y="46"/>
                    <a:pt x="197" y="47"/>
                    <a:pt x="195" y="47"/>
                  </a:cubicBezTo>
                  <a:close/>
                  <a:moveTo>
                    <a:pt x="433" y="36"/>
                  </a:moveTo>
                  <a:cubicBezTo>
                    <a:pt x="432" y="36"/>
                    <a:pt x="431" y="36"/>
                    <a:pt x="430" y="35"/>
                  </a:cubicBezTo>
                  <a:cubicBezTo>
                    <a:pt x="422" y="33"/>
                    <a:pt x="413" y="30"/>
                    <a:pt x="405" y="28"/>
                  </a:cubicBezTo>
                  <a:cubicBezTo>
                    <a:pt x="400" y="27"/>
                    <a:pt x="397" y="22"/>
                    <a:pt x="398" y="17"/>
                  </a:cubicBezTo>
                  <a:cubicBezTo>
                    <a:pt x="399" y="12"/>
                    <a:pt x="404" y="9"/>
                    <a:pt x="409" y="10"/>
                  </a:cubicBezTo>
                  <a:cubicBezTo>
                    <a:pt x="418" y="12"/>
                    <a:pt x="427" y="15"/>
                    <a:pt x="436" y="18"/>
                  </a:cubicBezTo>
                  <a:cubicBezTo>
                    <a:pt x="441" y="20"/>
                    <a:pt x="443" y="25"/>
                    <a:pt x="442" y="30"/>
                  </a:cubicBezTo>
                  <a:cubicBezTo>
                    <a:pt x="440" y="34"/>
                    <a:pt x="437" y="36"/>
                    <a:pt x="433" y="36"/>
                  </a:cubicBezTo>
                  <a:close/>
                  <a:moveTo>
                    <a:pt x="246" y="29"/>
                  </a:moveTo>
                  <a:cubicBezTo>
                    <a:pt x="242" y="29"/>
                    <a:pt x="238" y="26"/>
                    <a:pt x="237" y="22"/>
                  </a:cubicBezTo>
                  <a:cubicBezTo>
                    <a:pt x="236" y="17"/>
                    <a:pt x="239" y="12"/>
                    <a:pt x="244" y="10"/>
                  </a:cubicBezTo>
                  <a:cubicBezTo>
                    <a:pt x="253" y="8"/>
                    <a:pt x="262" y="6"/>
                    <a:pt x="271" y="4"/>
                  </a:cubicBezTo>
                  <a:cubicBezTo>
                    <a:pt x="276" y="4"/>
                    <a:pt x="281" y="7"/>
                    <a:pt x="282" y="12"/>
                  </a:cubicBezTo>
                  <a:cubicBezTo>
                    <a:pt x="283" y="17"/>
                    <a:pt x="279" y="22"/>
                    <a:pt x="274" y="23"/>
                  </a:cubicBezTo>
                  <a:cubicBezTo>
                    <a:pt x="266" y="24"/>
                    <a:pt x="257" y="26"/>
                    <a:pt x="249" y="28"/>
                  </a:cubicBezTo>
                  <a:cubicBezTo>
                    <a:pt x="248" y="28"/>
                    <a:pt x="247" y="29"/>
                    <a:pt x="246" y="29"/>
                  </a:cubicBezTo>
                  <a:close/>
                  <a:moveTo>
                    <a:pt x="381" y="22"/>
                  </a:moveTo>
                  <a:cubicBezTo>
                    <a:pt x="380" y="22"/>
                    <a:pt x="380" y="22"/>
                    <a:pt x="379" y="22"/>
                  </a:cubicBezTo>
                  <a:cubicBezTo>
                    <a:pt x="370" y="21"/>
                    <a:pt x="362" y="20"/>
                    <a:pt x="353" y="19"/>
                  </a:cubicBezTo>
                  <a:cubicBezTo>
                    <a:pt x="348" y="19"/>
                    <a:pt x="344" y="14"/>
                    <a:pt x="345" y="9"/>
                  </a:cubicBezTo>
                  <a:cubicBezTo>
                    <a:pt x="345" y="4"/>
                    <a:pt x="349" y="0"/>
                    <a:pt x="354" y="1"/>
                  </a:cubicBezTo>
                  <a:cubicBezTo>
                    <a:pt x="364" y="2"/>
                    <a:pt x="373" y="3"/>
                    <a:pt x="382" y="4"/>
                  </a:cubicBezTo>
                  <a:cubicBezTo>
                    <a:pt x="387" y="5"/>
                    <a:pt x="390" y="10"/>
                    <a:pt x="390" y="15"/>
                  </a:cubicBezTo>
                  <a:cubicBezTo>
                    <a:pt x="389" y="19"/>
                    <a:pt x="385" y="22"/>
                    <a:pt x="381" y="22"/>
                  </a:cubicBezTo>
                  <a:close/>
                  <a:moveTo>
                    <a:pt x="300" y="19"/>
                  </a:moveTo>
                  <a:cubicBezTo>
                    <a:pt x="295" y="19"/>
                    <a:pt x="291" y="16"/>
                    <a:pt x="290" y="11"/>
                  </a:cubicBezTo>
                  <a:cubicBezTo>
                    <a:pt x="290" y="6"/>
                    <a:pt x="294" y="1"/>
                    <a:pt x="299" y="1"/>
                  </a:cubicBezTo>
                  <a:cubicBezTo>
                    <a:pt x="308" y="0"/>
                    <a:pt x="317" y="0"/>
                    <a:pt x="327" y="0"/>
                  </a:cubicBezTo>
                  <a:cubicBezTo>
                    <a:pt x="327" y="0"/>
                    <a:pt x="327" y="0"/>
                    <a:pt x="327" y="0"/>
                  </a:cubicBezTo>
                  <a:cubicBezTo>
                    <a:pt x="332" y="0"/>
                    <a:pt x="336" y="4"/>
                    <a:pt x="336" y="9"/>
                  </a:cubicBezTo>
                  <a:cubicBezTo>
                    <a:pt x="336" y="14"/>
                    <a:pt x="332" y="18"/>
                    <a:pt x="327" y="18"/>
                  </a:cubicBezTo>
                  <a:cubicBezTo>
                    <a:pt x="318" y="18"/>
                    <a:pt x="309" y="18"/>
                    <a:pt x="300" y="19"/>
                  </a:cubicBezTo>
                  <a:cubicBezTo>
                    <a:pt x="300" y="19"/>
                    <a:pt x="300" y="19"/>
                    <a:pt x="300" y="19"/>
                  </a:cubicBezTo>
                  <a:close/>
                </a:path>
              </a:pathLst>
            </a:custGeom>
            <a:solidFill>
              <a:srgbClr val="7A7A7A">
                <a:lumMod val="7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2" name="Freeform 95">
              <a:extLst>
                <a:ext uri="{FF2B5EF4-FFF2-40B4-BE49-F238E27FC236}">
                  <a16:creationId xmlns:a16="http://schemas.microsoft.com/office/drawing/2014/main" id="{10C4A9B6-14BE-48EA-ABBC-0A6CE561DBF1}"/>
                </a:ext>
              </a:extLst>
            </p:cNvPr>
            <p:cNvSpPr>
              <a:spLocks/>
            </p:cNvSpPr>
            <p:nvPr/>
          </p:nvSpPr>
          <p:spPr bwMode="auto">
            <a:xfrm>
              <a:off x="4773828" y="6804972"/>
              <a:ext cx="49713" cy="53027"/>
            </a:xfrm>
            <a:custGeom>
              <a:avLst/>
              <a:gdLst>
                <a:gd name="T0" fmla="*/ 20 w 32"/>
                <a:gd name="T1" fmla="*/ 34 h 34"/>
                <a:gd name="T2" fmla="*/ 12 w 32"/>
                <a:gd name="T3" fmla="*/ 30 h 34"/>
                <a:gd name="T4" fmla="*/ 3 w 32"/>
                <a:gd name="T5" fmla="*/ 17 h 34"/>
                <a:gd name="T6" fmla="*/ 5 w 32"/>
                <a:gd name="T7" fmla="*/ 3 h 34"/>
                <a:gd name="T8" fmla="*/ 19 w 32"/>
                <a:gd name="T9" fmla="*/ 5 h 34"/>
                <a:gd name="T10" fmla="*/ 28 w 32"/>
                <a:gd name="T11" fmla="*/ 18 h 34"/>
                <a:gd name="T12" fmla="*/ 26 w 32"/>
                <a:gd name="T13" fmla="*/ 32 h 34"/>
                <a:gd name="T14" fmla="*/ 20 w 32"/>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4">
                  <a:moveTo>
                    <a:pt x="20" y="34"/>
                  </a:moveTo>
                  <a:cubicBezTo>
                    <a:pt x="17" y="34"/>
                    <a:pt x="14" y="33"/>
                    <a:pt x="12" y="30"/>
                  </a:cubicBezTo>
                  <a:cubicBezTo>
                    <a:pt x="12" y="30"/>
                    <a:pt x="9" y="25"/>
                    <a:pt x="3" y="17"/>
                  </a:cubicBezTo>
                  <a:cubicBezTo>
                    <a:pt x="0" y="12"/>
                    <a:pt x="1" y="6"/>
                    <a:pt x="5" y="3"/>
                  </a:cubicBezTo>
                  <a:cubicBezTo>
                    <a:pt x="9" y="0"/>
                    <a:pt x="16" y="1"/>
                    <a:pt x="19" y="5"/>
                  </a:cubicBezTo>
                  <a:cubicBezTo>
                    <a:pt x="25" y="14"/>
                    <a:pt x="28" y="18"/>
                    <a:pt x="28" y="18"/>
                  </a:cubicBezTo>
                  <a:cubicBezTo>
                    <a:pt x="32" y="23"/>
                    <a:pt x="31" y="29"/>
                    <a:pt x="26" y="32"/>
                  </a:cubicBezTo>
                  <a:cubicBezTo>
                    <a:pt x="24" y="33"/>
                    <a:pt x="22" y="34"/>
                    <a:pt x="20" y="34"/>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3" name="Freeform 96">
              <a:extLst>
                <a:ext uri="{FF2B5EF4-FFF2-40B4-BE49-F238E27FC236}">
                  <a16:creationId xmlns:a16="http://schemas.microsoft.com/office/drawing/2014/main" id="{A8E4944A-0172-472B-B46F-E24677C9B410}"/>
                </a:ext>
              </a:extLst>
            </p:cNvPr>
            <p:cNvSpPr>
              <a:spLocks noEditPoints="1"/>
            </p:cNvSpPr>
            <p:nvPr/>
          </p:nvSpPr>
          <p:spPr bwMode="auto">
            <a:xfrm>
              <a:off x="4188323" y="4974441"/>
              <a:ext cx="591029" cy="1822798"/>
            </a:xfrm>
            <a:custGeom>
              <a:avLst/>
              <a:gdLst>
                <a:gd name="T0" fmla="*/ 343 w 381"/>
                <a:gd name="T1" fmla="*/ 1146 h 1176"/>
                <a:gd name="T2" fmla="*/ 377 w 381"/>
                <a:gd name="T3" fmla="*/ 1160 h 1176"/>
                <a:gd name="T4" fmla="*/ 333 w 381"/>
                <a:gd name="T5" fmla="*/ 1124 h 1176"/>
                <a:gd name="T6" fmla="*/ 309 w 381"/>
                <a:gd name="T7" fmla="*/ 1079 h 1176"/>
                <a:gd name="T8" fmla="*/ 338 w 381"/>
                <a:gd name="T9" fmla="*/ 1122 h 1176"/>
                <a:gd name="T10" fmla="*/ 289 w 381"/>
                <a:gd name="T11" fmla="*/ 1066 h 1176"/>
                <a:gd name="T12" fmla="*/ 288 w 381"/>
                <a:gd name="T13" fmla="*/ 1029 h 1176"/>
                <a:gd name="T14" fmla="*/ 297 w 381"/>
                <a:gd name="T15" fmla="*/ 1071 h 1176"/>
                <a:gd name="T16" fmla="*/ 236 w 381"/>
                <a:gd name="T17" fmla="*/ 986 h 1176"/>
                <a:gd name="T18" fmla="*/ 270 w 381"/>
                <a:gd name="T19" fmla="*/ 1002 h 1176"/>
                <a:gd name="T20" fmla="*/ 228 w 381"/>
                <a:gd name="T21" fmla="*/ 964 h 1176"/>
                <a:gd name="T22" fmla="*/ 206 w 381"/>
                <a:gd name="T23" fmla="*/ 918 h 1176"/>
                <a:gd name="T24" fmla="*/ 233 w 381"/>
                <a:gd name="T25" fmla="*/ 962 h 1176"/>
                <a:gd name="T26" fmla="*/ 186 w 381"/>
                <a:gd name="T27" fmla="*/ 904 h 1176"/>
                <a:gd name="T28" fmla="*/ 187 w 381"/>
                <a:gd name="T29" fmla="*/ 867 h 1176"/>
                <a:gd name="T30" fmla="*/ 194 w 381"/>
                <a:gd name="T31" fmla="*/ 909 h 1176"/>
                <a:gd name="T32" fmla="*/ 137 w 381"/>
                <a:gd name="T33" fmla="*/ 821 h 1176"/>
                <a:gd name="T34" fmla="*/ 171 w 381"/>
                <a:gd name="T35" fmla="*/ 839 h 1176"/>
                <a:gd name="T36" fmla="*/ 131 w 381"/>
                <a:gd name="T37" fmla="*/ 799 h 1176"/>
                <a:gd name="T38" fmla="*/ 111 w 381"/>
                <a:gd name="T39" fmla="*/ 752 h 1176"/>
                <a:gd name="T40" fmla="*/ 136 w 381"/>
                <a:gd name="T41" fmla="*/ 797 h 1176"/>
                <a:gd name="T42" fmla="*/ 92 w 381"/>
                <a:gd name="T43" fmla="*/ 736 h 1176"/>
                <a:gd name="T44" fmla="*/ 96 w 381"/>
                <a:gd name="T45" fmla="*/ 699 h 1176"/>
                <a:gd name="T46" fmla="*/ 101 w 381"/>
                <a:gd name="T47" fmla="*/ 742 h 1176"/>
                <a:gd name="T48" fmla="*/ 52 w 381"/>
                <a:gd name="T49" fmla="*/ 649 h 1176"/>
                <a:gd name="T50" fmla="*/ 83 w 381"/>
                <a:gd name="T51" fmla="*/ 670 h 1176"/>
                <a:gd name="T52" fmla="*/ 49 w 381"/>
                <a:gd name="T53" fmla="*/ 626 h 1176"/>
                <a:gd name="T54" fmla="*/ 35 w 381"/>
                <a:gd name="T55" fmla="*/ 576 h 1176"/>
                <a:gd name="T56" fmla="*/ 53 w 381"/>
                <a:gd name="T57" fmla="*/ 625 h 1176"/>
                <a:gd name="T58" fmla="*/ 19 w 381"/>
                <a:gd name="T59" fmla="*/ 558 h 1176"/>
                <a:gd name="T60" fmla="*/ 31 w 381"/>
                <a:gd name="T61" fmla="*/ 522 h 1176"/>
                <a:gd name="T62" fmla="*/ 29 w 381"/>
                <a:gd name="T63" fmla="*/ 565 h 1176"/>
                <a:gd name="T64" fmla="*/ 7 w 381"/>
                <a:gd name="T65" fmla="*/ 494 h 1176"/>
                <a:gd name="T66" fmla="*/ 23 w 381"/>
                <a:gd name="T67" fmla="*/ 460 h 1176"/>
                <a:gd name="T68" fmla="*/ 10 w 381"/>
                <a:gd name="T69" fmla="*/ 439 h 1176"/>
                <a:gd name="T70" fmla="*/ 0 w 381"/>
                <a:gd name="T71" fmla="*/ 397 h 1176"/>
                <a:gd name="T72" fmla="*/ 20 w 381"/>
                <a:gd name="T73" fmla="*/ 412 h 1176"/>
                <a:gd name="T74" fmla="*/ 10 w 381"/>
                <a:gd name="T75" fmla="*/ 439 h 1176"/>
                <a:gd name="T76" fmla="*/ 3 w 381"/>
                <a:gd name="T77" fmla="*/ 364 h 1176"/>
                <a:gd name="T78" fmla="*/ 29 w 381"/>
                <a:gd name="T79" fmla="*/ 337 h 1176"/>
                <a:gd name="T80" fmla="*/ 28 w 381"/>
                <a:gd name="T81" fmla="*/ 314 h 1176"/>
                <a:gd name="T82" fmla="*/ 30 w 381"/>
                <a:gd name="T83" fmla="*/ 270 h 1176"/>
                <a:gd name="T84" fmla="*/ 38 w 381"/>
                <a:gd name="T85" fmla="*/ 307 h 1176"/>
                <a:gd name="T86" fmla="*/ 48 w 381"/>
                <a:gd name="T87" fmla="*/ 254 h 1176"/>
                <a:gd name="T88" fmla="*/ 72 w 381"/>
                <a:gd name="T89" fmla="*/ 208 h 1176"/>
                <a:gd name="T90" fmla="*/ 53 w 381"/>
                <a:gd name="T91" fmla="*/ 255 h 1176"/>
                <a:gd name="T92" fmla="*/ 75 w 381"/>
                <a:gd name="T93" fmla="*/ 184 h 1176"/>
                <a:gd name="T94" fmla="*/ 109 w 381"/>
                <a:gd name="T95" fmla="*/ 168 h 1176"/>
                <a:gd name="T96" fmla="*/ 119 w 381"/>
                <a:gd name="T97" fmla="*/ 146 h 1176"/>
                <a:gd name="T98" fmla="*/ 129 w 381"/>
                <a:gd name="T99" fmla="*/ 104 h 1176"/>
                <a:gd name="T100" fmla="*/ 127 w 381"/>
                <a:gd name="T101" fmla="*/ 142 h 1176"/>
                <a:gd name="T102" fmla="*/ 150 w 381"/>
                <a:gd name="T103" fmla="*/ 93 h 1176"/>
                <a:gd name="T104" fmla="*/ 183 w 381"/>
                <a:gd name="T105" fmla="*/ 52 h 1176"/>
                <a:gd name="T106" fmla="*/ 157 w 381"/>
                <a:gd name="T107" fmla="*/ 95 h 1176"/>
                <a:gd name="T108" fmla="*/ 189 w 381"/>
                <a:gd name="T109" fmla="*/ 29 h 1176"/>
                <a:gd name="T110" fmla="*/ 225 w 381"/>
                <a:gd name="T111" fmla="*/ 18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1" h="1176">
                  <a:moveTo>
                    <a:pt x="369" y="1176"/>
                  </a:moveTo>
                  <a:cubicBezTo>
                    <a:pt x="366" y="1176"/>
                    <a:pt x="363" y="1175"/>
                    <a:pt x="361" y="1172"/>
                  </a:cubicBezTo>
                  <a:cubicBezTo>
                    <a:pt x="356" y="1164"/>
                    <a:pt x="349" y="1155"/>
                    <a:pt x="343" y="1146"/>
                  </a:cubicBezTo>
                  <a:cubicBezTo>
                    <a:pt x="340" y="1141"/>
                    <a:pt x="341" y="1135"/>
                    <a:pt x="345" y="1132"/>
                  </a:cubicBezTo>
                  <a:cubicBezTo>
                    <a:pt x="350" y="1129"/>
                    <a:pt x="356" y="1130"/>
                    <a:pt x="359" y="1134"/>
                  </a:cubicBezTo>
                  <a:cubicBezTo>
                    <a:pt x="366" y="1144"/>
                    <a:pt x="372" y="1153"/>
                    <a:pt x="377" y="1160"/>
                  </a:cubicBezTo>
                  <a:cubicBezTo>
                    <a:pt x="381" y="1165"/>
                    <a:pt x="380" y="1171"/>
                    <a:pt x="375" y="1174"/>
                  </a:cubicBezTo>
                  <a:cubicBezTo>
                    <a:pt x="373" y="1176"/>
                    <a:pt x="371" y="1176"/>
                    <a:pt x="369" y="1176"/>
                  </a:cubicBezTo>
                  <a:close/>
                  <a:moveTo>
                    <a:pt x="333" y="1124"/>
                  </a:moveTo>
                  <a:cubicBezTo>
                    <a:pt x="330" y="1124"/>
                    <a:pt x="326" y="1122"/>
                    <a:pt x="325" y="1119"/>
                  </a:cubicBezTo>
                  <a:cubicBezTo>
                    <a:pt x="319" y="1111"/>
                    <a:pt x="313" y="1102"/>
                    <a:pt x="306" y="1093"/>
                  </a:cubicBezTo>
                  <a:cubicBezTo>
                    <a:pt x="303" y="1088"/>
                    <a:pt x="305" y="1082"/>
                    <a:pt x="309" y="1079"/>
                  </a:cubicBezTo>
                  <a:cubicBezTo>
                    <a:pt x="314" y="1076"/>
                    <a:pt x="320" y="1077"/>
                    <a:pt x="323" y="1082"/>
                  </a:cubicBezTo>
                  <a:cubicBezTo>
                    <a:pt x="329" y="1091"/>
                    <a:pt x="335" y="1100"/>
                    <a:pt x="341" y="1108"/>
                  </a:cubicBezTo>
                  <a:cubicBezTo>
                    <a:pt x="344" y="1113"/>
                    <a:pt x="343" y="1119"/>
                    <a:pt x="338" y="1122"/>
                  </a:cubicBezTo>
                  <a:cubicBezTo>
                    <a:pt x="337" y="1123"/>
                    <a:pt x="335" y="1124"/>
                    <a:pt x="333" y="1124"/>
                  </a:cubicBezTo>
                  <a:close/>
                  <a:moveTo>
                    <a:pt x="297" y="1071"/>
                  </a:moveTo>
                  <a:cubicBezTo>
                    <a:pt x="294" y="1071"/>
                    <a:pt x="291" y="1069"/>
                    <a:pt x="289" y="1066"/>
                  </a:cubicBezTo>
                  <a:cubicBezTo>
                    <a:pt x="283" y="1058"/>
                    <a:pt x="277" y="1049"/>
                    <a:pt x="271" y="1040"/>
                  </a:cubicBezTo>
                  <a:cubicBezTo>
                    <a:pt x="268" y="1035"/>
                    <a:pt x="269" y="1029"/>
                    <a:pt x="274" y="1026"/>
                  </a:cubicBezTo>
                  <a:cubicBezTo>
                    <a:pt x="278" y="1023"/>
                    <a:pt x="285" y="1024"/>
                    <a:pt x="288" y="1029"/>
                  </a:cubicBezTo>
                  <a:cubicBezTo>
                    <a:pt x="294" y="1038"/>
                    <a:pt x="300" y="1047"/>
                    <a:pt x="305" y="1055"/>
                  </a:cubicBezTo>
                  <a:cubicBezTo>
                    <a:pt x="308" y="1060"/>
                    <a:pt x="307" y="1066"/>
                    <a:pt x="303" y="1069"/>
                  </a:cubicBezTo>
                  <a:cubicBezTo>
                    <a:pt x="301" y="1070"/>
                    <a:pt x="299" y="1071"/>
                    <a:pt x="297" y="1071"/>
                  </a:cubicBezTo>
                  <a:close/>
                  <a:moveTo>
                    <a:pt x="262" y="1018"/>
                  </a:moveTo>
                  <a:cubicBezTo>
                    <a:pt x="259" y="1018"/>
                    <a:pt x="255" y="1016"/>
                    <a:pt x="254" y="1013"/>
                  </a:cubicBezTo>
                  <a:cubicBezTo>
                    <a:pt x="248" y="1004"/>
                    <a:pt x="242" y="995"/>
                    <a:pt x="236" y="986"/>
                  </a:cubicBezTo>
                  <a:cubicBezTo>
                    <a:pt x="233" y="981"/>
                    <a:pt x="235" y="975"/>
                    <a:pt x="239" y="972"/>
                  </a:cubicBezTo>
                  <a:cubicBezTo>
                    <a:pt x="244" y="969"/>
                    <a:pt x="250" y="971"/>
                    <a:pt x="253" y="975"/>
                  </a:cubicBezTo>
                  <a:cubicBezTo>
                    <a:pt x="259" y="984"/>
                    <a:pt x="265" y="993"/>
                    <a:pt x="270" y="1002"/>
                  </a:cubicBezTo>
                  <a:cubicBezTo>
                    <a:pt x="273" y="1007"/>
                    <a:pt x="272" y="1013"/>
                    <a:pt x="267" y="1016"/>
                  </a:cubicBezTo>
                  <a:cubicBezTo>
                    <a:pt x="266" y="1017"/>
                    <a:pt x="264" y="1018"/>
                    <a:pt x="262" y="1018"/>
                  </a:cubicBezTo>
                  <a:close/>
                  <a:moveTo>
                    <a:pt x="228" y="964"/>
                  </a:moveTo>
                  <a:cubicBezTo>
                    <a:pt x="224" y="964"/>
                    <a:pt x="221" y="962"/>
                    <a:pt x="219" y="959"/>
                  </a:cubicBezTo>
                  <a:cubicBezTo>
                    <a:pt x="214" y="950"/>
                    <a:pt x="208" y="941"/>
                    <a:pt x="202" y="932"/>
                  </a:cubicBezTo>
                  <a:cubicBezTo>
                    <a:pt x="199" y="927"/>
                    <a:pt x="201" y="921"/>
                    <a:pt x="206" y="918"/>
                  </a:cubicBezTo>
                  <a:cubicBezTo>
                    <a:pt x="210" y="915"/>
                    <a:pt x="216" y="917"/>
                    <a:pt x="219" y="921"/>
                  </a:cubicBezTo>
                  <a:cubicBezTo>
                    <a:pt x="225" y="930"/>
                    <a:pt x="231" y="940"/>
                    <a:pt x="236" y="948"/>
                  </a:cubicBezTo>
                  <a:cubicBezTo>
                    <a:pt x="239" y="953"/>
                    <a:pt x="238" y="959"/>
                    <a:pt x="233" y="962"/>
                  </a:cubicBezTo>
                  <a:cubicBezTo>
                    <a:pt x="231" y="963"/>
                    <a:pt x="229" y="964"/>
                    <a:pt x="228" y="964"/>
                  </a:cubicBezTo>
                  <a:close/>
                  <a:moveTo>
                    <a:pt x="194" y="909"/>
                  </a:moveTo>
                  <a:cubicBezTo>
                    <a:pt x="191" y="909"/>
                    <a:pt x="188" y="908"/>
                    <a:pt x="186" y="904"/>
                  </a:cubicBezTo>
                  <a:cubicBezTo>
                    <a:pt x="180" y="895"/>
                    <a:pt x="175" y="886"/>
                    <a:pt x="169" y="877"/>
                  </a:cubicBezTo>
                  <a:cubicBezTo>
                    <a:pt x="167" y="872"/>
                    <a:pt x="168" y="866"/>
                    <a:pt x="173" y="863"/>
                  </a:cubicBezTo>
                  <a:cubicBezTo>
                    <a:pt x="178" y="860"/>
                    <a:pt x="184" y="862"/>
                    <a:pt x="187" y="867"/>
                  </a:cubicBezTo>
                  <a:cubicBezTo>
                    <a:pt x="192" y="876"/>
                    <a:pt x="197" y="885"/>
                    <a:pt x="203" y="894"/>
                  </a:cubicBezTo>
                  <a:cubicBezTo>
                    <a:pt x="206" y="899"/>
                    <a:pt x="204" y="905"/>
                    <a:pt x="199" y="908"/>
                  </a:cubicBezTo>
                  <a:cubicBezTo>
                    <a:pt x="198" y="909"/>
                    <a:pt x="196" y="909"/>
                    <a:pt x="194" y="909"/>
                  </a:cubicBezTo>
                  <a:close/>
                  <a:moveTo>
                    <a:pt x="162" y="854"/>
                  </a:moveTo>
                  <a:cubicBezTo>
                    <a:pt x="158" y="854"/>
                    <a:pt x="155" y="853"/>
                    <a:pt x="153" y="849"/>
                  </a:cubicBezTo>
                  <a:cubicBezTo>
                    <a:pt x="148" y="840"/>
                    <a:pt x="143" y="831"/>
                    <a:pt x="137" y="821"/>
                  </a:cubicBezTo>
                  <a:cubicBezTo>
                    <a:pt x="135" y="817"/>
                    <a:pt x="137" y="810"/>
                    <a:pt x="141" y="808"/>
                  </a:cubicBezTo>
                  <a:cubicBezTo>
                    <a:pt x="146" y="805"/>
                    <a:pt x="152" y="807"/>
                    <a:pt x="155" y="812"/>
                  </a:cubicBezTo>
                  <a:cubicBezTo>
                    <a:pt x="160" y="821"/>
                    <a:pt x="165" y="830"/>
                    <a:pt x="171" y="839"/>
                  </a:cubicBezTo>
                  <a:cubicBezTo>
                    <a:pt x="173" y="844"/>
                    <a:pt x="172" y="850"/>
                    <a:pt x="167" y="853"/>
                  </a:cubicBezTo>
                  <a:cubicBezTo>
                    <a:pt x="165" y="854"/>
                    <a:pt x="164" y="854"/>
                    <a:pt x="162" y="854"/>
                  </a:cubicBezTo>
                  <a:close/>
                  <a:moveTo>
                    <a:pt x="131" y="799"/>
                  </a:moveTo>
                  <a:cubicBezTo>
                    <a:pt x="127" y="799"/>
                    <a:pt x="124" y="797"/>
                    <a:pt x="122" y="793"/>
                  </a:cubicBezTo>
                  <a:cubicBezTo>
                    <a:pt x="117" y="784"/>
                    <a:pt x="112" y="774"/>
                    <a:pt x="107" y="765"/>
                  </a:cubicBezTo>
                  <a:cubicBezTo>
                    <a:pt x="104" y="760"/>
                    <a:pt x="106" y="754"/>
                    <a:pt x="111" y="752"/>
                  </a:cubicBezTo>
                  <a:cubicBezTo>
                    <a:pt x="116" y="749"/>
                    <a:pt x="122" y="751"/>
                    <a:pt x="125" y="756"/>
                  </a:cubicBezTo>
                  <a:cubicBezTo>
                    <a:pt x="130" y="765"/>
                    <a:pt x="135" y="774"/>
                    <a:pt x="140" y="784"/>
                  </a:cubicBezTo>
                  <a:cubicBezTo>
                    <a:pt x="142" y="789"/>
                    <a:pt x="140" y="795"/>
                    <a:pt x="136" y="797"/>
                  </a:cubicBezTo>
                  <a:cubicBezTo>
                    <a:pt x="134" y="798"/>
                    <a:pt x="132" y="799"/>
                    <a:pt x="131" y="799"/>
                  </a:cubicBezTo>
                  <a:close/>
                  <a:moveTo>
                    <a:pt x="101" y="742"/>
                  </a:moveTo>
                  <a:cubicBezTo>
                    <a:pt x="98" y="742"/>
                    <a:pt x="94" y="740"/>
                    <a:pt x="92" y="736"/>
                  </a:cubicBezTo>
                  <a:cubicBezTo>
                    <a:pt x="87" y="727"/>
                    <a:pt x="83" y="717"/>
                    <a:pt x="78" y="708"/>
                  </a:cubicBezTo>
                  <a:cubicBezTo>
                    <a:pt x="76" y="703"/>
                    <a:pt x="78" y="697"/>
                    <a:pt x="83" y="694"/>
                  </a:cubicBezTo>
                  <a:cubicBezTo>
                    <a:pt x="88" y="692"/>
                    <a:pt x="94" y="694"/>
                    <a:pt x="96" y="699"/>
                  </a:cubicBezTo>
                  <a:cubicBezTo>
                    <a:pt x="101" y="708"/>
                    <a:pt x="105" y="718"/>
                    <a:pt x="110" y="728"/>
                  </a:cubicBezTo>
                  <a:cubicBezTo>
                    <a:pt x="113" y="732"/>
                    <a:pt x="111" y="738"/>
                    <a:pt x="106" y="741"/>
                  </a:cubicBezTo>
                  <a:cubicBezTo>
                    <a:pt x="104" y="742"/>
                    <a:pt x="103" y="742"/>
                    <a:pt x="101" y="742"/>
                  </a:cubicBezTo>
                  <a:close/>
                  <a:moveTo>
                    <a:pt x="74" y="684"/>
                  </a:moveTo>
                  <a:cubicBezTo>
                    <a:pt x="70" y="684"/>
                    <a:pt x="66" y="682"/>
                    <a:pt x="65" y="679"/>
                  </a:cubicBezTo>
                  <a:cubicBezTo>
                    <a:pt x="60" y="668"/>
                    <a:pt x="56" y="659"/>
                    <a:pt x="52" y="649"/>
                  </a:cubicBezTo>
                  <a:cubicBezTo>
                    <a:pt x="50" y="644"/>
                    <a:pt x="52" y="638"/>
                    <a:pt x="57" y="636"/>
                  </a:cubicBezTo>
                  <a:cubicBezTo>
                    <a:pt x="62" y="634"/>
                    <a:pt x="68" y="636"/>
                    <a:pt x="70" y="641"/>
                  </a:cubicBezTo>
                  <a:cubicBezTo>
                    <a:pt x="74" y="651"/>
                    <a:pt x="79" y="660"/>
                    <a:pt x="83" y="670"/>
                  </a:cubicBezTo>
                  <a:cubicBezTo>
                    <a:pt x="85" y="675"/>
                    <a:pt x="83" y="681"/>
                    <a:pt x="78" y="684"/>
                  </a:cubicBezTo>
                  <a:cubicBezTo>
                    <a:pt x="77" y="684"/>
                    <a:pt x="75" y="684"/>
                    <a:pt x="74" y="684"/>
                  </a:cubicBezTo>
                  <a:close/>
                  <a:moveTo>
                    <a:pt x="49" y="626"/>
                  </a:moveTo>
                  <a:cubicBezTo>
                    <a:pt x="45" y="626"/>
                    <a:pt x="41" y="623"/>
                    <a:pt x="40" y="619"/>
                  </a:cubicBezTo>
                  <a:cubicBezTo>
                    <a:pt x="36" y="609"/>
                    <a:pt x="32" y="598"/>
                    <a:pt x="29" y="589"/>
                  </a:cubicBezTo>
                  <a:cubicBezTo>
                    <a:pt x="27" y="583"/>
                    <a:pt x="30" y="578"/>
                    <a:pt x="35" y="576"/>
                  </a:cubicBezTo>
                  <a:cubicBezTo>
                    <a:pt x="41" y="574"/>
                    <a:pt x="46" y="577"/>
                    <a:pt x="48" y="582"/>
                  </a:cubicBezTo>
                  <a:cubicBezTo>
                    <a:pt x="51" y="592"/>
                    <a:pt x="55" y="602"/>
                    <a:pt x="59" y="612"/>
                  </a:cubicBezTo>
                  <a:cubicBezTo>
                    <a:pt x="61" y="617"/>
                    <a:pt x="58" y="623"/>
                    <a:pt x="53" y="625"/>
                  </a:cubicBezTo>
                  <a:cubicBezTo>
                    <a:pt x="52" y="625"/>
                    <a:pt x="50" y="626"/>
                    <a:pt x="49" y="626"/>
                  </a:cubicBezTo>
                  <a:close/>
                  <a:moveTo>
                    <a:pt x="29" y="565"/>
                  </a:moveTo>
                  <a:cubicBezTo>
                    <a:pt x="25" y="565"/>
                    <a:pt x="21" y="562"/>
                    <a:pt x="19" y="558"/>
                  </a:cubicBezTo>
                  <a:cubicBezTo>
                    <a:pt x="16" y="547"/>
                    <a:pt x="14" y="536"/>
                    <a:pt x="12" y="526"/>
                  </a:cubicBezTo>
                  <a:cubicBezTo>
                    <a:pt x="11" y="521"/>
                    <a:pt x="14" y="515"/>
                    <a:pt x="20" y="514"/>
                  </a:cubicBezTo>
                  <a:cubicBezTo>
                    <a:pt x="25" y="513"/>
                    <a:pt x="30" y="517"/>
                    <a:pt x="31" y="522"/>
                  </a:cubicBezTo>
                  <a:cubicBezTo>
                    <a:pt x="33" y="532"/>
                    <a:pt x="36" y="542"/>
                    <a:pt x="39" y="552"/>
                  </a:cubicBezTo>
                  <a:cubicBezTo>
                    <a:pt x="40" y="558"/>
                    <a:pt x="37" y="563"/>
                    <a:pt x="32" y="565"/>
                  </a:cubicBezTo>
                  <a:cubicBezTo>
                    <a:pt x="31" y="565"/>
                    <a:pt x="30" y="565"/>
                    <a:pt x="29" y="565"/>
                  </a:cubicBezTo>
                  <a:close/>
                  <a:moveTo>
                    <a:pt x="7" y="494"/>
                  </a:moveTo>
                  <a:cubicBezTo>
                    <a:pt x="17" y="493"/>
                    <a:pt x="17" y="493"/>
                    <a:pt x="17" y="493"/>
                  </a:cubicBezTo>
                  <a:cubicBezTo>
                    <a:pt x="7" y="494"/>
                    <a:pt x="7" y="494"/>
                    <a:pt x="7" y="494"/>
                  </a:cubicBezTo>
                  <a:cubicBezTo>
                    <a:pt x="5" y="483"/>
                    <a:pt x="4" y="473"/>
                    <a:pt x="3" y="462"/>
                  </a:cubicBezTo>
                  <a:cubicBezTo>
                    <a:pt x="2" y="456"/>
                    <a:pt x="6" y="452"/>
                    <a:pt x="12" y="451"/>
                  </a:cubicBezTo>
                  <a:cubicBezTo>
                    <a:pt x="17" y="450"/>
                    <a:pt x="22" y="454"/>
                    <a:pt x="23" y="460"/>
                  </a:cubicBezTo>
                  <a:cubicBezTo>
                    <a:pt x="24" y="470"/>
                    <a:pt x="25" y="481"/>
                    <a:pt x="27" y="491"/>
                  </a:cubicBezTo>
                  <a:lnTo>
                    <a:pt x="7" y="494"/>
                  </a:lnTo>
                  <a:close/>
                  <a:moveTo>
                    <a:pt x="10" y="439"/>
                  </a:moveTo>
                  <a:cubicBezTo>
                    <a:pt x="5" y="439"/>
                    <a:pt x="1" y="435"/>
                    <a:pt x="0" y="430"/>
                  </a:cubicBezTo>
                  <a:cubicBezTo>
                    <a:pt x="0" y="424"/>
                    <a:pt x="0" y="418"/>
                    <a:pt x="0" y="412"/>
                  </a:cubicBezTo>
                  <a:cubicBezTo>
                    <a:pt x="0" y="407"/>
                    <a:pt x="0" y="402"/>
                    <a:pt x="0" y="397"/>
                  </a:cubicBezTo>
                  <a:cubicBezTo>
                    <a:pt x="0" y="391"/>
                    <a:pt x="5" y="387"/>
                    <a:pt x="11" y="387"/>
                  </a:cubicBezTo>
                  <a:cubicBezTo>
                    <a:pt x="16" y="388"/>
                    <a:pt x="20" y="392"/>
                    <a:pt x="20" y="398"/>
                  </a:cubicBezTo>
                  <a:cubicBezTo>
                    <a:pt x="20" y="402"/>
                    <a:pt x="20" y="407"/>
                    <a:pt x="20" y="412"/>
                  </a:cubicBezTo>
                  <a:cubicBezTo>
                    <a:pt x="20" y="418"/>
                    <a:pt x="20" y="423"/>
                    <a:pt x="20" y="429"/>
                  </a:cubicBezTo>
                  <a:cubicBezTo>
                    <a:pt x="21" y="434"/>
                    <a:pt x="16" y="439"/>
                    <a:pt x="11" y="439"/>
                  </a:cubicBezTo>
                  <a:cubicBezTo>
                    <a:pt x="11" y="439"/>
                    <a:pt x="10" y="439"/>
                    <a:pt x="10" y="439"/>
                  </a:cubicBezTo>
                  <a:close/>
                  <a:moveTo>
                    <a:pt x="13" y="376"/>
                  </a:moveTo>
                  <a:cubicBezTo>
                    <a:pt x="13" y="376"/>
                    <a:pt x="12" y="376"/>
                    <a:pt x="12" y="376"/>
                  </a:cubicBezTo>
                  <a:cubicBezTo>
                    <a:pt x="6" y="375"/>
                    <a:pt x="2" y="370"/>
                    <a:pt x="3" y="364"/>
                  </a:cubicBezTo>
                  <a:cubicBezTo>
                    <a:pt x="5" y="354"/>
                    <a:pt x="7" y="343"/>
                    <a:pt x="10" y="332"/>
                  </a:cubicBezTo>
                  <a:cubicBezTo>
                    <a:pt x="11" y="327"/>
                    <a:pt x="16" y="323"/>
                    <a:pt x="22" y="325"/>
                  </a:cubicBezTo>
                  <a:cubicBezTo>
                    <a:pt x="27" y="326"/>
                    <a:pt x="30" y="331"/>
                    <a:pt x="29" y="337"/>
                  </a:cubicBezTo>
                  <a:cubicBezTo>
                    <a:pt x="27" y="347"/>
                    <a:pt x="25" y="357"/>
                    <a:pt x="23" y="367"/>
                  </a:cubicBezTo>
                  <a:cubicBezTo>
                    <a:pt x="22" y="372"/>
                    <a:pt x="18" y="376"/>
                    <a:pt x="13" y="376"/>
                  </a:cubicBezTo>
                  <a:close/>
                  <a:moveTo>
                    <a:pt x="28" y="314"/>
                  </a:moveTo>
                  <a:cubicBezTo>
                    <a:pt x="27" y="314"/>
                    <a:pt x="26" y="314"/>
                    <a:pt x="25" y="313"/>
                  </a:cubicBezTo>
                  <a:cubicBezTo>
                    <a:pt x="20" y="312"/>
                    <a:pt x="17" y="306"/>
                    <a:pt x="19" y="301"/>
                  </a:cubicBezTo>
                  <a:cubicBezTo>
                    <a:pt x="22" y="291"/>
                    <a:pt x="26" y="280"/>
                    <a:pt x="30" y="270"/>
                  </a:cubicBezTo>
                  <a:cubicBezTo>
                    <a:pt x="32" y="265"/>
                    <a:pt x="38" y="263"/>
                    <a:pt x="43" y="265"/>
                  </a:cubicBezTo>
                  <a:cubicBezTo>
                    <a:pt x="48" y="267"/>
                    <a:pt x="51" y="273"/>
                    <a:pt x="49" y="278"/>
                  </a:cubicBezTo>
                  <a:cubicBezTo>
                    <a:pt x="45" y="288"/>
                    <a:pt x="41" y="298"/>
                    <a:pt x="38" y="307"/>
                  </a:cubicBezTo>
                  <a:cubicBezTo>
                    <a:pt x="36" y="311"/>
                    <a:pt x="32" y="314"/>
                    <a:pt x="28" y="314"/>
                  </a:cubicBezTo>
                  <a:close/>
                  <a:moveTo>
                    <a:pt x="53" y="255"/>
                  </a:moveTo>
                  <a:cubicBezTo>
                    <a:pt x="51" y="255"/>
                    <a:pt x="50" y="255"/>
                    <a:pt x="48" y="254"/>
                  </a:cubicBezTo>
                  <a:cubicBezTo>
                    <a:pt x="43" y="252"/>
                    <a:pt x="41" y="246"/>
                    <a:pt x="44" y="241"/>
                  </a:cubicBezTo>
                  <a:cubicBezTo>
                    <a:pt x="48" y="231"/>
                    <a:pt x="53" y="222"/>
                    <a:pt x="59" y="212"/>
                  </a:cubicBezTo>
                  <a:cubicBezTo>
                    <a:pt x="61" y="207"/>
                    <a:pt x="67" y="205"/>
                    <a:pt x="72" y="208"/>
                  </a:cubicBezTo>
                  <a:cubicBezTo>
                    <a:pt x="77" y="211"/>
                    <a:pt x="79" y="217"/>
                    <a:pt x="76" y="222"/>
                  </a:cubicBezTo>
                  <a:cubicBezTo>
                    <a:pt x="71" y="231"/>
                    <a:pt x="66" y="240"/>
                    <a:pt x="62" y="250"/>
                  </a:cubicBezTo>
                  <a:cubicBezTo>
                    <a:pt x="60" y="253"/>
                    <a:pt x="56" y="255"/>
                    <a:pt x="53" y="255"/>
                  </a:cubicBezTo>
                  <a:close/>
                  <a:moveTo>
                    <a:pt x="84" y="199"/>
                  </a:moveTo>
                  <a:cubicBezTo>
                    <a:pt x="82" y="199"/>
                    <a:pt x="80" y="199"/>
                    <a:pt x="78" y="198"/>
                  </a:cubicBezTo>
                  <a:cubicBezTo>
                    <a:pt x="74" y="195"/>
                    <a:pt x="72" y="189"/>
                    <a:pt x="75" y="184"/>
                  </a:cubicBezTo>
                  <a:cubicBezTo>
                    <a:pt x="80" y="175"/>
                    <a:pt x="86" y="166"/>
                    <a:pt x="92" y="157"/>
                  </a:cubicBezTo>
                  <a:cubicBezTo>
                    <a:pt x="95" y="152"/>
                    <a:pt x="102" y="151"/>
                    <a:pt x="106" y="154"/>
                  </a:cubicBezTo>
                  <a:cubicBezTo>
                    <a:pt x="111" y="157"/>
                    <a:pt x="112" y="163"/>
                    <a:pt x="109" y="168"/>
                  </a:cubicBezTo>
                  <a:cubicBezTo>
                    <a:pt x="103" y="177"/>
                    <a:pt x="97" y="186"/>
                    <a:pt x="92" y="195"/>
                  </a:cubicBezTo>
                  <a:cubicBezTo>
                    <a:pt x="90" y="198"/>
                    <a:pt x="87" y="199"/>
                    <a:pt x="84" y="199"/>
                  </a:cubicBezTo>
                  <a:close/>
                  <a:moveTo>
                    <a:pt x="119" y="146"/>
                  </a:moveTo>
                  <a:cubicBezTo>
                    <a:pt x="117" y="146"/>
                    <a:pt x="115" y="146"/>
                    <a:pt x="113" y="144"/>
                  </a:cubicBezTo>
                  <a:cubicBezTo>
                    <a:pt x="108" y="141"/>
                    <a:pt x="107" y="135"/>
                    <a:pt x="110" y="130"/>
                  </a:cubicBezTo>
                  <a:cubicBezTo>
                    <a:pt x="116" y="122"/>
                    <a:pt x="123" y="113"/>
                    <a:pt x="129" y="104"/>
                  </a:cubicBezTo>
                  <a:cubicBezTo>
                    <a:pt x="133" y="100"/>
                    <a:pt x="139" y="99"/>
                    <a:pt x="143" y="102"/>
                  </a:cubicBezTo>
                  <a:cubicBezTo>
                    <a:pt x="148" y="106"/>
                    <a:pt x="149" y="112"/>
                    <a:pt x="145" y="116"/>
                  </a:cubicBezTo>
                  <a:cubicBezTo>
                    <a:pt x="139" y="125"/>
                    <a:pt x="133" y="134"/>
                    <a:pt x="127" y="142"/>
                  </a:cubicBezTo>
                  <a:cubicBezTo>
                    <a:pt x="125" y="145"/>
                    <a:pt x="122" y="146"/>
                    <a:pt x="119" y="146"/>
                  </a:cubicBezTo>
                  <a:close/>
                  <a:moveTo>
                    <a:pt x="157" y="95"/>
                  </a:moveTo>
                  <a:cubicBezTo>
                    <a:pt x="154" y="95"/>
                    <a:pt x="152" y="94"/>
                    <a:pt x="150" y="93"/>
                  </a:cubicBezTo>
                  <a:cubicBezTo>
                    <a:pt x="146" y="90"/>
                    <a:pt x="145" y="83"/>
                    <a:pt x="149" y="79"/>
                  </a:cubicBezTo>
                  <a:cubicBezTo>
                    <a:pt x="155" y="71"/>
                    <a:pt x="162" y="62"/>
                    <a:pt x="169" y="54"/>
                  </a:cubicBezTo>
                  <a:cubicBezTo>
                    <a:pt x="172" y="50"/>
                    <a:pt x="178" y="49"/>
                    <a:pt x="183" y="52"/>
                  </a:cubicBezTo>
                  <a:cubicBezTo>
                    <a:pt x="187" y="56"/>
                    <a:pt x="188" y="62"/>
                    <a:pt x="184" y="66"/>
                  </a:cubicBezTo>
                  <a:cubicBezTo>
                    <a:pt x="177" y="75"/>
                    <a:pt x="171" y="83"/>
                    <a:pt x="164" y="91"/>
                  </a:cubicBezTo>
                  <a:cubicBezTo>
                    <a:pt x="163" y="94"/>
                    <a:pt x="160" y="95"/>
                    <a:pt x="157" y="95"/>
                  </a:cubicBezTo>
                  <a:close/>
                  <a:moveTo>
                    <a:pt x="197" y="46"/>
                  </a:moveTo>
                  <a:cubicBezTo>
                    <a:pt x="194" y="46"/>
                    <a:pt x="192" y="45"/>
                    <a:pt x="190" y="43"/>
                  </a:cubicBezTo>
                  <a:cubicBezTo>
                    <a:pt x="186" y="40"/>
                    <a:pt x="185" y="33"/>
                    <a:pt x="189" y="29"/>
                  </a:cubicBezTo>
                  <a:cubicBezTo>
                    <a:pt x="196" y="21"/>
                    <a:pt x="203" y="13"/>
                    <a:pt x="210" y="5"/>
                  </a:cubicBezTo>
                  <a:cubicBezTo>
                    <a:pt x="213" y="1"/>
                    <a:pt x="220" y="0"/>
                    <a:pt x="224" y="4"/>
                  </a:cubicBezTo>
                  <a:cubicBezTo>
                    <a:pt x="228" y="7"/>
                    <a:pt x="228" y="14"/>
                    <a:pt x="225" y="18"/>
                  </a:cubicBezTo>
                  <a:cubicBezTo>
                    <a:pt x="218" y="26"/>
                    <a:pt x="211" y="34"/>
                    <a:pt x="204" y="42"/>
                  </a:cubicBezTo>
                  <a:cubicBezTo>
                    <a:pt x="202" y="44"/>
                    <a:pt x="200" y="46"/>
                    <a:pt x="197" y="46"/>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4" name="Freeform 97">
              <a:extLst>
                <a:ext uri="{FF2B5EF4-FFF2-40B4-BE49-F238E27FC236}">
                  <a16:creationId xmlns:a16="http://schemas.microsoft.com/office/drawing/2014/main" id="{0B1D45AB-6C6A-41B8-AC90-583DE1C4E66E}"/>
                </a:ext>
              </a:extLst>
            </p:cNvPr>
            <p:cNvSpPr>
              <a:spLocks/>
            </p:cNvSpPr>
            <p:nvPr/>
          </p:nvSpPr>
          <p:spPr bwMode="auto">
            <a:xfrm>
              <a:off x="4540731" y="4920309"/>
              <a:ext cx="50817" cy="50817"/>
            </a:xfrm>
            <a:custGeom>
              <a:avLst/>
              <a:gdLst>
                <a:gd name="T0" fmla="*/ 11 w 33"/>
                <a:gd name="T1" fmla="*/ 33 h 33"/>
                <a:gd name="T2" fmla="*/ 4 w 33"/>
                <a:gd name="T3" fmla="*/ 30 h 33"/>
                <a:gd name="T4" fmla="*/ 3 w 33"/>
                <a:gd name="T5" fmla="*/ 16 h 33"/>
                <a:gd name="T6" fmla="*/ 14 w 33"/>
                <a:gd name="T7" fmla="*/ 4 h 33"/>
                <a:gd name="T8" fmla="*/ 28 w 33"/>
                <a:gd name="T9" fmla="*/ 3 h 33"/>
                <a:gd name="T10" fmla="*/ 29 w 33"/>
                <a:gd name="T11" fmla="*/ 18 h 33"/>
                <a:gd name="T12" fmla="*/ 18 w 33"/>
                <a:gd name="T13" fmla="*/ 29 h 33"/>
                <a:gd name="T14" fmla="*/ 11 w 3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33">
                  <a:moveTo>
                    <a:pt x="11" y="33"/>
                  </a:moveTo>
                  <a:cubicBezTo>
                    <a:pt x="9" y="33"/>
                    <a:pt x="6" y="32"/>
                    <a:pt x="4" y="30"/>
                  </a:cubicBezTo>
                  <a:cubicBezTo>
                    <a:pt x="0" y="27"/>
                    <a:pt x="0" y="20"/>
                    <a:pt x="3" y="16"/>
                  </a:cubicBezTo>
                  <a:cubicBezTo>
                    <a:pt x="7" y="12"/>
                    <a:pt x="11" y="8"/>
                    <a:pt x="14" y="4"/>
                  </a:cubicBezTo>
                  <a:cubicBezTo>
                    <a:pt x="18" y="0"/>
                    <a:pt x="24" y="0"/>
                    <a:pt x="28" y="3"/>
                  </a:cubicBezTo>
                  <a:cubicBezTo>
                    <a:pt x="32" y="7"/>
                    <a:pt x="33" y="13"/>
                    <a:pt x="29" y="18"/>
                  </a:cubicBezTo>
                  <a:cubicBezTo>
                    <a:pt x="25" y="22"/>
                    <a:pt x="22" y="25"/>
                    <a:pt x="18" y="29"/>
                  </a:cubicBezTo>
                  <a:cubicBezTo>
                    <a:pt x="16" y="32"/>
                    <a:pt x="14" y="33"/>
                    <a:pt x="11" y="3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5" name="Freeform 98">
              <a:extLst>
                <a:ext uri="{FF2B5EF4-FFF2-40B4-BE49-F238E27FC236}">
                  <a16:creationId xmlns:a16="http://schemas.microsoft.com/office/drawing/2014/main" id="{5AD2A0E8-A660-4D59-B382-2D15E7820F64}"/>
                </a:ext>
              </a:extLst>
            </p:cNvPr>
            <p:cNvSpPr>
              <a:spLocks/>
            </p:cNvSpPr>
            <p:nvPr/>
          </p:nvSpPr>
          <p:spPr bwMode="auto">
            <a:xfrm>
              <a:off x="4502065" y="4855131"/>
              <a:ext cx="146929" cy="150243"/>
            </a:xfrm>
            <a:custGeom>
              <a:avLst/>
              <a:gdLst>
                <a:gd name="T0" fmla="*/ 104 w 133"/>
                <a:gd name="T1" fmla="*/ 136 h 136"/>
                <a:gd name="T2" fmla="*/ 133 w 133"/>
                <a:gd name="T3" fmla="*/ 0 h 136"/>
                <a:gd name="T4" fmla="*/ 0 w 133"/>
                <a:gd name="T5" fmla="*/ 42 h 136"/>
                <a:gd name="T6" fmla="*/ 104 w 133"/>
                <a:gd name="T7" fmla="*/ 136 h 136"/>
              </a:gdLst>
              <a:ahLst/>
              <a:cxnLst>
                <a:cxn ang="0">
                  <a:pos x="T0" y="T1"/>
                </a:cxn>
                <a:cxn ang="0">
                  <a:pos x="T2" y="T3"/>
                </a:cxn>
                <a:cxn ang="0">
                  <a:pos x="T4" y="T5"/>
                </a:cxn>
                <a:cxn ang="0">
                  <a:pos x="T6" y="T7"/>
                </a:cxn>
              </a:cxnLst>
              <a:rect l="0" t="0" r="r" b="b"/>
              <a:pathLst>
                <a:path w="133" h="136">
                  <a:moveTo>
                    <a:pt x="104" y="136"/>
                  </a:moveTo>
                  <a:lnTo>
                    <a:pt x="133" y="0"/>
                  </a:lnTo>
                  <a:lnTo>
                    <a:pt x="0" y="42"/>
                  </a:lnTo>
                  <a:lnTo>
                    <a:pt x="104" y="136"/>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6" name="Freeform 99">
              <a:extLst>
                <a:ext uri="{FF2B5EF4-FFF2-40B4-BE49-F238E27FC236}">
                  <a16:creationId xmlns:a16="http://schemas.microsoft.com/office/drawing/2014/main" id="{FD9ED820-7846-48E1-85C3-3B60642B7C18}"/>
                </a:ext>
              </a:extLst>
            </p:cNvPr>
            <p:cNvSpPr>
              <a:spLocks/>
            </p:cNvSpPr>
            <p:nvPr/>
          </p:nvSpPr>
          <p:spPr bwMode="auto">
            <a:xfrm>
              <a:off x="2991905" y="6596179"/>
              <a:ext cx="44189" cy="55236"/>
            </a:xfrm>
            <a:custGeom>
              <a:avLst/>
              <a:gdLst>
                <a:gd name="T0" fmla="*/ 11 w 28"/>
                <a:gd name="T1" fmla="*/ 36 h 36"/>
                <a:gd name="T2" fmla="*/ 8 w 28"/>
                <a:gd name="T3" fmla="*/ 36 h 36"/>
                <a:gd name="T4" fmla="*/ 2 w 28"/>
                <a:gd name="T5" fmla="*/ 23 h 36"/>
                <a:gd name="T6" fmla="*/ 7 w 28"/>
                <a:gd name="T7" fmla="*/ 8 h 36"/>
                <a:gd name="T8" fmla="*/ 19 w 28"/>
                <a:gd name="T9" fmla="*/ 1 h 36"/>
                <a:gd name="T10" fmla="*/ 26 w 28"/>
                <a:gd name="T11" fmla="*/ 14 h 36"/>
                <a:gd name="T12" fmla="*/ 21 w 28"/>
                <a:gd name="T13" fmla="*/ 29 h 36"/>
                <a:gd name="T14" fmla="*/ 11 w 28"/>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6">
                  <a:moveTo>
                    <a:pt x="11" y="36"/>
                  </a:moveTo>
                  <a:cubicBezTo>
                    <a:pt x="10" y="36"/>
                    <a:pt x="9" y="36"/>
                    <a:pt x="8" y="36"/>
                  </a:cubicBezTo>
                  <a:cubicBezTo>
                    <a:pt x="3" y="34"/>
                    <a:pt x="0" y="28"/>
                    <a:pt x="2" y="23"/>
                  </a:cubicBezTo>
                  <a:cubicBezTo>
                    <a:pt x="2" y="23"/>
                    <a:pt x="4" y="17"/>
                    <a:pt x="7" y="8"/>
                  </a:cubicBezTo>
                  <a:cubicBezTo>
                    <a:pt x="8" y="3"/>
                    <a:pt x="14" y="0"/>
                    <a:pt x="19" y="1"/>
                  </a:cubicBezTo>
                  <a:cubicBezTo>
                    <a:pt x="25" y="3"/>
                    <a:pt x="28" y="9"/>
                    <a:pt x="26" y="14"/>
                  </a:cubicBezTo>
                  <a:cubicBezTo>
                    <a:pt x="23" y="24"/>
                    <a:pt x="21" y="29"/>
                    <a:pt x="21" y="29"/>
                  </a:cubicBezTo>
                  <a:cubicBezTo>
                    <a:pt x="19" y="34"/>
                    <a:pt x="16" y="36"/>
                    <a:pt x="11" y="36"/>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7" name="Freeform 100">
              <a:extLst>
                <a:ext uri="{FF2B5EF4-FFF2-40B4-BE49-F238E27FC236}">
                  <a16:creationId xmlns:a16="http://schemas.microsoft.com/office/drawing/2014/main" id="{5B7C155B-397F-4213-B05C-9B197F407768}"/>
                </a:ext>
              </a:extLst>
            </p:cNvPr>
            <p:cNvSpPr>
              <a:spLocks noEditPoints="1"/>
            </p:cNvSpPr>
            <p:nvPr/>
          </p:nvSpPr>
          <p:spPr bwMode="auto">
            <a:xfrm>
              <a:off x="2737818" y="6005150"/>
              <a:ext cx="356827" cy="573353"/>
            </a:xfrm>
            <a:custGeom>
              <a:avLst/>
              <a:gdLst>
                <a:gd name="T0" fmla="*/ 187 w 230"/>
                <a:gd name="T1" fmla="*/ 369 h 370"/>
                <a:gd name="T2" fmla="*/ 189 w 230"/>
                <a:gd name="T3" fmla="*/ 325 h 370"/>
                <a:gd name="T4" fmla="*/ 208 w 230"/>
                <a:gd name="T5" fmla="*/ 329 h 370"/>
                <a:gd name="T6" fmla="*/ 190 w 230"/>
                <a:gd name="T7" fmla="*/ 370 h 370"/>
                <a:gd name="T8" fmla="*/ 204 w 230"/>
                <a:gd name="T9" fmla="*/ 304 h 370"/>
                <a:gd name="T10" fmla="*/ 202 w 230"/>
                <a:gd name="T11" fmla="*/ 259 h 370"/>
                <a:gd name="T12" fmla="*/ 222 w 230"/>
                <a:gd name="T13" fmla="*/ 263 h 370"/>
                <a:gd name="T14" fmla="*/ 206 w 230"/>
                <a:gd name="T15" fmla="*/ 304 h 370"/>
                <a:gd name="T16" fmla="*/ 215 w 230"/>
                <a:gd name="T17" fmla="*/ 238 h 370"/>
                <a:gd name="T18" fmla="*/ 209 w 230"/>
                <a:gd name="T19" fmla="*/ 194 h 370"/>
                <a:gd name="T20" fmla="*/ 229 w 230"/>
                <a:gd name="T21" fmla="*/ 195 h 370"/>
                <a:gd name="T22" fmla="*/ 216 w 230"/>
                <a:gd name="T23" fmla="*/ 238 h 370"/>
                <a:gd name="T24" fmla="*/ 210 w 230"/>
                <a:gd name="T25" fmla="*/ 161 h 370"/>
                <a:gd name="T26" fmla="*/ 216 w 230"/>
                <a:gd name="T27" fmla="*/ 117 h 370"/>
                <a:gd name="T28" fmla="*/ 230 w 230"/>
                <a:gd name="T29" fmla="*/ 160 h 370"/>
                <a:gd name="T30" fmla="*/ 220 w 230"/>
                <a:gd name="T31" fmla="*/ 170 h 370"/>
                <a:gd name="T32" fmla="*/ 201 w 230"/>
                <a:gd name="T33" fmla="*/ 97 h 370"/>
                <a:gd name="T34" fmla="*/ 191 w 230"/>
                <a:gd name="T35" fmla="*/ 55 h 370"/>
                <a:gd name="T36" fmla="*/ 220 w 230"/>
                <a:gd name="T37" fmla="*/ 91 h 370"/>
                <a:gd name="T38" fmla="*/ 210 w 230"/>
                <a:gd name="T39" fmla="*/ 104 h 370"/>
                <a:gd name="T40" fmla="*/ 168 w 230"/>
                <a:gd name="T41" fmla="*/ 47 h 370"/>
                <a:gd name="T42" fmla="*/ 140 w 230"/>
                <a:gd name="T43" fmla="*/ 34 h 370"/>
                <a:gd name="T44" fmla="*/ 146 w 230"/>
                <a:gd name="T45" fmla="*/ 15 h 370"/>
                <a:gd name="T46" fmla="*/ 180 w 230"/>
                <a:gd name="T47" fmla="*/ 31 h 370"/>
                <a:gd name="T48" fmla="*/ 174 w 230"/>
                <a:gd name="T49" fmla="*/ 49 h 370"/>
                <a:gd name="T50" fmla="*/ 109 w 230"/>
                <a:gd name="T51" fmla="*/ 27 h 370"/>
                <a:gd name="T52" fmla="*/ 67 w 230"/>
                <a:gd name="T53" fmla="*/ 12 h 370"/>
                <a:gd name="T54" fmla="*/ 112 w 230"/>
                <a:gd name="T55" fmla="*/ 8 h 370"/>
                <a:gd name="T56" fmla="*/ 111 w 230"/>
                <a:gd name="T57" fmla="*/ 27 h 370"/>
                <a:gd name="T58" fmla="*/ 43 w 230"/>
                <a:gd name="T59" fmla="*/ 21 h 370"/>
                <a:gd name="T60" fmla="*/ 0 w 230"/>
                <a:gd name="T61" fmla="*/ 10 h 370"/>
                <a:gd name="T62" fmla="*/ 10 w 230"/>
                <a:gd name="T63" fmla="*/ 0 h 370"/>
                <a:gd name="T64" fmla="*/ 53 w 230"/>
                <a:gd name="T65" fmla="*/ 1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0" h="370">
                  <a:moveTo>
                    <a:pt x="190" y="370"/>
                  </a:moveTo>
                  <a:cubicBezTo>
                    <a:pt x="189" y="370"/>
                    <a:pt x="188" y="370"/>
                    <a:pt x="187" y="369"/>
                  </a:cubicBezTo>
                  <a:cubicBezTo>
                    <a:pt x="182" y="368"/>
                    <a:pt x="179" y="362"/>
                    <a:pt x="180" y="357"/>
                  </a:cubicBezTo>
                  <a:cubicBezTo>
                    <a:pt x="183" y="346"/>
                    <a:pt x="186" y="335"/>
                    <a:pt x="189" y="325"/>
                  </a:cubicBezTo>
                  <a:cubicBezTo>
                    <a:pt x="190" y="319"/>
                    <a:pt x="195" y="316"/>
                    <a:pt x="201" y="317"/>
                  </a:cubicBezTo>
                  <a:cubicBezTo>
                    <a:pt x="206" y="319"/>
                    <a:pt x="209" y="324"/>
                    <a:pt x="208" y="329"/>
                  </a:cubicBezTo>
                  <a:cubicBezTo>
                    <a:pt x="205" y="340"/>
                    <a:pt x="202" y="351"/>
                    <a:pt x="199" y="362"/>
                  </a:cubicBezTo>
                  <a:cubicBezTo>
                    <a:pt x="198" y="367"/>
                    <a:pt x="194" y="370"/>
                    <a:pt x="190" y="370"/>
                  </a:cubicBezTo>
                  <a:close/>
                  <a:moveTo>
                    <a:pt x="206" y="304"/>
                  </a:moveTo>
                  <a:cubicBezTo>
                    <a:pt x="205" y="304"/>
                    <a:pt x="204" y="304"/>
                    <a:pt x="204" y="304"/>
                  </a:cubicBezTo>
                  <a:cubicBezTo>
                    <a:pt x="198" y="303"/>
                    <a:pt x="195" y="298"/>
                    <a:pt x="196" y="292"/>
                  </a:cubicBezTo>
                  <a:cubicBezTo>
                    <a:pt x="198" y="281"/>
                    <a:pt x="200" y="270"/>
                    <a:pt x="202" y="259"/>
                  </a:cubicBezTo>
                  <a:cubicBezTo>
                    <a:pt x="203" y="254"/>
                    <a:pt x="208" y="250"/>
                    <a:pt x="213" y="251"/>
                  </a:cubicBezTo>
                  <a:cubicBezTo>
                    <a:pt x="219" y="252"/>
                    <a:pt x="222" y="257"/>
                    <a:pt x="222" y="263"/>
                  </a:cubicBezTo>
                  <a:cubicBezTo>
                    <a:pt x="220" y="273"/>
                    <a:pt x="218" y="285"/>
                    <a:pt x="215" y="296"/>
                  </a:cubicBezTo>
                  <a:cubicBezTo>
                    <a:pt x="214" y="301"/>
                    <a:pt x="210" y="304"/>
                    <a:pt x="206" y="304"/>
                  </a:cubicBezTo>
                  <a:close/>
                  <a:moveTo>
                    <a:pt x="216" y="238"/>
                  </a:moveTo>
                  <a:cubicBezTo>
                    <a:pt x="216" y="238"/>
                    <a:pt x="216" y="238"/>
                    <a:pt x="215" y="238"/>
                  </a:cubicBezTo>
                  <a:cubicBezTo>
                    <a:pt x="210" y="237"/>
                    <a:pt x="206" y="232"/>
                    <a:pt x="207" y="227"/>
                  </a:cubicBezTo>
                  <a:cubicBezTo>
                    <a:pt x="208" y="215"/>
                    <a:pt x="209" y="204"/>
                    <a:pt x="209" y="194"/>
                  </a:cubicBezTo>
                  <a:cubicBezTo>
                    <a:pt x="210" y="188"/>
                    <a:pt x="214" y="184"/>
                    <a:pt x="220" y="184"/>
                  </a:cubicBezTo>
                  <a:cubicBezTo>
                    <a:pt x="225" y="184"/>
                    <a:pt x="230" y="189"/>
                    <a:pt x="229" y="195"/>
                  </a:cubicBezTo>
                  <a:cubicBezTo>
                    <a:pt x="229" y="206"/>
                    <a:pt x="228" y="217"/>
                    <a:pt x="226" y="229"/>
                  </a:cubicBezTo>
                  <a:cubicBezTo>
                    <a:pt x="226" y="234"/>
                    <a:pt x="221" y="238"/>
                    <a:pt x="216" y="238"/>
                  </a:cubicBezTo>
                  <a:close/>
                  <a:moveTo>
                    <a:pt x="220" y="170"/>
                  </a:moveTo>
                  <a:cubicBezTo>
                    <a:pt x="215" y="170"/>
                    <a:pt x="210" y="166"/>
                    <a:pt x="210" y="161"/>
                  </a:cubicBezTo>
                  <a:cubicBezTo>
                    <a:pt x="210" y="149"/>
                    <a:pt x="209" y="138"/>
                    <a:pt x="208" y="128"/>
                  </a:cubicBezTo>
                  <a:cubicBezTo>
                    <a:pt x="207" y="123"/>
                    <a:pt x="211" y="118"/>
                    <a:pt x="216" y="117"/>
                  </a:cubicBezTo>
                  <a:cubicBezTo>
                    <a:pt x="222" y="116"/>
                    <a:pt x="227" y="120"/>
                    <a:pt x="227" y="126"/>
                  </a:cubicBezTo>
                  <a:cubicBezTo>
                    <a:pt x="229" y="136"/>
                    <a:pt x="230" y="148"/>
                    <a:pt x="230" y="160"/>
                  </a:cubicBezTo>
                  <a:cubicBezTo>
                    <a:pt x="230" y="166"/>
                    <a:pt x="226" y="170"/>
                    <a:pt x="220" y="170"/>
                  </a:cubicBezTo>
                  <a:cubicBezTo>
                    <a:pt x="220" y="170"/>
                    <a:pt x="220" y="170"/>
                    <a:pt x="220" y="170"/>
                  </a:cubicBezTo>
                  <a:close/>
                  <a:moveTo>
                    <a:pt x="210" y="104"/>
                  </a:moveTo>
                  <a:cubicBezTo>
                    <a:pt x="206" y="104"/>
                    <a:pt x="202" y="101"/>
                    <a:pt x="201" y="97"/>
                  </a:cubicBezTo>
                  <a:cubicBezTo>
                    <a:pt x="197" y="86"/>
                    <a:pt x="193" y="77"/>
                    <a:pt x="188" y="69"/>
                  </a:cubicBezTo>
                  <a:cubicBezTo>
                    <a:pt x="185" y="64"/>
                    <a:pt x="186" y="58"/>
                    <a:pt x="191" y="55"/>
                  </a:cubicBezTo>
                  <a:cubicBezTo>
                    <a:pt x="196" y="52"/>
                    <a:pt x="202" y="53"/>
                    <a:pt x="205" y="58"/>
                  </a:cubicBezTo>
                  <a:cubicBezTo>
                    <a:pt x="211" y="68"/>
                    <a:pt x="216" y="79"/>
                    <a:pt x="220" y="91"/>
                  </a:cubicBezTo>
                  <a:cubicBezTo>
                    <a:pt x="222" y="96"/>
                    <a:pt x="219" y="102"/>
                    <a:pt x="213" y="104"/>
                  </a:cubicBezTo>
                  <a:cubicBezTo>
                    <a:pt x="212" y="104"/>
                    <a:pt x="211" y="104"/>
                    <a:pt x="210" y="104"/>
                  </a:cubicBezTo>
                  <a:close/>
                  <a:moveTo>
                    <a:pt x="174" y="49"/>
                  </a:moveTo>
                  <a:cubicBezTo>
                    <a:pt x="172" y="49"/>
                    <a:pt x="170" y="48"/>
                    <a:pt x="168" y="47"/>
                  </a:cubicBezTo>
                  <a:cubicBezTo>
                    <a:pt x="167" y="47"/>
                    <a:pt x="167" y="47"/>
                    <a:pt x="167" y="47"/>
                  </a:cubicBezTo>
                  <a:cubicBezTo>
                    <a:pt x="161" y="42"/>
                    <a:pt x="152" y="38"/>
                    <a:pt x="140" y="34"/>
                  </a:cubicBezTo>
                  <a:cubicBezTo>
                    <a:pt x="135" y="33"/>
                    <a:pt x="132" y="27"/>
                    <a:pt x="134" y="22"/>
                  </a:cubicBezTo>
                  <a:cubicBezTo>
                    <a:pt x="135" y="17"/>
                    <a:pt x="141" y="14"/>
                    <a:pt x="146" y="15"/>
                  </a:cubicBezTo>
                  <a:cubicBezTo>
                    <a:pt x="160" y="19"/>
                    <a:pt x="171" y="24"/>
                    <a:pt x="179" y="30"/>
                  </a:cubicBezTo>
                  <a:cubicBezTo>
                    <a:pt x="180" y="31"/>
                    <a:pt x="180" y="31"/>
                    <a:pt x="180" y="31"/>
                  </a:cubicBezTo>
                  <a:cubicBezTo>
                    <a:pt x="184" y="34"/>
                    <a:pt x="185" y="40"/>
                    <a:pt x="182" y="45"/>
                  </a:cubicBezTo>
                  <a:cubicBezTo>
                    <a:pt x="180" y="47"/>
                    <a:pt x="177" y="49"/>
                    <a:pt x="174" y="49"/>
                  </a:cubicBezTo>
                  <a:close/>
                  <a:moveTo>
                    <a:pt x="111" y="27"/>
                  </a:moveTo>
                  <a:cubicBezTo>
                    <a:pt x="110" y="27"/>
                    <a:pt x="109" y="27"/>
                    <a:pt x="109" y="27"/>
                  </a:cubicBezTo>
                  <a:cubicBezTo>
                    <a:pt x="99" y="26"/>
                    <a:pt x="88" y="24"/>
                    <a:pt x="76" y="23"/>
                  </a:cubicBezTo>
                  <a:cubicBezTo>
                    <a:pt x="71" y="23"/>
                    <a:pt x="67" y="18"/>
                    <a:pt x="67" y="12"/>
                  </a:cubicBezTo>
                  <a:cubicBezTo>
                    <a:pt x="68" y="7"/>
                    <a:pt x="73" y="3"/>
                    <a:pt x="78" y="3"/>
                  </a:cubicBezTo>
                  <a:cubicBezTo>
                    <a:pt x="90" y="4"/>
                    <a:pt x="102" y="6"/>
                    <a:pt x="112" y="8"/>
                  </a:cubicBezTo>
                  <a:cubicBezTo>
                    <a:pt x="118" y="8"/>
                    <a:pt x="121" y="14"/>
                    <a:pt x="120" y="19"/>
                  </a:cubicBezTo>
                  <a:cubicBezTo>
                    <a:pt x="120" y="24"/>
                    <a:pt x="115" y="27"/>
                    <a:pt x="111" y="27"/>
                  </a:cubicBezTo>
                  <a:close/>
                  <a:moveTo>
                    <a:pt x="44" y="21"/>
                  </a:moveTo>
                  <a:cubicBezTo>
                    <a:pt x="43" y="21"/>
                    <a:pt x="43" y="21"/>
                    <a:pt x="43" y="21"/>
                  </a:cubicBezTo>
                  <a:cubicBezTo>
                    <a:pt x="33" y="21"/>
                    <a:pt x="21" y="21"/>
                    <a:pt x="10" y="20"/>
                  </a:cubicBezTo>
                  <a:cubicBezTo>
                    <a:pt x="4" y="20"/>
                    <a:pt x="0" y="16"/>
                    <a:pt x="0" y="10"/>
                  </a:cubicBezTo>
                  <a:cubicBezTo>
                    <a:pt x="0" y="5"/>
                    <a:pt x="4" y="0"/>
                    <a:pt x="10" y="0"/>
                  </a:cubicBezTo>
                  <a:cubicBezTo>
                    <a:pt x="10" y="0"/>
                    <a:pt x="10" y="0"/>
                    <a:pt x="10" y="0"/>
                  </a:cubicBezTo>
                  <a:cubicBezTo>
                    <a:pt x="22" y="1"/>
                    <a:pt x="33" y="1"/>
                    <a:pt x="44" y="1"/>
                  </a:cubicBezTo>
                  <a:cubicBezTo>
                    <a:pt x="49" y="1"/>
                    <a:pt x="54" y="6"/>
                    <a:pt x="53" y="12"/>
                  </a:cubicBezTo>
                  <a:cubicBezTo>
                    <a:pt x="53" y="17"/>
                    <a:pt x="49" y="21"/>
                    <a:pt x="44" y="2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8" name="Freeform 101">
              <a:extLst>
                <a:ext uri="{FF2B5EF4-FFF2-40B4-BE49-F238E27FC236}">
                  <a16:creationId xmlns:a16="http://schemas.microsoft.com/office/drawing/2014/main" id="{AE448887-BDC8-4530-B9B9-6DF5D86816C2}"/>
                </a:ext>
              </a:extLst>
            </p:cNvPr>
            <p:cNvSpPr>
              <a:spLocks/>
            </p:cNvSpPr>
            <p:nvPr/>
          </p:nvSpPr>
          <p:spPr bwMode="auto">
            <a:xfrm>
              <a:off x="2660487" y="6005150"/>
              <a:ext cx="55236" cy="32037"/>
            </a:xfrm>
            <a:custGeom>
              <a:avLst/>
              <a:gdLst>
                <a:gd name="T0" fmla="*/ 10 w 36"/>
                <a:gd name="T1" fmla="*/ 21 h 21"/>
                <a:gd name="T2" fmla="*/ 0 w 36"/>
                <a:gd name="T3" fmla="*/ 12 h 21"/>
                <a:gd name="T4" fmla="*/ 10 w 36"/>
                <a:gd name="T5" fmla="*/ 1 h 21"/>
                <a:gd name="T6" fmla="*/ 26 w 36"/>
                <a:gd name="T7" fmla="*/ 1 h 21"/>
                <a:gd name="T8" fmla="*/ 36 w 36"/>
                <a:gd name="T9" fmla="*/ 11 h 21"/>
                <a:gd name="T10" fmla="*/ 26 w 36"/>
                <a:gd name="T11" fmla="*/ 21 h 21"/>
                <a:gd name="T12" fmla="*/ 11 w 36"/>
                <a:gd name="T13" fmla="*/ 21 h 21"/>
                <a:gd name="T14" fmla="*/ 10 w 36"/>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1">
                  <a:moveTo>
                    <a:pt x="10" y="21"/>
                  </a:moveTo>
                  <a:cubicBezTo>
                    <a:pt x="5" y="21"/>
                    <a:pt x="0" y="17"/>
                    <a:pt x="0" y="12"/>
                  </a:cubicBezTo>
                  <a:cubicBezTo>
                    <a:pt x="0" y="6"/>
                    <a:pt x="4" y="1"/>
                    <a:pt x="10" y="1"/>
                  </a:cubicBezTo>
                  <a:cubicBezTo>
                    <a:pt x="15" y="1"/>
                    <a:pt x="20" y="1"/>
                    <a:pt x="26" y="1"/>
                  </a:cubicBezTo>
                  <a:cubicBezTo>
                    <a:pt x="31" y="0"/>
                    <a:pt x="36" y="5"/>
                    <a:pt x="36" y="11"/>
                  </a:cubicBezTo>
                  <a:cubicBezTo>
                    <a:pt x="36" y="16"/>
                    <a:pt x="32" y="21"/>
                    <a:pt x="26" y="21"/>
                  </a:cubicBezTo>
                  <a:cubicBezTo>
                    <a:pt x="21" y="21"/>
                    <a:pt x="16" y="21"/>
                    <a:pt x="11" y="21"/>
                  </a:cubicBezTo>
                  <a:cubicBezTo>
                    <a:pt x="10" y="21"/>
                    <a:pt x="10" y="21"/>
                    <a:pt x="10" y="2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359" name="Freeform 102">
              <a:extLst>
                <a:ext uri="{FF2B5EF4-FFF2-40B4-BE49-F238E27FC236}">
                  <a16:creationId xmlns:a16="http://schemas.microsoft.com/office/drawing/2014/main" id="{84144DDF-6E13-4F15-B132-D93413F3E7F3}"/>
                </a:ext>
              </a:extLst>
            </p:cNvPr>
            <p:cNvSpPr>
              <a:spLocks/>
            </p:cNvSpPr>
            <p:nvPr/>
          </p:nvSpPr>
          <p:spPr bwMode="auto">
            <a:xfrm>
              <a:off x="2565480" y="5944391"/>
              <a:ext cx="138091" cy="155767"/>
            </a:xfrm>
            <a:custGeom>
              <a:avLst/>
              <a:gdLst>
                <a:gd name="T0" fmla="*/ 117 w 125"/>
                <a:gd name="T1" fmla="*/ 0 h 141"/>
                <a:gd name="T2" fmla="*/ 0 w 125"/>
                <a:gd name="T3" fmla="*/ 77 h 141"/>
                <a:gd name="T4" fmla="*/ 125 w 125"/>
                <a:gd name="T5" fmla="*/ 141 h 141"/>
                <a:gd name="T6" fmla="*/ 117 w 125"/>
                <a:gd name="T7" fmla="*/ 0 h 141"/>
              </a:gdLst>
              <a:ahLst/>
              <a:cxnLst>
                <a:cxn ang="0">
                  <a:pos x="T0" y="T1"/>
                </a:cxn>
                <a:cxn ang="0">
                  <a:pos x="T2" y="T3"/>
                </a:cxn>
                <a:cxn ang="0">
                  <a:pos x="T4" y="T5"/>
                </a:cxn>
                <a:cxn ang="0">
                  <a:pos x="T6" y="T7"/>
                </a:cxn>
              </a:cxnLst>
              <a:rect l="0" t="0" r="r" b="b"/>
              <a:pathLst>
                <a:path w="125" h="141">
                  <a:moveTo>
                    <a:pt x="117" y="0"/>
                  </a:moveTo>
                  <a:lnTo>
                    <a:pt x="0" y="77"/>
                  </a:lnTo>
                  <a:lnTo>
                    <a:pt x="125" y="141"/>
                  </a:lnTo>
                  <a:lnTo>
                    <a:pt x="117"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sp>
        <p:nvSpPr>
          <p:cNvPr id="371" name="Shape 133">
            <a:extLst>
              <a:ext uri="{FF2B5EF4-FFF2-40B4-BE49-F238E27FC236}">
                <a16:creationId xmlns:a16="http://schemas.microsoft.com/office/drawing/2014/main" id="{8E456248-013F-408B-8392-97666DF538CF}"/>
              </a:ext>
            </a:extLst>
          </p:cNvPr>
          <p:cNvSpPr>
            <a:spLocks noGrp="1"/>
          </p:cNvSpPr>
          <p:nvPr>
            <p:ph type="body" idx="1"/>
          </p:nvPr>
        </p:nvSpPr>
        <p:spPr>
          <a:xfrm>
            <a:off x="5611783" y="2107487"/>
            <a:ext cx="2980864" cy="1829578"/>
          </a:xfrm>
          <a:prstGeom prst="rect">
            <a:avLst/>
          </a:prstGeom>
        </p:spPr>
        <p:txBody>
          <a:bodyPr>
            <a:normAutofit/>
          </a:bodyPr>
          <a:lstStyle/>
          <a:p>
            <a:pPr marL="0" indent="0" algn="ctr" defTabSz="457200">
              <a:lnSpc>
                <a:spcPct val="100000"/>
              </a:lnSpc>
              <a:spcBef>
                <a:spcPts val="0"/>
              </a:spcBef>
              <a:buSzTx/>
              <a:buFontTx/>
              <a:buNone/>
              <a:defRPr sz="1800">
                <a:latin typeface="Arial"/>
                <a:ea typeface="Arial"/>
                <a:cs typeface="Arial"/>
                <a:sym typeface="Arial"/>
              </a:defRPr>
            </a:pPr>
            <a:r>
              <a:rPr lang="en-GB" sz="2000" dirty="0">
                <a:highlight>
                  <a:srgbClr val="FFAE14"/>
                </a:highlight>
              </a:rPr>
              <a:t>INPUTS</a:t>
            </a:r>
          </a:p>
          <a:p>
            <a:pPr marL="0" indent="0" algn="ctr" defTabSz="457200">
              <a:lnSpc>
                <a:spcPct val="100000"/>
              </a:lnSpc>
              <a:spcBef>
                <a:spcPts val="0"/>
              </a:spcBef>
              <a:buSzTx/>
              <a:buFontTx/>
              <a:buNone/>
              <a:defRPr sz="1800">
                <a:latin typeface="Arial"/>
                <a:ea typeface="Arial"/>
                <a:cs typeface="Arial"/>
                <a:sym typeface="Arial"/>
              </a:defRPr>
            </a:pPr>
            <a:r>
              <a:rPr lang="en-GB" sz="2000" dirty="0"/>
              <a:t>Financial status</a:t>
            </a:r>
          </a:p>
          <a:p>
            <a:pPr marL="0" indent="0" algn="ctr" defTabSz="457200">
              <a:lnSpc>
                <a:spcPct val="100000"/>
              </a:lnSpc>
              <a:spcBef>
                <a:spcPts val="0"/>
              </a:spcBef>
              <a:buSzTx/>
              <a:buFontTx/>
              <a:buNone/>
              <a:defRPr sz="1800">
                <a:latin typeface="Arial"/>
                <a:ea typeface="Arial"/>
                <a:cs typeface="Arial"/>
                <a:sym typeface="Arial"/>
              </a:defRPr>
            </a:pPr>
            <a:r>
              <a:rPr lang="en-GB" sz="2000" dirty="0"/>
              <a:t>Degree of risk aversion </a:t>
            </a:r>
          </a:p>
          <a:p>
            <a:pPr marL="0" indent="0" algn="ctr" defTabSz="457200">
              <a:lnSpc>
                <a:spcPct val="100000"/>
              </a:lnSpc>
              <a:spcBef>
                <a:spcPts val="0"/>
              </a:spcBef>
              <a:buSzTx/>
              <a:buFontTx/>
              <a:buNone/>
              <a:defRPr sz="1800">
                <a:latin typeface="Arial"/>
                <a:ea typeface="Arial"/>
                <a:cs typeface="Arial"/>
                <a:sym typeface="Arial"/>
              </a:defRPr>
            </a:pPr>
            <a:r>
              <a:rPr lang="en-GB" sz="2000" dirty="0"/>
              <a:t>Investment goal</a:t>
            </a:r>
          </a:p>
          <a:p>
            <a:pPr marL="0" indent="0" algn="ctr" defTabSz="457200">
              <a:lnSpc>
                <a:spcPct val="100000"/>
              </a:lnSpc>
              <a:spcBef>
                <a:spcPts val="0"/>
              </a:spcBef>
              <a:buSzTx/>
              <a:buFontTx/>
              <a:buNone/>
              <a:defRPr sz="1800">
                <a:latin typeface="Arial"/>
                <a:ea typeface="Arial"/>
                <a:cs typeface="Arial"/>
                <a:sym typeface="Arial"/>
              </a:defRPr>
            </a:pPr>
            <a:r>
              <a:rPr lang="en-GB" sz="2000" dirty="0"/>
              <a:t>Investment value</a:t>
            </a:r>
          </a:p>
        </p:txBody>
      </p:sp>
      <p:sp>
        <p:nvSpPr>
          <p:cNvPr id="372" name="Shape 133">
            <a:extLst>
              <a:ext uri="{FF2B5EF4-FFF2-40B4-BE49-F238E27FC236}">
                <a16:creationId xmlns:a16="http://schemas.microsoft.com/office/drawing/2014/main" id="{D41C8AD4-23A4-47E4-B026-A46966024C35}"/>
              </a:ext>
            </a:extLst>
          </p:cNvPr>
          <p:cNvSpPr txBox="1">
            <a:spLocks/>
          </p:cNvSpPr>
          <p:nvPr/>
        </p:nvSpPr>
        <p:spPr>
          <a:xfrm>
            <a:off x="8592647" y="4664791"/>
            <a:ext cx="2600870" cy="1491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00000"/>
              </a:lnSpc>
              <a:spcBef>
                <a:spcPts val="0"/>
              </a:spcBef>
              <a:buFontTx/>
              <a:buNone/>
              <a:defRPr sz="1800">
                <a:latin typeface="Arial"/>
                <a:ea typeface="Arial"/>
                <a:cs typeface="Arial"/>
                <a:sym typeface="Arial"/>
              </a:defRPr>
            </a:pPr>
            <a:r>
              <a:rPr lang="en-GB" sz="2000" b="1" dirty="0">
                <a:solidFill>
                  <a:srgbClr val="FFAE14"/>
                </a:solidFill>
                <a:latin typeface="Arial"/>
                <a:ea typeface="Arial"/>
                <a:cs typeface="Arial"/>
                <a:sym typeface="Arial"/>
              </a:rPr>
              <a:t>…the best portfolio of stocks available based on that data</a:t>
            </a:r>
          </a:p>
        </p:txBody>
      </p:sp>
      <p:sp>
        <p:nvSpPr>
          <p:cNvPr id="9" name="Oval 8">
            <a:extLst>
              <a:ext uri="{FF2B5EF4-FFF2-40B4-BE49-F238E27FC236}">
                <a16:creationId xmlns:a16="http://schemas.microsoft.com/office/drawing/2014/main" id="{80A9A57C-E27B-417A-A8B4-504BA79161D2}"/>
              </a:ext>
            </a:extLst>
          </p:cNvPr>
          <p:cNvSpPr/>
          <p:nvPr/>
        </p:nvSpPr>
        <p:spPr>
          <a:xfrm>
            <a:off x="5641672" y="1819405"/>
            <a:ext cx="2950975" cy="236673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492E8D94-F218-4B02-A601-17A57512F4CE}"/>
              </a:ext>
            </a:extLst>
          </p:cNvPr>
          <p:cNvSpPr/>
          <p:nvPr/>
        </p:nvSpPr>
        <p:spPr>
          <a:xfrm rot="1950188">
            <a:off x="7422784" y="3816297"/>
            <a:ext cx="1488002" cy="91437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75000"/>
                    <a:lumOff val="25000"/>
                  </a:schemeClr>
                </a:solidFill>
              </a:rPr>
              <a:t>Algorithms</a:t>
            </a:r>
          </a:p>
        </p:txBody>
      </p:sp>
      <p:cxnSp>
        <p:nvCxnSpPr>
          <p:cNvPr id="1024" name="Straight Connector 1023">
            <a:extLst>
              <a:ext uri="{FF2B5EF4-FFF2-40B4-BE49-F238E27FC236}">
                <a16:creationId xmlns:a16="http://schemas.microsoft.com/office/drawing/2014/main" id="{5A9B0D2B-930F-45FC-BAFE-2CAF6AE15DDC}"/>
              </a:ext>
            </a:extLst>
          </p:cNvPr>
          <p:cNvCxnSpPr/>
          <p:nvPr/>
        </p:nvCxnSpPr>
        <p:spPr>
          <a:xfrm>
            <a:off x="8765627" y="5707117"/>
            <a:ext cx="20022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6929"/>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D82FC9-121A-45E4-B19E-65EC9E61D5B4}"/>
              </a:ext>
            </a:extLst>
          </p:cNvPr>
          <p:cNvSpPr txBox="1"/>
          <p:nvPr/>
        </p:nvSpPr>
        <p:spPr>
          <a:xfrm>
            <a:off x="1143000" y="604800"/>
            <a:ext cx="10058400" cy="707886"/>
          </a:xfrm>
          <a:prstGeom prst="rect">
            <a:avLst/>
          </a:prstGeom>
          <a:noFill/>
        </p:spPr>
        <p:txBody>
          <a:bodyPr wrap="square" rtlCol="0">
            <a:spAutoFit/>
          </a:bodyPr>
          <a:lstStyle>
            <a:defPPr>
              <a:defRPr lang="en-US"/>
            </a:defPPr>
            <a:lvl1pPr algn="ctr">
              <a:defRPr sz="4000" b="1">
                <a:solidFill>
                  <a:srgbClr val="FDB813"/>
                </a:solidFill>
              </a:defRPr>
            </a:lvl1pPr>
          </a:lstStyle>
          <a:p>
            <a:r>
              <a:rPr lang="en-US" dirty="0"/>
              <a:t>Advantages &amp; Disadvantages of Robo-advisors</a:t>
            </a:r>
          </a:p>
        </p:txBody>
      </p:sp>
      <p:grpSp>
        <p:nvGrpSpPr>
          <p:cNvPr id="4" name="Group 3">
            <a:extLst>
              <a:ext uri="{FF2B5EF4-FFF2-40B4-BE49-F238E27FC236}">
                <a16:creationId xmlns:a16="http://schemas.microsoft.com/office/drawing/2014/main" id="{EDDC95B8-49FE-40BE-8674-659F999BE982}"/>
              </a:ext>
            </a:extLst>
          </p:cNvPr>
          <p:cNvGrpSpPr/>
          <p:nvPr/>
        </p:nvGrpSpPr>
        <p:grpSpPr>
          <a:xfrm>
            <a:off x="1905000" y="1646891"/>
            <a:ext cx="3335619" cy="4572989"/>
            <a:chOff x="1126569" y="2552066"/>
            <a:chExt cx="2380090" cy="4572989"/>
          </a:xfrm>
        </p:grpSpPr>
        <p:sp>
          <p:nvSpPr>
            <p:cNvPr id="3" name="Rectangle 2">
              <a:extLst>
                <a:ext uri="{FF2B5EF4-FFF2-40B4-BE49-F238E27FC236}">
                  <a16:creationId xmlns:a16="http://schemas.microsoft.com/office/drawing/2014/main" id="{D14AB58A-D62F-4877-BF22-E8B74418707C}"/>
                </a:ext>
              </a:extLst>
            </p:cNvPr>
            <p:cNvSpPr/>
            <p:nvPr/>
          </p:nvSpPr>
          <p:spPr>
            <a:xfrm>
              <a:off x="1126569" y="3225627"/>
              <a:ext cx="2380090" cy="3899428"/>
            </a:xfrm>
            <a:prstGeom prst="rect">
              <a:avLst/>
            </a:prstGeom>
            <a:solidFill>
              <a:srgbClr val="FE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Robo advisors charge lower fees due to price cuts</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The minimum balance requirements is often lower</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State of art algorithms</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Decisions made based on algorithms, not emotions</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No human error possibility</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Wider client base</a:t>
              </a:r>
              <a:endParaRPr lang="en-GB" dirty="0">
                <a:solidFill>
                  <a:schemeClr val="tx1">
                    <a:lumMod val="75000"/>
                    <a:lumOff val="25000"/>
                  </a:schemeClr>
                </a:solidFill>
              </a:endParaRPr>
            </a:p>
          </p:txBody>
        </p:sp>
        <p:sp>
          <p:nvSpPr>
            <p:cNvPr id="44" name="Right Triangle 43">
              <a:extLst>
                <a:ext uri="{FF2B5EF4-FFF2-40B4-BE49-F238E27FC236}">
                  <a16:creationId xmlns:a16="http://schemas.microsoft.com/office/drawing/2014/main" id="{52ED9A21-0943-4575-8F99-662932CE409E}"/>
                </a:ext>
              </a:extLst>
            </p:cNvPr>
            <p:cNvSpPr/>
            <p:nvPr/>
          </p:nvSpPr>
          <p:spPr>
            <a:xfrm>
              <a:off x="1126569" y="2552066"/>
              <a:ext cx="2380090" cy="682574"/>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dirty="0"/>
                <a:t>Advantages</a:t>
              </a:r>
            </a:p>
          </p:txBody>
        </p:sp>
      </p:grpSp>
      <p:grpSp>
        <p:nvGrpSpPr>
          <p:cNvPr id="48" name="Group 47">
            <a:extLst>
              <a:ext uri="{FF2B5EF4-FFF2-40B4-BE49-F238E27FC236}">
                <a16:creationId xmlns:a16="http://schemas.microsoft.com/office/drawing/2014/main" id="{EC7196CD-C601-49A9-BE3D-46A12161C021}"/>
              </a:ext>
            </a:extLst>
          </p:cNvPr>
          <p:cNvGrpSpPr/>
          <p:nvPr/>
        </p:nvGrpSpPr>
        <p:grpSpPr>
          <a:xfrm>
            <a:off x="6672470" y="1617486"/>
            <a:ext cx="3370690" cy="4574629"/>
            <a:chOff x="1126569" y="2935519"/>
            <a:chExt cx="2380090" cy="4574629"/>
          </a:xfrm>
          <a:solidFill>
            <a:schemeClr val="bg1">
              <a:lumMod val="95000"/>
            </a:schemeClr>
          </a:solidFill>
        </p:grpSpPr>
        <p:sp>
          <p:nvSpPr>
            <p:cNvPr id="49" name="Rectangle 48">
              <a:extLst>
                <a:ext uri="{FF2B5EF4-FFF2-40B4-BE49-F238E27FC236}">
                  <a16:creationId xmlns:a16="http://schemas.microsoft.com/office/drawing/2014/main" id="{B74866C0-F23E-448A-AD49-D00B4657812B}"/>
                </a:ext>
              </a:extLst>
            </p:cNvPr>
            <p:cNvSpPr/>
            <p:nvPr/>
          </p:nvSpPr>
          <p:spPr>
            <a:xfrm>
              <a:off x="1126569" y="3610719"/>
              <a:ext cx="2380090" cy="38994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The algorithms haven’t been tested properly yet</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Lack  of human level interaction, no personalized advice considering personal situations</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Employees are being replaced with technology; less job opportunities</a:t>
              </a:r>
            </a:p>
          </p:txBody>
        </p:sp>
        <p:sp>
          <p:nvSpPr>
            <p:cNvPr id="50" name="Right Triangle 49">
              <a:extLst>
                <a:ext uri="{FF2B5EF4-FFF2-40B4-BE49-F238E27FC236}">
                  <a16:creationId xmlns:a16="http://schemas.microsoft.com/office/drawing/2014/main" id="{E25BE38A-6523-48B8-9CF8-C395742B740D}"/>
                </a:ext>
              </a:extLst>
            </p:cNvPr>
            <p:cNvSpPr/>
            <p:nvPr/>
          </p:nvSpPr>
          <p:spPr>
            <a:xfrm flipH="1">
              <a:off x="1126569" y="2935519"/>
              <a:ext cx="2380090" cy="682574"/>
            </a:xfrm>
            <a:prstGeom prst="rtTriangle">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sz="2200" dirty="0"/>
                <a:t>Disadvantages</a:t>
              </a:r>
            </a:p>
          </p:txBody>
        </p:sp>
      </p:grpSp>
      <p:cxnSp>
        <p:nvCxnSpPr>
          <p:cNvPr id="6" name="Straight Connector 5">
            <a:extLst>
              <a:ext uri="{FF2B5EF4-FFF2-40B4-BE49-F238E27FC236}">
                <a16:creationId xmlns:a16="http://schemas.microsoft.com/office/drawing/2014/main" id="{DAABA5AE-420A-4917-B087-D3BF66805FB5}"/>
              </a:ext>
            </a:extLst>
          </p:cNvPr>
          <p:cNvCxnSpPr>
            <a:cxnSpLocks/>
          </p:cNvCxnSpPr>
          <p:nvPr/>
        </p:nvCxnSpPr>
        <p:spPr>
          <a:xfrm>
            <a:off x="6058917" y="1418291"/>
            <a:ext cx="0" cy="4878564"/>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0327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759644-57A4-4559-A62C-2A72E1B6A6C6}"/>
              </a:ext>
            </a:extLst>
          </p:cNvPr>
          <p:cNvSpPr/>
          <p:nvPr/>
        </p:nvSpPr>
        <p:spPr>
          <a:xfrm>
            <a:off x="-35521" y="1930362"/>
            <a:ext cx="5994148" cy="4425731"/>
          </a:xfrm>
          <a:prstGeom prst="rect">
            <a:avLst/>
          </a:prstGeom>
          <a:solidFill>
            <a:srgbClr val="FFAE14">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AE14"/>
              </a:solidFill>
            </a:endParaRPr>
          </a:p>
        </p:txBody>
      </p:sp>
      <p:sp>
        <p:nvSpPr>
          <p:cNvPr id="132" name="Shape 132"/>
          <p:cNvSpPr>
            <a:spLocks noGrp="1"/>
          </p:cNvSpPr>
          <p:nvPr>
            <p:ph type="title"/>
          </p:nvPr>
        </p:nvSpPr>
        <p:spPr>
          <a:xfrm>
            <a:off x="838200" y="604800"/>
            <a:ext cx="10515600" cy="1325563"/>
          </a:xfrm>
          <a:prstGeom prst="rect">
            <a:avLst/>
          </a:prstGeom>
        </p:spPr>
        <p:txBody>
          <a:bodyPr/>
          <a:lstStyle/>
          <a:p>
            <a:r>
              <a:rPr lang="en-GB" dirty="0"/>
              <a:t>Customer Profile &amp; Future</a:t>
            </a:r>
            <a:endParaRPr dirty="0"/>
          </a:p>
        </p:txBody>
      </p:sp>
      <p:pic>
        <p:nvPicPr>
          <p:cNvPr id="4" name="Picture 3">
            <a:extLst>
              <a:ext uri="{FF2B5EF4-FFF2-40B4-BE49-F238E27FC236}">
                <a16:creationId xmlns:a16="http://schemas.microsoft.com/office/drawing/2014/main" id="{B47BB96B-3DE1-4E5E-8226-6412CAE6767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5354" y="2099241"/>
            <a:ext cx="4176812" cy="1960808"/>
          </a:xfrm>
          <a:prstGeom prst="rect">
            <a:avLst/>
          </a:prstGeom>
          <a:noFill/>
          <a:ln w="38100">
            <a:solidFill>
              <a:schemeClr val="bg1">
                <a:lumMod val="75000"/>
              </a:schemeClr>
            </a:solidFill>
          </a:ln>
        </p:spPr>
      </p:pic>
      <p:pic>
        <p:nvPicPr>
          <p:cNvPr id="5" name="Picture 4">
            <a:extLst>
              <a:ext uri="{FF2B5EF4-FFF2-40B4-BE49-F238E27FC236}">
                <a16:creationId xmlns:a16="http://schemas.microsoft.com/office/drawing/2014/main" id="{D1C5FAD3-1F59-4481-97D3-D474E07F9EB7}"/>
              </a:ext>
            </a:extLst>
          </p:cNvPr>
          <p:cNvPicPr/>
          <p:nvPr/>
        </p:nvPicPr>
        <p:blipFill rotWithShape="1">
          <a:blip r:embed="rId3"/>
          <a:srcRect l="927" t="2670"/>
          <a:stretch/>
        </p:blipFill>
        <p:spPr>
          <a:xfrm>
            <a:off x="1325354" y="4228927"/>
            <a:ext cx="4176812" cy="1928435"/>
          </a:xfrm>
          <a:prstGeom prst="rect">
            <a:avLst/>
          </a:prstGeom>
          <a:ln w="38100">
            <a:solidFill>
              <a:schemeClr val="tx1">
                <a:lumMod val="65000"/>
                <a:lumOff val="35000"/>
              </a:schemeClr>
            </a:solidFill>
          </a:ln>
        </p:spPr>
      </p:pic>
      <p:pic>
        <p:nvPicPr>
          <p:cNvPr id="6" name="Picture 5">
            <a:extLst>
              <a:ext uri="{FF2B5EF4-FFF2-40B4-BE49-F238E27FC236}">
                <a16:creationId xmlns:a16="http://schemas.microsoft.com/office/drawing/2014/main" id="{4C980A57-2037-4113-A80E-9F3EFF1CCFF4}"/>
              </a:ext>
            </a:extLst>
          </p:cNvPr>
          <p:cNvPicPr/>
          <p:nvPr/>
        </p:nvPicPr>
        <p:blipFill>
          <a:blip r:embed="rId4">
            <a:clrChange>
              <a:clrFrom>
                <a:srgbClr val="FFFFFF"/>
              </a:clrFrom>
              <a:clrTo>
                <a:srgbClr val="FFFFFF">
                  <a:alpha val="0"/>
                </a:srgbClr>
              </a:clrTo>
            </a:clrChange>
          </a:blip>
          <a:stretch>
            <a:fillRect/>
          </a:stretch>
        </p:blipFill>
        <p:spPr>
          <a:xfrm>
            <a:off x="6096000" y="4196364"/>
            <a:ext cx="5730240" cy="1583968"/>
          </a:xfrm>
          <a:prstGeom prst="rect">
            <a:avLst/>
          </a:prstGeom>
        </p:spPr>
      </p:pic>
      <p:grpSp>
        <p:nvGrpSpPr>
          <p:cNvPr id="3" name="Group 2">
            <a:extLst>
              <a:ext uri="{FF2B5EF4-FFF2-40B4-BE49-F238E27FC236}">
                <a16:creationId xmlns:a16="http://schemas.microsoft.com/office/drawing/2014/main" id="{85B060D8-61CE-4130-B46B-77A7C0736BB4}"/>
              </a:ext>
            </a:extLst>
          </p:cNvPr>
          <p:cNvGrpSpPr/>
          <p:nvPr/>
        </p:nvGrpSpPr>
        <p:grpSpPr>
          <a:xfrm>
            <a:off x="6490903" y="1930363"/>
            <a:ext cx="4521175" cy="1716760"/>
            <a:chOff x="7048525" y="2555163"/>
            <a:chExt cx="4521175" cy="1716760"/>
          </a:xfrm>
        </p:grpSpPr>
        <p:sp>
          <p:nvSpPr>
            <p:cNvPr id="17" name="Rectangle 16">
              <a:extLst>
                <a:ext uri="{FF2B5EF4-FFF2-40B4-BE49-F238E27FC236}">
                  <a16:creationId xmlns:a16="http://schemas.microsoft.com/office/drawing/2014/main" id="{5959E83A-7B52-4EF2-B7BE-A0E2B883A165}"/>
                </a:ext>
              </a:extLst>
            </p:cNvPr>
            <p:cNvSpPr/>
            <p:nvPr/>
          </p:nvSpPr>
          <p:spPr>
            <a:xfrm>
              <a:off x="7142190" y="2659559"/>
              <a:ext cx="4427510" cy="1174873"/>
            </a:xfrm>
            <a:prstGeom prst="rect">
              <a:avLst/>
            </a:prstGeom>
          </p:spPr>
          <p:txBody>
            <a:bodyPr wrap="square">
              <a:spAutoFit/>
            </a:bodyPr>
            <a:lstStyle/>
            <a:p>
              <a:pPr>
                <a:lnSpc>
                  <a:spcPct val="120000"/>
                </a:lnSpc>
              </a:pPr>
              <a:r>
                <a:rPr lang="en-GB" sz="1500" dirty="0">
                  <a:solidFill>
                    <a:prstClr val="black">
                      <a:lumMod val="75000"/>
                      <a:lumOff val="25000"/>
                    </a:prstClr>
                  </a:solidFill>
                  <a:latin typeface="Roboto"/>
                </a:rPr>
                <a:t>Rather than an investment world being a sprint, it is like a marathon and robots don’t need to sleep. They can make their calculations and movements while analysing all markets whatever the time.</a:t>
              </a:r>
            </a:p>
          </p:txBody>
        </p:sp>
        <p:grpSp>
          <p:nvGrpSpPr>
            <p:cNvPr id="18" name="Group 17">
              <a:extLst>
                <a:ext uri="{FF2B5EF4-FFF2-40B4-BE49-F238E27FC236}">
                  <a16:creationId xmlns:a16="http://schemas.microsoft.com/office/drawing/2014/main" id="{9E74ED1D-CE9C-4F5B-ACF3-7107F858577C}"/>
                </a:ext>
              </a:extLst>
            </p:cNvPr>
            <p:cNvGrpSpPr/>
            <p:nvPr/>
          </p:nvGrpSpPr>
          <p:grpSpPr>
            <a:xfrm>
              <a:off x="7048525" y="2555163"/>
              <a:ext cx="454738" cy="454738"/>
              <a:chOff x="7632697" y="4412537"/>
              <a:chExt cx="769063" cy="769063"/>
            </a:xfrm>
          </p:grpSpPr>
          <p:cxnSp>
            <p:nvCxnSpPr>
              <p:cNvPr id="19" name="Straight Connector 18">
                <a:extLst>
                  <a:ext uri="{FF2B5EF4-FFF2-40B4-BE49-F238E27FC236}">
                    <a16:creationId xmlns:a16="http://schemas.microsoft.com/office/drawing/2014/main" id="{625B0644-5330-46C4-8D32-0205BDADA444}"/>
                  </a:ext>
                </a:extLst>
              </p:cNvPr>
              <p:cNvCxnSpPr/>
              <p:nvPr/>
            </p:nvCxnSpPr>
            <p:spPr>
              <a:xfrm>
                <a:off x="7632700" y="4412537"/>
                <a:ext cx="0" cy="769063"/>
              </a:xfrm>
              <a:prstGeom prst="line">
                <a:avLst/>
              </a:prstGeom>
              <a:noFill/>
              <a:ln w="28575" cap="flat" cmpd="sng" algn="ctr">
                <a:solidFill>
                  <a:srgbClr val="FFAE14"/>
                </a:solidFill>
                <a:prstDash val="solid"/>
                <a:miter lim="800000"/>
              </a:ln>
              <a:effectLst/>
            </p:spPr>
          </p:cxnSp>
          <p:cxnSp>
            <p:nvCxnSpPr>
              <p:cNvPr id="20" name="Straight Connector 19">
                <a:extLst>
                  <a:ext uri="{FF2B5EF4-FFF2-40B4-BE49-F238E27FC236}">
                    <a16:creationId xmlns:a16="http://schemas.microsoft.com/office/drawing/2014/main" id="{B27C3031-9C56-4D07-935D-5E60C465C1DC}"/>
                  </a:ext>
                </a:extLst>
              </p:cNvPr>
              <p:cNvCxnSpPr>
                <a:cxnSpLocks/>
              </p:cNvCxnSpPr>
              <p:nvPr/>
            </p:nvCxnSpPr>
            <p:spPr>
              <a:xfrm rot="5400000">
                <a:off x="8017229" y="4057176"/>
                <a:ext cx="0" cy="769063"/>
              </a:xfrm>
              <a:prstGeom prst="line">
                <a:avLst/>
              </a:prstGeom>
              <a:noFill/>
              <a:ln w="28575" cap="flat" cmpd="sng" algn="ctr">
                <a:solidFill>
                  <a:srgbClr val="FFAE14"/>
                </a:solidFill>
                <a:prstDash val="solid"/>
                <a:miter lim="800000"/>
              </a:ln>
              <a:effectLst/>
            </p:spPr>
          </p:cxnSp>
        </p:grpSp>
        <p:grpSp>
          <p:nvGrpSpPr>
            <p:cNvPr id="21" name="Group 20">
              <a:extLst>
                <a:ext uri="{FF2B5EF4-FFF2-40B4-BE49-F238E27FC236}">
                  <a16:creationId xmlns:a16="http://schemas.microsoft.com/office/drawing/2014/main" id="{1C4D44E2-F0E7-401D-A352-81EB20CA27EF}"/>
                </a:ext>
              </a:extLst>
            </p:cNvPr>
            <p:cNvGrpSpPr/>
            <p:nvPr/>
          </p:nvGrpSpPr>
          <p:grpSpPr>
            <a:xfrm rot="10800000">
              <a:off x="10977590" y="3817185"/>
              <a:ext cx="454738" cy="454738"/>
              <a:chOff x="7632699" y="4412537"/>
              <a:chExt cx="769063" cy="769063"/>
            </a:xfrm>
          </p:grpSpPr>
          <p:cxnSp>
            <p:nvCxnSpPr>
              <p:cNvPr id="22" name="Straight Connector 21">
                <a:extLst>
                  <a:ext uri="{FF2B5EF4-FFF2-40B4-BE49-F238E27FC236}">
                    <a16:creationId xmlns:a16="http://schemas.microsoft.com/office/drawing/2014/main" id="{A4A1C0B3-7E2E-4C61-91C3-FF42883DFF97}"/>
                  </a:ext>
                </a:extLst>
              </p:cNvPr>
              <p:cNvCxnSpPr/>
              <p:nvPr/>
            </p:nvCxnSpPr>
            <p:spPr>
              <a:xfrm>
                <a:off x="7632700" y="4412537"/>
                <a:ext cx="0" cy="769063"/>
              </a:xfrm>
              <a:prstGeom prst="line">
                <a:avLst/>
              </a:prstGeom>
              <a:noFill/>
              <a:ln w="28575" cap="flat" cmpd="sng" algn="ctr">
                <a:solidFill>
                  <a:srgbClr val="FFAE14"/>
                </a:solidFill>
                <a:prstDash val="solid"/>
                <a:miter lim="800000"/>
              </a:ln>
              <a:effectLst/>
            </p:spPr>
          </p:cxnSp>
          <p:cxnSp>
            <p:nvCxnSpPr>
              <p:cNvPr id="23" name="Straight Connector 22">
                <a:extLst>
                  <a:ext uri="{FF2B5EF4-FFF2-40B4-BE49-F238E27FC236}">
                    <a16:creationId xmlns:a16="http://schemas.microsoft.com/office/drawing/2014/main" id="{998519E8-E564-44FE-A6CB-9CE4E6D71725}"/>
                  </a:ext>
                </a:extLst>
              </p:cNvPr>
              <p:cNvCxnSpPr>
                <a:cxnSpLocks/>
              </p:cNvCxnSpPr>
              <p:nvPr/>
            </p:nvCxnSpPr>
            <p:spPr>
              <a:xfrm rot="5400000">
                <a:off x="8017231" y="4041065"/>
                <a:ext cx="0" cy="769063"/>
              </a:xfrm>
              <a:prstGeom prst="line">
                <a:avLst/>
              </a:prstGeom>
              <a:noFill/>
              <a:ln w="28575" cap="flat" cmpd="sng" algn="ctr">
                <a:solidFill>
                  <a:srgbClr val="FFAE14"/>
                </a:solidFill>
                <a:prstDash val="solid"/>
                <a:miter lim="800000"/>
              </a:ln>
              <a:effectLst/>
            </p:spPr>
          </p:cxnSp>
        </p:grpSp>
        <p:sp>
          <p:nvSpPr>
            <p:cNvPr id="24" name="TextBox 23">
              <a:extLst>
                <a:ext uri="{FF2B5EF4-FFF2-40B4-BE49-F238E27FC236}">
                  <a16:creationId xmlns:a16="http://schemas.microsoft.com/office/drawing/2014/main" id="{EEC71069-9997-4654-8BC8-13A04BDBD0AB}"/>
                </a:ext>
              </a:extLst>
            </p:cNvPr>
            <p:cNvSpPr txBox="1"/>
            <p:nvPr/>
          </p:nvSpPr>
          <p:spPr>
            <a:xfrm>
              <a:off x="8837899" y="3788249"/>
              <a:ext cx="2594428" cy="276999"/>
            </a:xfrm>
            <a:prstGeom prst="rect">
              <a:avLst/>
            </a:prstGeom>
            <a:noFill/>
          </p:spPr>
          <p:txBody>
            <a:bodyPr wrap="none" rtlCol="0">
              <a:spAutoFit/>
            </a:bodyPr>
            <a:lstStyle/>
            <a:p>
              <a:r>
                <a:rPr lang="en-GB" sz="1200" b="1" dirty="0">
                  <a:solidFill>
                    <a:prstClr val="white">
                      <a:lumMod val="65000"/>
                    </a:prstClr>
                  </a:solidFill>
                  <a:latin typeface="Roboto"/>
                </a:rPr>
                <a:t>Adam Nash (CEO of </a:t>
              </a:r>
              <a:r>
                <a:rPr lang="en-GB" sz="1200" b="1" dirty="0" err="1">
                  <a:solidFill>
                    <a:prstClr val="white">
                      <a:lumMod val="65000"/>
                    </a:prstClr>
                  </a:solidFill>
                  <a:latin typeface="Roboto"/>
                </a:rPr>
                <a:t>Wealthfront</a:t>
              </a:r>
              <a:r>
                <a:rPr lang="en-GB" sz="1200" b="1" dirty="0">
                  <a:solidFill>
                    <a:prstClr val="white">
                      <a:lumMod val="65000"/>
                    </a:prstClr>
                  </a:solidFill>
                  <a:latin typeface="Roboto"/>
                </a:rPr>
                <a:t>)</a:t>
              </a:r>
            </a:p>
          </p:txBody>
        </p:sp>
      </p:grpSp>
    </p:spTree>
    <p:extLst>
      <p:ext uri="{BB962C8B-B14F-4D97-AF65-F5344CB8AC3E}">
        <p14:creationId xmlns:p14="http://schemas.microsoft.com/office/powerpoint/2010/main" val="3682490859"/>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emo2.pixflow.net/profession/wp-content/uploads/2013/10/BG21.jpg">
            <a:extLst>
              <a:ext uri="{FF2B5EF4-FFF2-40B4-BE49-F238E27FC236}">
                <a16:creationId xmlns:a16="http://schemas.microsoft.com/office/drawing/2014/main" id="{70CB6FD6-671B-4FC6-9E9B-0B0B2B4FD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46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54639" y="1977183"/>
            <a:ext cx="6637362" cy="1569660"/>
          </a:xfrm>
          <a:prstGeom prst="rect">
            <a:avLst/>
          </a:prstGeom>
          <a:noFill/>
        </p:spPr>
        <p:txBody>
          <a:bodyPr wrap="square" rtlCol="0">
            <a:spAutoFit/>
          </a:bodyPr>
          <a:lstStyle/>
          <a:p>
            <a:r>
              <a:rPr lang="en-GB" sz="9600" dirty="0">
                <a:ln>
                  <a:solidFill>
                    <a:schemeClr val="tx1">
                      <a:lumMod val="75000"/>
                      <a:lumOff val="25000"/>
                    </a:schemeClr>
                  </a:solidFill>
                </a:ln>
                <a:solidFill>
                  <a:schemeClr val="tx1">
                    <a:lumMod val="75000"/>
                    <a:lumOff val="25000"/>
                  </a:schemeClr>
                </a:solidFill>
                <a:latin typeface="+mj-lt"/>
              </a:rPr>
              <a:t>Virtual</a:t>
            </a:r>
          </a:p>
        </p:txBody>
      </p:sp>
      <p:sp>
        <p:nvSpPr>
          <p:cNvPr id="5" name="TextBox 4"/>
          <p:cNvSpPr txBox="1"/>
          <p:nvPr/>
        </p:nvSpPr>
        <p:spPr>
          <a:xfrm>
            <a:off x="7738280" y="3195280"/>
            <a:ext cx="6778099" cy="1015663"/>
          </a:xfrm>
          <a:prstGeom prst="rect">
            <a:avLst/>
          </a:prstGeom>
          <a:noFill/>
        </p:spPr>
        <p:txBody>
          <a:bodyPr wrap="square" rtlCol="0">
            <a:spAutoFit/>
          </a:bodyPr>
          <a:lstStyle/>
          <a:p>
            <a:r>
              <a:rPr lang="en-GB" sz="6000" b="1" dirty="0">
                <a:solidFill>
                  <a:schemeClr val="bg1">
                    <a:lumMod val="65000"/>
                  </a:schemeClr>
                </a:solidFill>
                <a:latin typeface="+mj-lt"/>
              </a:rPr>
              <a:t>Reality</a:t>
            </a:r>
          </a:p>
        </p:txBody>
      </p:sp>
      <p:pic>
        <p:nvPicPr>
          <p:cNvPr id="6" name="Picture 5">
            <a:extLst>
              <a:ext uri="{FF2B5EF4-FFF2-40B4-BE49-F238E27FC236}">
                <a16:creationId xmlns:a16="http://schemas.microsoft.com/office/drawing/2014/main" id="{C2C8E44B-9139-4CA3-82BA-63E4DDE33318}"/>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954423" y="624127"/>
            <a:ext cx="2241392" cy="863655"/>
          </a:xfrm>
          <a:prstGeom prst="rect">
            <a:avLst/>
          </a:prstGeom>
        </p:spPr>
      </p:pic>
      <p:sp>
        <p:nvSpPr>
          <p:cNvPr id="2" name="Rectangle 1">
            <a:extLst>
              <a:ext uri="{FF2B5EF4-FFF2-40B4-BE49-F238E27FC236}">
                <a16:creationId xmlns:a16="http://schemas.microsoft.com/office/drawing/2014/main" id="{4BF8D8BE-FB69-4429-879A-C73D23A1D6D1}"/>
              </a:ext>
            </a:extLst>
          </p:cNvPr>
          <p:cNvSpPr/>
          <p:nvPr/>
        </p:nvSpPr>
        <p:spPr>
          <a:xfrm>
            <a:off x="573206" y="559560"/>
            <a:ext cx="11027391" cy="59150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4216139-3690-451C-AF31-233700494CC8}"/>
              </a:ext>
            </a:extLst>
          </p:cNvPr>
          <p:cNvGrpSpPr/>
          <p:nvPr/>
        </p:nvGrpSpPr>
        <p:grpSpPr>
          <a:xfrm>
            <a:off x="586856" y="4410956"/>
            <a:ext cx="9141619" cy="2058086"/>
            <a:chOff x="3175" y="4204494"/>
            <a:chExt cx="12188825" cy="2744114"/>
          </a:xfrm>
        </p:grpSpPr>
        <p:sp>
          <p:nvSpPr>
            <p:cNvPr id="11" name="Freeform 13">
              <a:extLst>
                <a:ext uri="{FF2B5EF4-FFF2-40B4-BE49-F238E27FC236}">
                  <a16:creationId xmlns:a16="http://schemas.microsoft.com/office/drawing/2014/main" id="{8FB29288-C81D-423C-AB8C-467CF8D79509}"/>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2" name="Freeform 14">
              <a:extLst>
                <a:ext uri="{FF2B5EF4-FFF2-40B4-BE49-F238E27FC236}">
                  <a16:creationId xmlns:a16="http://schemas.microsoft.com/office/drawing/2014/main" id="{B73FF564-B098-4219-87E3-FA9A8DD1E47B}"/>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3" name="Freeform 15">
              <a:extLst>
                <a:ext uri="{FF2B5EF4-FFF2-40B4-BE49-F238E27FC236}">
                  <a16:creationId xmlns:a16="http://schemas.microsoft.com/office/drawing/2014/main" id="{5EC90D7A-4806-4BFA-AB09-254BB4DE6E52}"/>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4" name="Freeform 16">
              <a:extLst>
                <a:ext uri="{FF2B5EF4-FFF2-40B4-BE49-F238E27FC236}">
                  <a16:creationId xmlns:a16="http://schemas.microsoft.com/office/drawing/2014/main" id="{C41B18E3-2AB2-4327-B7FD-C6ABB17AB80F}"/>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5" name="Freeform 17">
              <a:extLst>
                <a:ext uri="{FF2B5EF4-FFF2-40B4-BE49-F238E27FC236}">
                  <a16:creationId xmlns:a16="http://schemas.microsoft.com/office/drawing/2014/main" id="{BABDF45A-1978-4916-9193-4B3DA68330C5}"/>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6" name="Freeform 18">
              <a:extLst>
                <a:ext uri="{FF2B5EF4-FFF2-40B4-BE49-F238E27FC236}">
                  <a16:creationId xmlns:a16="http://schemas.microsoft.com/office/drawing/2014/main" id="{6B1D1B7C-DF56-4A0F-B842-243DC2F855D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EE300AB-E485-4F43-AF5A-FB1F56ADB55D}"/>
              </a:ext>
            </a:extLst>
          </p:cNvPr>
          <p:cNvGrpSpPr/>
          <p:nvPr/>
        </p:nvGrpSpPr>
        <p:grpSpPr>
          <a:xfrm>
            <a:off x="3190219" y="4416523"/>
            <a:ext cx="8404649" cy="2058086"/>
            <a:chOff x="3175" y="4204494"/>
            <a:chExt cx="11206200" cy="2744114"/>
          </a:xfrm>
        </p:grpSpPr>
        <p:sp>
          <p:nvSpPr>
            <p:cNvPr id="18" name="Freeform 13">
              <a:extLst>
                <a:ext uri="{FF2B5EF4-FFF2-40B4-BE49-F238E27FC236}">
                  <a16:creationId xmlns:a16="http://schemas.microsoft.com/office/drawing/2014/main" id="{90F910A5-89B5-43B0-9C9C-BD756D70CEF1}"/>
                </a:ext>
              </a:extLst>
            </p:cNvPr>
            <p:cNvSpPr>
              <a:spLocks/>
            </p:cNvSpPr>
            <p:nvPr/>
          </p:nvSpPr>
          <p:spPr bwMode="auto">
            <a:xfrm>
              <a:off x="9181876" y="5456594"/>
              <a:ext cx="2027499"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9" name="Freeform 14">
              <a:extLst>
                <a:ext uri="{FF2B5EF4-FFF2-40B4-BE49-F238E27FC236}">
                  <a16:creationId xmlns:a16="http://schemas.microsoft.com/office/drawing/2014/main" id="{816227ED-5705-4BAA-B9E1-A7704D742242}"/>
                </a:ext>
              </a:extLst>
            </p:cNvPr>
            <p:cNvSpPr>
              <a:spLocks noEditPoints="1"/>
            </p:cNvSpPr>
            <p:nvPr/>
          </p:nvSpPr>
          <p:spPr bwMode="auto">
            <a:xfrm>
              <a:off x="8129059"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0" name="Freeform 15">
              <a:extLst>
                <a:ext uri="{FF2B5EF4-FFF2-40B4-BE49-F238E27FC236}">
                  <a16:creationId xmlns:a16="http://schemas.microsoft.com/office/drawing/2014/main" id="{431A8C49-2F91-45DA-9959-08FBF292FAEF}"/>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1" name="Freeform 16">
              <a:extLst>
                <a:ext uri="{FF2B5EF4-FFF2-40B4-BE49-F238E27FC236}">
                  <a16:creationId xmlns:a16="http://schemas.microsoft.com/office/drawing/2014/main" id="{33FEB39F-99C4-41BB-A05D-8CF814AF55EC}"/>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2" name="Freeform 17">
              <a:extLst>
                <a:ext uri="{FF2B5EF4-FFF2-40B4-BE49-F238E27FC236}">
                  <a16:creationId xmlns:a16="http://schemas.microsoft.com/office/drawing/2014/main" id="{515D81AE-80EF-48E4-9BFA-D8AE4A6B9E34}"/>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3" name="Freeform 18">
              <a:extLst>
                <a:ext uri="{FF2B5EF4-FFF2-40B4-BE49-F238E27FC236}">
                  <a16:creationId xmlns:a16="http://schemas.microsoft.com/office/drawing/2014/main" id="{ED7C4823-89D9-4ABE-B54A-3EB94CA48DE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spTree>
    <p:extLst>
      <p:ext uri="{BB962C8B-B14F-4D97-AF65-F5344CB8AC3E}">
        <p14:creationId xmlns:p14="http://schemas.microsoft.com/office/powerpoint/2010/main" val="25231901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800" y="604800"/>
            <a:ext cx="10515600" cy="1324800"/>
          </a:xfrm>
        </p:spPr>
        <p:txBody>
          <a:bodyPr>
            <a:normAutofit/>
          </a:bodyPr>
          <a:lstStyle/>
          <a:p>
            <a:pPr>
              <a:lnSpc>
                <a:spcPct val="100000"/>
              </a:lnSpc>
            </a:pPr>
            <a:r>
              <a:rPr lang="en-GB" sz="4200" b="1" dirty="0"/>
              <a:t>Virtual Reality</a:t>
            </a:r>
          </a:p>
        </p:txBody>
      </p:sp>
      <p:sp>
        <p:nvSpPr>
          <p:cNvPr id="5" name="Rectangle 4">
            <a:extLst>
              <a:ext uri="{FF2B5EF4-FFF2-40B4-BE49-F238E27FC236}">
                <a16:creationId xmlns:a16="http://schemas.microsoft.com/office/drawing/2014/main" id="{FB83BE79-C527-454D-8C4A-ECDE572C52B6}"/>
              </a:ext>
            </a:extLst>
          </p:cNvPr>
          <p:cNvSpPr/>
          <p:nvPr/>
        </p:nvSpPr>
        <p:spPr>
          <a:xfrm>
            <a:off x="2328164" y="2247862"/>
            <a:ext cx="7700262" cy="769441"/>
          </a:xfrm>
          <a:prstGeom prst="rect">
            <a:avLst/>
          </a:prstGeom>
        </p:spPr>
        <p:txBody>
          <a:bodyPr wrap="square">
            <a:spAutoFit/>
          </a:bodyPr>
          <a:lstStyle/>
          <a:p>
            <a:pPr algn="ctr"/>
            <a:r>
              <a:rPr lang="en-GB" sz="2200" b="1" dirty="0">
                <a:solidFill>
                  <a:schemeClr val="tx1">
                    <a:lumMod val="75000"/>
                    <a:lumOff val="25000"/>
                  </a:schemeClr>
                </a:solidFill>
                <a:latin typeface="+mj-lt"/>
              </a:rPr>
              <a:t>“A three-dimensional, computer generated environment which can be explored and interacted with by a person”</a:t>
            </a:r>
          </a:p>
        </p:txBody>
      </p:sp>
      <p:cxnSp>
        <p:nvCxnSpPr>
          <p:cNvPr id="6" name="Straight Connector 5">
            <a:extLst>
              <a:ext uri="{FF2B5EF4-FFF2-40B4-BE49-F238E27FC236}">
                <a16:creationId xmlns:a16="http://schemas.microsoft.com/office/drawing/2014/main" id="{B4DC535A-698C-489E-B3E9-3FB1D2586CBE}"/>
              </a:ext>
            </a:extLst>
          </p:cNvPr>
          <p:cNvCxnSpPr>
            <a:cxnSpLocks/>
          </p:cNvCxnSpPr>
          <p:nvPr/>
        </p:nvCxnSpPr>
        <p:spPr>
          <a:xfrm>
            <a:off x="2328164" y="2122276"/>
            <a:ext cx="7820177" cy="0"/>
          </a:xfrm>
          <a:prstGeom prst="line">
            <a:avLst/>
          </a:prstGeom>
          <a:noFill/>
          <a:ln w="6350" cap="flat" cmpd="sng" algn="ctr">
            <a:solidFill>
              <a:schemeClr val="bg1">
                <a:lumMod val="50000"/>
              </a:schemeClr>
            </a:solidFill>
            <a:prstDash val="solid"/>
            <a:miter lim="800000"/>
          </a:ln>
          <a:effectLst/>
        </p:spPr>
      </p:cxnSp>
      <p:cxnSp>
        <p:nvCxnSpPr>
          <p:cNvPr id="7" name="Straight Connector 6">
            <a:extLst>
              <a:ext uri="{FF2B5EF4-FFF2-40B4-BE49-F238E27FC236}">
                <a16:creationId xmlns:a16="http://schemas.microsoft.com/office/drawing/2014/main" id="{23DF8D33-0E86-44CC-9993-CCD292C13FB4}"/>
              </a:ext>
            </a:extLst>
          </p:cNvPr>
          <p:cNvCxnSpPr>
            <a:cxnSpLocks/>
          </p:cNvCxnSpPr>
          <p:nvPr/>
        </p:nvCxnSpPr>
        <p:spPr>
          <a:xfrm>
            <a:off x="3659480" y="3168466"/>
            <a:ext cx="5157544" cy="0"/>
          </a:xfrm>
          <a:prstGeom prst="line">
            <a:avLst/>
          </a:prstGeom>
          <a:noFill/>
          <a:ln w="6350" cap="flat" cmpd="sng" algn="ctr">
            <a:solidFill>
              <a:schemeClr val="bg1">
                <a:lumMod val="50000"/>
              </a:schemeClr>
            </a:solidFill>
            <a:prstDash val="solid"/>
            <a:miter lim="800000"/>
          </a:ln>
          <a:effectLst/>
        </p:spPr>
      </p:cxnSp>
      <p:pic>
        <p:nvPicPr>
          <p:cNvPr id="10" name="Obrázok 6">
            <a:extLst>
              <a:ext uri="{FF2B5EF4-FFF2-40B4-BE49-F238E27FC236}">
                <a16:creationId xmlns:a16="http://schemas.microsoft.com/office/drawing/2014/main" id="{333D91DB-31C6-4F5A-9C4E-13287619A596}"/>
              </a:ext>
            </a:extLst>
          </p:cNvPr>
          <p:cNvPicPr>
            <a:picLocks noChangeAspect="1"/>
          </p:cNvPicPr>
          <p:nvPr/>
        </p:nvPicPr>
        <p:blipFill>
          <a:blip r:embed="rId2"/>
          <a:stretch>
            <a:fillRect/>
          </a:stretch>
        </p:blipFill>
        <p:spPr>
          <a:xfrm>
            <a:off x="4030968" y="3533653"/>
            <a:ext cx="4414567" cy="24867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5010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DFAE22-3952-40D1-9AF2-63FD3C579409}"/>
              </a:ext>
            </a:extLst>
          </p:cNvPr>
          <p:cNvSpPr/>
          <p:nvPr/>
        </p:nvSpPr>
        <p:spPr>
          <a:xfrm>
            <a:off x="8003744" y="4730624"/>
            <a:ext cx="3245595" cy="17398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170"/>
          <a:stretch/>
        </p:blipFill>
        <p:spPr>
          <a:xfrm>
            <a:off x="8134476" y="4880766"/>
            <a:ext cx="3004102" cy="1471842"/>
          </a:xfrm>
          <a:prstGeom prst="rect">
            <a:avLst/>
          </a:prstGeom>
        </p:spPr>
      </p:pic>
      <p:sp>
        <p:nvSpPr>
          <p:cNvPr id="15" name="Rectangle 14">
            <a:extLst>
              <a:ext uri="{FF2B5EF4-FFF2-40B4-BE49-F238E27FC236}">
                <a16:creationId xmlns:a16="http://schemas.microsoft.com/office/drawing/2014/main" id="{8958CBD5-03B3-457A-AA75-6866ADC57EB7}"/>
              </a:ext>
            </a:extLst>
          </p:cNvPr>
          <p:cNvSpPr/>
          <p:nvPr/>
        </p:nvSpPr>
        <p:spPr>
          <a:xfrm>
            <a:off x="4457913" y="4740481"/>
            <a:ext cx="3245595" cy="1739817"/>
          </a:xfrm>
          <a:prstGeom prst="rect">
            <a:avLst/>
          </a:prstGeom>
          <a:solidFill>
            <a:srgbClr val="FFA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838200" y="604800"/>
            <a:ext cx="10515600" cy="1325563"/>
          </a:xfrm>
        </p:spPr>
        <p:txBody>
          <a:bodyPr/>
          <a:lstStyle/>
          <a:p>
            <a:r>
              <a:rPr lang="en-GB" b="1" dirty="0"/>
              <a:t>Application of VR</a:t>
            </a:r>
          </a:p>
        </p:txBody>
      </p:sp>
      <p:sp>
        <p:nvSpPr>
          <p:cNvPr id="3" name="Content Placeholder 2"/>
          <p:cNvSpPr>
            <a:spLocks noGrp="1"/>
          </p:cNvSpPr>
          <p:nvPr>
            <p:ph idx="1"/>
          </p:nvPr>
        </p:nvSpPr>
        <p:spPr>
          <a:xfrm>
            <a:off x="5874783" y="2080505"/>
            <a:ext cx="5689891" cy="3058500"/>
          </a:xfrm>
        </p:spPr>
        <p:txBody>
          <a:bodyPr>
            <a:normAutofit/>
          </a:bodyPr>
          <a:lstStyle/>
          <a:p>
            <a:r>
              <a:rPr lang="en-GB" sz="2000" dirty="0"/>
              <a:t>VR’s ability to give it’s users a </a:t>
            </a:r>
            <a:r>
              <a:rPr lang="en-GB" sz="2000" i="1" dirty="0"/>
              <a:t>sense of presence </a:t>
            </a:r>
            <a:r>
              <a:rPr lang="en-GB" sz="2000" dirty="0"/>
              <a:t>means that it can be used to simulate everyday situations and tasks. </a:t>
            </a:r>
          </a:p>
          <a:p>
            <a:r>
              <a:rPr lang="en-GB" sz="2000" dirty="0"/>
              <a:t>VR is used in various industries entertainment, architecture, fashion, health care, automobile industry, arts (museums), education, military etc.</a:t>
            </a:r>
          </a:p>
          <a:p>
            <a:endParaRPr lang="en-GB" sz="2000" dirty="0"/>
          </a:p>
        </p:txBody>
      </p:sp>
      <p:grpSp>
        <p:nvGrpSpPr>
          <p:cNvPr id="6" name="Group 5">
            <a:extLst>
              <a:ext uri="{FF2B5EF4-FFF2-40B4-BE49-F238E27FC236}">
                <a16:creationId xmlns:a16="http://schemas.microsoft.com/office/drawing/2014/main" id="{14FB1D73-7D18-485D-8DDC-3829142F8AFE}"/>
              </a:ext>
            </a:extLst>
          </p:cNvPr>
          <p:cNvGrpSpPr/>
          <p:nvPr/>
        </p:nvGrpSpPr>
        <p:grpSpPr>
          <a:xfrm>
            <a:off x="945466" y="4740665"/>
            <a:ext cx="3245595" cy="1739817"/>
            <a:chOff x="604314" y="4819581"/>
            <a:chExt cx="3245595" cy="1739817"/>
          </a:xfrm>
        </p:grpSpPr>
        <p:sp>
          <p:nvSpPr>
            <p:cNvPr id="5" name="Rectangle 4">
              <a:extLst>
                <a:ext uri="{FF2B5EF4-FFF2-40B4-BE49-F238E27FC236}">
                  <a16:creationId xmlns:a16="http://schemas.microsoft.com/office/drawing/2014/main" id="{A209D645-BDAC-4221-BE8D-259614672E8D}"/>
                </a:ext>
              </a:extLst>
            </p:cNvPr>
            <p:cNvSpPr/>
            <p:nvPr/>
          </p:nvSpPr>
          <p:spPr>
            <a:xfrm>
              <a:off x="604314" y="4819581"/>
              <a:ext cx="3245595" cy="17398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Obrázok 5"/>
            <p:cNvPicPr>
              <a:picLocks noChangeAspect="1"/>
            </p:cNvPicPr>
            <p:nvPr/>
          </p:nvPicPr>
          <p:blipFill>
            <a:blip r:embed="rId4"/>
            <a:stretch>
              <a:fillRect/>
            </a:stretch>
          </p:blipFill>
          <p:spPr>
            <a:xfrm>
              <a:off x="823210" y="4948681"/>
              <a:ext cx="2848707" cy="1497832"/>
            </a:xfrm>
            <a:prstGeom prst="rect">
              <a:avLst/>
            </a:prstGeom>
          </p:spPr>
        </p:pic>
      </p:gr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5262"/>
          <a:stretch/>
        </p:blipFill>
        <p:spPr>
          <a:xfrm>
            <a:off x="4712094" y="4848458"/>
            <a:ext cx="2767998" cy="1564110"/>
          </a:xfrm>
          <a:prstGeom prst="rect">
            <a:avLst/>
          </a:prstGeom>
        </p:spPr>
      </p:pic>
      <p:pic>
        <p:nvPicPr>
          <p:cNvPr id="14" name="Picture 13">
            <a:extLst>
              <a:ext uri="{FF2B5EF4-FFF2-40B4-BE49-F238E27FC236}">
                <a16:creationId xmlns:a16="http://schemas.microsoft.com/office/drawing/2014/main" id="{5B3160AF-EC7A-45C7-AD42-194D394B94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385" y="1825625"/>
            <a:ext cx="5485908" cy="2915040"/>
          </a:xfrm>
          <a:prstGeom prst="rect">
            <a:avLst/>
          </a:prstGeom>
        </p:spPr>
      </p:pic>
      <p:pic>
        <p:nvPicPr>
          <p:cNvPr id="4" name="Online Media 3">
            <a:hlinkClick r:id="" action="ppaction://media"/>
            <a:extLst>
              <a:ext uri="{FF2B5EF4-FFF2-40B4-BE49-F238E27FC236}">
                <a16:creationId xmlns:a16="http://schemas.microsoft.com/office/drawing/2014/main" id="{CF70C461-B064-4F52-9D2E-EA3FEFDB54FA}"/>
              </a:ext>
            </a:extLst>
          </p:cNvPr>
          <p:cNvPicPr>
            <a:picLocks noRot="1" noChangeAspect="1"/>
          </p:cNvPicPr>
          <p:nvPr>
            <a:videoFile r:link="rId1"/>
          </p:nvPr>
        </p:nvPicPr>
        <p:blipFill rotWithShape="1">
          <a:blip r:embed="rId7"/>
          <a:srcRect t="12050" b="12393"/>
          <a:stretch/>
        </p:blipFill>
        <p:spPr>
          <a:xfrm>
            <a:off x="1228324" y="2009279"/>
            <a:ext cx="3777520" cy="2140673"/>
          </a:xfrm>
          <a:prstGeom prst="rect">
            <a:avLst/>
          </a:prstGeom>
        </p:spPr>
      </p:pic>
    </p:spTree>
    <p:extLst>
      <p:ext uri="{BB962C8B-B14F-4D97-AF65-F5344CB8AC3E}">
        <p14:creationId xmlns:p14="http://schemas.microsoft.com/office/powerpoint/2010/main" val="347973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prstGeom prst="rect">
            <a:avLst/>
          </a:prstGeom>
        </p:spPr>
        <p:txBody>
          <a:bodyPr/>
          <a:lstStyle/>
          <a:p>
            <a:fld id="{B30467BC-53FE-413A-9560-FD18F38E6FE5}" type="slidenum">
              <a:rPr lang="en-GB" smtClean="0"/>
              <a:pPr/>
              <a:t>2</a:t>
            </a:fld>
            <a:endParaRPr lang="en-GB"/>
          </a:p>
        </p:txBody>
      </p:sp>
      <p:pic>
        <p:nvPicPr>
          <p:cNvPr id="8" name="Picture Placeholder 7"/>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12012" t="4211" r="11529"/>
          <a:stretch/>
        </p:blipFill>
        <p:spPr>
          <a:xfrm>
            <a:off x="9240457" y="3827858"/>
            <a:ext cx="1341138" cy="1680993"/>
          </a:xfrm>
          <a:ln>
            <a:solidFill>
              <a:srgbClr val="FFAE14"/>
            </a:solidFill>
          </a:ln>
          <a:effectLst>
            <a:outerShdw blurRad="50800" dist="38100" dir="2700000" algn="tl" rotWithShape="0">
              <a:prstClr val="black">
                <a:alpha val="40000"/>
              </a:prstClr>
            </a:outerShdw>
          </a:effectLst>
        </p:spPr>
      </p:pic>
      <p:sp>
        <p:nvSpPr>
          <p:cNvPr id="45" name="TextBox 44"/>
          <p:cNvSpPr txBox="1"/>
          <p:nvPr/>
        </p:nvSpPr>
        <p:spPr>
          <a:xfrm>
            <a:off x="8627099" y="5583734"/>
            <a:ext cx="2599657" cy="400110"/>
          </a:xfrm>
          <a:prstGeom prst="rect">
            <a:avLst/>
          </a:prstGeom>
          <a:noFill/>
        </p:spPr>
        <p:txBody>
          <a:bodyPr wrap="square" rtlCol="0">
            <a:spAutoFit/>
          </a:bodyPr>
          <a:lstStyle/>
          <a:p>
            <a:pPr algn="ctr"/>
            <a:r>
              <a:rPr lang="en-GB" sz="2000" b="1" dirty="0" err="1"/>
              <a:t>Amantle</a:t>
            </a:r>
            <a:r>
              <a:rPr lang="en-GB" sz="2000" b="1" dirty="0"/>
              <a:t> </a:t>
            </a:r>
            <a:r>
              <a:rPr lang="en-GB" sz="2000" b="1" dirty="0" err="1"/>
              <a:t>Khachana</a:t>
            </a:r>
            <a:endParaRPr lang="en-GB" sz="2000" b="1" dirty="0"/>
          </a:p>
        </p:txBody>
      </p:sp>
      <p:sp>
        <p:nvSpPr>
          <p:cNvPr id="46" name="TextBox 45"/>
          <p:cNvSpPr txBox="1"/>
          <p:nvPr/>
        </p:nvSpPr>
        <p:spPr>
          <a:xfrm>
            <a:off x="8722356" y="5947806"/>
            <a:ext cx="2409142" cy="276999"/>
          </a:xfrm>
          <a:prstGeom prst="rect">
            <a:avLst/>
          </a:prstGeom>
          <a:noFill/>
        </p:spPr>
        <p:txBody>
          <a:bodyPr wrap="square" rtlCol="0">
            <a:spAutoFit/>
          </a:bodyPr>
          <a:lstStyle/>
          <a:p>
            <a:pPr algn="ctr"/>
            <a:r>
              <a:rPr lang="en-GB" sz="1200" dirty="0" err="1">
                <a:solidFill>
                  <a:schemeClr val="tx1">
                    <a:lumMod val="50000"/>
                    <a:lumOff val="50000"/>
                  </a:schemeClr>
                </a:solidFill>
              </a:rPr>
              <a:t>B.Acc</a:t>
            </a:r>
            <a:r>
              <a:rPr lang="en-GB" sz="1200" dirty="0">
                <a:solidFill>
                  <a:schemeClr val="tx1">
                    <a:lumMod val="50000"/>
                    <a:lumOff val="50000"/>
                  </a:schemeClr>
                </a:solidFill>
              </a:rPr>
              <a:t>. Accounting &amp; Finance</a:t>
            </a:r>
          </a:p>
        </p:txBody>
      </p:sp>
      <p:sp>
        <p:nvSpPr>
          <p:cNvPr id="16" name="TextBox 15">
            <a:extLst>
              <a:ext uri="{FF2B5EF4-FFF2-40B4-BE49-F238E27FC236}">
                <a16:creationId xmlns:a16="http://schemas.microsoft.com/office/drawing/2014/main" id="{43E49CEC-93EB-4BA4-8660-C764CF880DE8}"/>
              </a:ext>
            </a:extLst>
          </p:cNvPr>
          <p:cNvSpPr txBox="1"/>
          <p:nvPr/>
        </p:nvSpPr>
        <p:spPr>
          <a:xfrm>
            <a:off x="838800" y="604800"/>
            <a:ext cx="10515600" cy="1324800"/>
          </a:xfrm>
          <a:prstGeom prst="rect">
            <a:avLst/>
          </a:prstGeom>
          <a:noFill/>
        </p:spPr>
        <p:txBody>
          <a:bodyPr wrap="square" rtlCol="0">
            <a:spAutoFit/>
          </a:bodyPr>
          <a:lstStyle>
            <a:defPPr>
              <a:defRPr lang="en-US"/>
            </a:defPPr>
            <a:lvl1pPr>
              <a:defRPr sz="4000" b="1">
                <a:solidFill>
                  <a:schemeClr val="accent1"/>
                </a:solidFill>
                <a:latin typeface="+mj-lt"/>
              </a:defRPr>
            </a:lvl1pPr>
          </a:lstStyle>
          <a:p>
            <a:pPr algn="ctr"/>
            <a:r>
              <a:rPr lang="en-US" dirty="0">
                <a:solidFill>
                  <a:srgbClr val="FDB813"/>
                </a:solidFill>
                <a:latin typeface="+mn-lt"/>
              </a:rPr>
              <a:t>Our Team</a:t>
            </a:r>
          </a:p>
        </p:txBody>
      </p:sp>
      <p:grpSp>
        <p:nvGrpSpPr>
          <p:cNvPr id="17" name="Group 16">
            <a:extLst>
              <a:ext uri="{FF2B5EF4-FFF2-40B4-BE49-F238E27FC236}">
                <a16:creationId xmlns:a16="http://schemas.microsoft.com/office/drawing/2014/main" id="{BEC479C6-E48B-4046-B7BB-E9D836A7FB33}"/>
              </a:ext>
            </a:extLst>
          </p:cNvPr>
          <p:cNvGrpSpPr/>
          <p:nvPr/>
        </p:nvGrpSpPr>
        <p:grpSpPr>
          <a:xfrm>
            <a:off x="5157081" y="1569359"/>
            <a:ext cx="1172818" cy="116465"/>
            <a:chOff x="0" y="2533035"/>
            <a:chExt cx="1563757" cy="155287"/>
          </a:xfrm>
          <a:solidFill>
            <a:srgbClr val="FDB813"/>
          </a:solidFill>
        </p:grpSpPr>
        <p:cxnSp>
          <p:nvCxnSpPr>
            <p:cNvPr id="18" name="Straight Connector 17">
              <a:extLst>
                <a:ext uri="{FF2B5EF4-FFF2-40B4-BE49-F238E27FC236}">
                  <a16:creationId xmlns:a16="http://schemas.microsoft.com/office/drawing/2014/main" id="{2D47F10E-BBF1-45E2-B6AC-93EB757D88C6}"/>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E2E4E3A-DE54-4B17-B76B-02931D7D4B32}"/>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 name="Group 1">
            <a:extLst>
              <a:ext uri="{FF2B5EF4-FFF2-40B4-BE49-F238E27FC236}">
                <a16:creationId xmlns:a16="http://schemas.microsoft.com/office/drawing/2014/main" id="{E37E5940-BCEE-4FE9-96E9-09F7061C9210}"/>
              </a:ext>
            </a:extLst>
          </p:cNvPr>
          <p:cNvGrpSpPr/>
          <p:nvPr/>
        </p:nvGrpSpPr>
        <p:grpSpPr>
          <a:xfrm>
            <a:off x="623329" y="3833268"/>
            <a:ext cx="2599657" cy="2391537"/>
            <a:chOff x="295738" y="3899119"/>
            <a:chExt cx="2599657" cy="2391537"/>
          </a:xfrm>
        </p:grpSpPr>
        <p:sp>
          <p:nvSpPr>
            <p:cNvPr id="21" name="TextBox 20">
              <a:extLst>
                <a:ext uri="{FF2B5EF4-FFF2-40B4-BE49-F238E27FC236}">
                  <a16:creationId xmlns:a16="http://schemas.microsoft.com/office/drawing/2014/main" id="{C41C7405-A269-4E08-BA85-ED66DF7CC096}"/>
                </a:ext>
              </a:extLst>
            </p:cNvPr>
            <p:cNvSpPr txBox="1"/>
            <p:nvPr/>
          </p:nvSpPr>
          <p:spPr>
            <a:xfrm>
              <a:off x="295738" y="5694737"/>
              <a:ext cx="2599657" cy="400110"/>
            </a:xfrm>
            <a:prstGeom prst="rect">
              <a:avLst/>
            </a:prstGeom>
            <a:noFill/>
          </p:spPr>
          <p:txBody>
            <a:bodyPr wrap="square" rtlCol="0">
              <a:spAutoFit/>
            </a:bodyPr>
            <a:lstStyle/>
            <a:p>
              <a:pPr algn="ctr"/>
              <a:r>
                <a:rPr lang="en-GB" sz="2000" b="1" dirty="0"/>
                <a:t>Aleksandra Waluga</a:t>
              </a:r>
              <a:endParaRPr lang="en-GB" sz="2000" dirty="0">
                <a:solidFill>
                  <a:schemeClr val="tx1">
                    <a:lumMod val="75000"/>
                    <a:lumOff val="25000"/>
                  </a:schemeClr>
                </a:solidFill>
                <a:latin typeface="+mj-lt"/>
              </a:endParaRPr>
            </a:p>
          </p:txBody>
        </p:sp>
        <p:sp>
          <p:nvSpPr>
            <p:cNvPr id="22" name="TextBox 21">
              <a:extLst>
                <a:ext uri="{FF2B5EF4-FFF2-40B4-BE49-F238E27FC236}">
                  <a16:creationId xmlns:a16="http://schemas.microsoft.com/office/drawing/2014/main" id="{D1911BAD-EFFF-42C6-BD0E-93047D29F600}"/>
                </a:ext>
              </a:extLst>
            </p:cNvPr>
            <p:cNvSpPr txBox="1"/>
            <p:nvPr/>
          </p:nvSpPr>
          <p:spPr>
            <a:xfrm>
              <a:off x="385730" y="6013657"/>
              <a:ext cx="2409142" cy="276999"/>
            </a:xfrm>
            <a:prstGeom prst="rect">
              <a:avLst/>
            </a:prstGeom>
            <a:noFill/>
          </p:spPr>
          <p:txBody>
            <a:bodyPr wrap="square" rtlCol="0">
              <a:spAutoFit/>
            </a:bodyPr>
            <a:lstStyle/>
            <a:p>
              <a:pPr algn="ctr"/>
              <a:r>
                <a:rPr lang="en-GB" sz="1200" dirty="0" err="1">
                  <a:solidFill>
                    <a:schemeClr val="tx1">
                      <a:lumMod val="50000"/>
                      <a:lumOff val="50000"/>
                    </a:schemeClr>
                  </a:solidFill>
                </a:rPr>
                <a:t>B.Acc</a:t>
              </a:r>
              <a:r>
                <a:rPr lang="en-GB" sz="1200" dirty="0">
                  <a:solidFill>
                    <a:schemeClr val="tx1">
                      <a:lumMod val="50000"/>
                      <a:lumOff val="50000"/>
                    </a:schemeClr>
                  </a:solidFill>
                </a:rPr>
                <a:t>. Accounting &amp; Finance</a:t>
              </a:r>
            </a:p>
          </p:txBody>
        </p:sp>
        <p:pic>
          <p:nvPicPr>
            <p:cNvPr id="23" name="Picture Placeholder 4">
              <a:extLst>
                <a:ext uri="{FF2B5EF4-FFF2-40B4-BE49-F238E27FC236}">
                  <a16:creationId xmlns:a16="http://schemas.microsoft.com/office/drawing/2014/main" id="{D08FE3BA-75F1-4289-A5EE-C732748B1D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082" y="3899119"/>
              <a:ext cx="1330969" cy="1676400"/>
            </a:xfrm>
            <a:prstGeom prst="rect">
              <a:avLst/>
            </a:prstGeom>
            <a:ln>
              <a:solidFill>
                <a:srgbClr val="FFAE14"/>
              </a:solidFill>
            </a:ln>
            <a:effectLst>
              <a:outerShdw blurRad="50800" dist="38100" dir="2700000" algn="tl" rotWithShape="0">
                <a:prstClr val="black">
                  <a:alpha val="40000"/>
                </a:prstClr>
              </a:outerShdw>
            </a:effectLst>
          </p:spPr>
        </p:pic>
      </p:grpSp>
      <p:grpSp>
        <p:nvGrpSpPr>
          <p:cNvPr id="3" name="Group 2">
            <a:extLst>
              <a:ext uri="{FF2B5EF4-FFF2-40B4-BE49-F238E27FC236}">
                <a16:creationId xmlns:a16="http://schemas.microsoft.com/office/drawing/2014/main" id="{69C184E4-C450-40F5-97DF-7D0CF319DF4E}"/>
              </a:ext>
            </a:extLst>
          </p:cNvPr>
          <p:cNvGrpSpPr/>
          <p:nvPr/>
        </p:nvGrpSpPr>
        <p:grpSpPr>
          <a:xfrm>
            <a:off x="4603315" y="3319094"/>
            <a:ext cx="2599657" cy="2402401"/>
            <a:chOff x="5330266" y="2573905"/>
            <a:chExt cx="2599657" cy="2402401"/>
          </a:xfrm>
        </p:grpSpPr>
        <p:pic>
          <p:nvPicPr>
            <p:cNvPr id="1026" name="Picture 2" descr="Lenka Marcanova">
              <a:extLst>
                <a:ext uri="{FF2B5EF4-FFF2-40B4-BE49-F238E27FC236}">
                  <a16:creationId xmlns:a16="http://schemas.microsoft.com/office/drawing/2014/main" id="{F679CCD7-2C09-47E1-A02C-4B20A767AF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07" r="11651"/>
            <a:stretch/>
          </p:blipFill>
          <p:spPr bwMode="auto">
            <a:xfrm>
              <a:off x="5995750" y="2573905"/>
              <a:ext cx="1350735" cy="1654474"/>
            </a:xfrm>
            <a:prstGeom prst="rect">
              <a:avLst/>
            </a:prstGeom>
            <a:noFill/>
            <a:ln>
              <a:solidFill>
                <a:srgbClr val="FFAE14"/>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962192C-A53D-49D1-9462-A6B742712983}"/>
                </a:ext>
              </a:extLst>
            </p:cNvPr>
            <p:cNvSpPr txBox="1"/>
            <p:nvPr/>
          </p:nvSpPr>
          <p:spPr>
            <a:xfrm>
              <a:off x="5330266" y="4380387"/>
              <a:ext cx="2599657" cy="400110"/>
            </a:xfrm>
            <a:prstGeom prst="rect">
              <a:avLst/>
            </a:prstGeom>
            <a:noFill/>
          </p:spPr>
          <p:txBody>
            <a:bodyPr wrap="square" rtlCol="0">
              <a:spAutoFit/>
            </a:bodyPr>
            <a:lstStyle/>
            <a:p>
              <a:pPr algn="ctr"/>
              <a:r>
                <a:rPr lang="en-GB" sz="2000" b="1" dirty="0" err="1"/>
                <a:t>Lenka</a:t>
              </a:r>
              <a:r>
                <a:rPr lang="en-GB" sz="2000" b="1" dirty="0"/>
                <a:t> </a:t>
              </a:r>
              <a:r>
                <a:rPr lang="en-GB" sz="2000" b="1" dirty="0" err="1"/>
                <a:t>Marčanová</a:t>
              </a:r>
              <a:endParaRPr lang="en-GB" sz="2000" dirty="0">
                <a:solidFill>
                  <a:schemeClr val="tx1">
                    <a:lumMod val="75000"/>
                    <a:lumOff val="25000"/>
                  </a:schemeClr>
                </a:solidFill>
                <a:latin typeface="+mj-lt"/>
              </a:endParaRPr>
            </a:p>
          </p:txBody>
        </p:sp>
        <p:sp>
          <p:nvSpPr>
            <p:cNvPr id="26" name="TextBox 25">
              <a:extLst>
                <a:ext uri="{FF2B5EF4-FFF2-40B4-BE49-F238E27FC236}">
                  <a16:creationId xmlns:a16="http://schemas.microsoft.com/office/drawing/2014/main" id="{345D313A-2880-4B28-B753-FD2ED3369682}"/>
                </a:ext>
              </a:extLst>
            </p:cNvPr>
            <p:cNvSpPr txBox="1"/>
            <p:nvPr/>
          </p:nvSpPr>
          <p:spPr>
            <a:xfrm>
              <a:off x="5420258" y="4699307"/>
              <a:ext cx="2409142" cy="276999"/>
            </a:xfrm>
            <a:prstGeom prst="rect">
              <a:avLst/>
            </a:prstGeom>
            <a:noFill/>
          </p:spPr>
          <p:txBody>
            <a:bodyPr wrap="square" rtlCol="0">
              <a:spAutoFit/>
            </a:bodyPr>
            <a:lstStyle/>
            <a:p>
              <a:pPr algn="ctr"/>
              <a:r>
                <a:rPr lang="en-GB" sz="1200" dirty="0">
                  <a:solidFill>
                    <a:schemeClr val="tx1">
                      <a:lumMod val="50000"/>
                      <a:lumOff val="50000"/>
                    </a:schemeClr>
                  </a:solidFill>
                </a:rPr>
                <a:t>Business and Management</a:t>
              </a:r>
            </a:p>
          </p:txBody>
        </p:sp>
      </p:grpSp>
      <p:grpSp>
        <p:nvGrpSpPr>
          <p:cNvPr id="11" name="Group 10">
            <a:extLst>
              <a:ext uri="{FF2B5EF4-FFF2-40B4-BE49-F238E27FC236}">
                <a16:creationId xmlns:a16="http://schemas.microsoft.com/office/drawing/2014/main" id="{CC98684C-BC7A-4197-80EF-00AB0F9C0C00}"/>
              </a:ext>
            </a:extLst>
          </p:cNvPr>
          <p:cNvGrpSpPr/>
          <p:nvPr/>
        </p:nvGrpSpPr>
        <p:grpSpPr>
          <a:xfrm>
            <a:off x="601271" y="1187062"/>
            <a:ext cx="2599657" cy="2526807"/>
            <a:chOff x="229768" y="2196105"/>
            <a:chExt cx="2599657" cy="2526807"/>
          </a:xfrm>
        </p:grpSpPr>
        <p:sp>
          <p:nvSpPr>
            <p:cNvPr id="27" name="TextBox 26">
              <a:extLst>
                <a:ext uri="{FF2B5EF4-FFF2-40B4-BE49-F238E27FC236}">
                  <a16:creationId xmlns:a16="http://schemas.microsoft.com/office/drawing/2014/main" id="{631B407D-0B2A-425A-8504-35ED3C1631AD}"/>
                </a:ext>
              </a:extLst>
            </p:cNvPr>
            <p:cNvSpPr txBox="1"/>
            <p:nvPr/>
          </p:nvSpPr>
          <p:spPr>
            <a:xfrm>
              <a:off x="229768" y="3914786"/>
              <a:ext cx="2599657" cy="400110"/>
            </a:xfrm>
            <a:prstGeom prst="rect">
              <a:avLst/>
            </a:prstGeom>
            <a:noFill/>
          </p:spPr>
          <p:txBody>
            <a:bodyPr wrap="square" rtlCol="0">
              <a:spAutoFit/>
            </a:bodyPr>
            <a:lstStyle/>
            <a:p>
              <a:pPr algn="ctr"/>
              <a:r>
                <a:rPr lang="en-GB" sz="2000" b="1" dirty="0" err="1"/>
                <a:t>Aliou</a:t>
              </a:r>
              <a:r>
                <a:rPr lang="en-GB" sz="2000" b="1" dirty="0"/>
                <a:t> Amar</a:t>
              </a:r>
            </a:p>
          </p:txBody>
        </p:sp>
        <p:sp>
          <p:nvSpPr>
            <p:cNvPr id="28" name="TextBox 27">
              <a:extLst>
                <a:ext uri="{FF2B5EF4-FFF2-40B4-BE49-F238E27FC236}">
                  <a16:creationId xmlns:a16="http://schemas.microsoft.com/office/drawing/2014/main" id="{22331E0F-EF69-4F57-9CEC-E1E4929BAF92}"/>
                </a:ext>
              </a:extLst>
            </p:cNvPr>
            <p:cNvSpPr txBox="1"/>
            <p:nvPr/>
          </p:nvSpPr>
          <p:spPr>
            <a:xfrm>
              <a:off x="288284" y="4261247"/>
              <a:ext cx="2409142" cy="461665"/>
            </a:xfrm>
            <a:prstGeom prst="rect">
              <a:avLst/>
            </a:prstGeom>
            <a:noFill/>
          </p:spPr>
          <p:txBody>
            <a:bodyPr wrap="square" rtlCol="0">
              <a:spAutoFit/>
            </a:bodyPr>
            <a:lstStyle/>
            <a:p>
              <a:pPr algn="ctr"/>
              <a:r>
                <a:rPr lang="en-GB" sz="1200" dirty="0">
                  <a:solidFill>
                    <a:schemeClr val="tx1">
                      <a:lumMod val="50000"/>
                      <a:lumOff val="50000"/>
                    </a:schemeClr>
                  </a:solidFill>
                </a:rPr>
                <a:t>Mathematics and Computer Science</a:t>
              </a:r>
            </a:p>
          </p:txBody>
        </p:sp>
        <p:pic>
          <p:nvPicPr>
            <p:cNvPr id="1028" name="Picture 4" descr="Aliou Amar">
              <a:extLst>
                <a:ext uri="{FF2B5EF4-FFF2-40B4-BE49-F238E27FC236}">
                  <a16:creationId xmlns:a16="http://schemas.microsoft.com/office/drawing/2014/main" id="{817E2CE8-60BA-4AB7-BC55-C52C0EADB4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30" r="7325"/>
            <a:stretch/>
          </p:blipFill>
          <p:spPr bwMode="auto">
            <a:xfrm>
              <a:off x="871975" y="2196105"/>
              <a:ext cx="1364974" cy="1610673"/>
            </a:xfrm>
            <a:prstGeom prst="rect">
              <a:avLst/>
            </a:prstGeom>
            <a:noFill/>
            <a:ln w="19050">
              <a:solidFill>
                <a:srgbClr val="FFAE14"/>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ED50313-91D9-4B30-B131-364ECAC5F59A}"/>
              </a:ext>
            </a:extLst>
          </p:cNvPr>
          <p:cNvGrpSpPr/>
          <p:nvPr/>
        </p:nvGrpSpPr>
        <p:grpSpPr>
          <a:xfrm>
            <a:off x="6568627" y="2044311"/>
            <a:ext cx="2599657" cy="2313484"/>
            <a:chOff x="6322994" y="2042207"/>
            <a:chExt cx="2599657" cy="2313484"/>
          </a:xfrm>
        </p:grpSpPr>
        <p:pic>
          <p:nvPicPr>
            <p:cNvPr id="1030" name="Picture 6" descr="Jim Brysland">
              <a:extLst>
                <a:ext uri="{FF2B5EF4-FFF2-40B4-BE49-F238E27FC236}">
                  <a16:creationId xmlns:a16="http://schemas.microsoft.com/office/drawing/2014/main" id="{8D5AD255-C9BB-4FF2-BA0B-69D859AFF7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12" r="11916"/>
            <a:stretch/>
          </p:blipFill>
          <p:spPr bwMode="auto">
            <a:xfrm>
              <a:off x="6960213" y="2042207"/>
              <a:ext cx="1325218" cy="1632598"/>
            </a:xfrm>
            <a:prstGeom prst="rect">
              <a:avLst/>
            </a:prstGeom>
            <a:noFill/>
            <a:ln>
              <a:solidFill>
                <a:srgbClr val="FFAE14"/>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25D6FAE-1097-43A1-B8F9-A5BE2E80897A}"/>
                </a:ext>
              </a:extLst>
            </p:cNvPr>
            <p:cNvSpPr txBox="1"/>
            <p:nvPr/>
          </p:nvSpPr>
          <p:spPr>
            <a:xfrm>
              <a:off x="6322994" y="3759772"/>
              <a:ext cx="2599657" cy="400110"/>
            </a:xfrm>
            <a:prstGeom prst="rect">
              <a:avLst/>
            </a:prstGeom>
            <a:noFill/>
          </p:spPr>
          <p:txBody>
            <a:bodyPr wrap="square" rtlCol="0">
              <a:spAutoFit/>
            </a:bodyPr>
            <a:lstStyle/>
            <a:p>
              <a:pPr algn="ctr"/>
              <a:r>
                <a:rPr lang="en-GB" sz="2000" b="1" dirty="0"/>
                <a:t>Jim </a:t>
              </a:r>
              <a:r>
                <a:rPr lang="en-GB" sz="2000" b="1" dirty="0" err="1"/>
                <a:t>Brysland</a:t>
              </a:r>
              <a:endParaRPr lang="en-GB" sz="2000" dirty="0">
                <a:solidFill>
                  <a:schemeClr val="tx1">
                    <a:lumMod val="75000"/>
                    <a:lumOff val="25000"/>
                  </a:schemeClr>
                </a:solidFill>
                <a:latin typeface="+mj-lt"/>
              </a:endParaRPr>
            </a:p>
          </p:txBody>
        </p:sp>
        <p:sp>
          <p:nvSpPr>
            <p:cNvPr id="33" name="TextBox 32">
              <a:extLst>
                <a:ext uri="{FF2B5EF4-FFF2-40B4-BE49-F238E27FC236}">
                  <a16:creationId xmlns:a16="http://schemas.microsoft.com/office/drawing/2014/main" id="{1797A059-E227-4041-B45C-08D699FB6BAE}"/>
                </a:ext>
              </a:extLst>
            </p:cNvPr>
            <p:cNvSpPr txBox="1"/>
            <p:nvPr/>
          </p:nvSpPr>
          <p:spPr>
            <a:xfrm>
              <a:off x="6479246" y="4078692"/>
              <a:ext cx="2409142" cy="276999"/>
            </a:xfrm>
            <a:prstGeom prst="rect">
              <a:avLst/>
            </a:prstGeom>
            <a:noFill/>
          </p:spPr>
          <p:txBody>
            <a:bodyPr wrap="square" rtlCol="0">
              <a:spAutoFit/>
            </a:bodyPr>
            <a:lstStyle/>
            <a:p>
              <a:pPr algn="ctr"/>
              <a:r>
                <a:rPr lang="en-GB" sz="1200" dirty="0" smtClean="0">
                  <a:solidFill>
                    <a:schemeClr val="tx1">
                      <a:lumMod val="50000"/>
                      <a:lumOff val="50000"/>
                    </a:schemeClr>
                  </a:solidFill>
                </a:rPr>
                <a:t>Cryptographer</a:t>
              </a:r>
              <a:endParaRPr lang="en-GB" sz="1200" dirty="0">
                <a:solidFill>
                  <a:schemeClr val="tx1">
                    <a:lumMod val="50000"/>
                    <a:lumOff val="50000"/>
                  </a:schemeClr>
                </a:solidFill>
              </a:endParaRPr>
            </a:p>
          </p:txBody>
        </p:sp>
      </p:grpSp>
      <p:sp>
        <p:nvSpPr>
          <p:cNvPr id="12" name="Rectangle 11">
            <a:extLst>
              <a:ext uri="{FF2B5EF4-FFF2-40B4-BE49-F238E27FC236}">
                <a16:creationId xmlns:a16="http://schemas.microsoft.com/office/drawing/2014/main" id="{FBCF57DE-596E-4D90-8C37-88EB84F0471F}"/>
              </a:ext>
            </a:extLst>
          </p:cNvPr>
          <p:cNvSpPr/>
          <p:nvPr/>
        </p:nvSpPr>
        <p:spPr>
          <a:xfrm>
            <a:off x="9213311" y="1401635"/>
            <a:ext cx="1230864" cy="155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4C99B40D-7476-4E3A-8D3F-F8F1E2FD7456}"/>
              </a:ext>
            </a:extLst>
          </p:cNvPr>
          <p:cNvGrpSpPr/>
          <p:nvPr/>
        </p:nvGrpSpPr>
        <p:grpSpPr>
          <a:xfrm>
            <a:off x="2690566" y="1993372"/>
            <a:ext cx="2599657" cy="2385927"/>
            <a:chOff x="3982684" y="3258910"/>
            <a:chExt cx="2599657" cy="2385927"/>
          </a:xfrm>
          <a:effectLst/>
        </p:grpSpPr>
        <p:pic>
          <p:nvPicPr>
            <p:cNvPr id="1032" name="Picture 8" descr="Milosz Krawiec">
              <a:extLst>
                <a:ext uri="{FF2B5EF4-FFF2-40B4-BE49-F238E27FC236}">
                  <a16:creationId xmlns:a16="http://schemas.microsoft.com/office/drawing/2014/main" id="{1567759C-CBD2-4C0C-9D2B-98EED1FD48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94"/>
            <a:stretch/>
          </p:blipFill>
          <p:spPr bwMode="auto">
            <a:xfrm>
              <a:off x="4582817" y="3258910"/>
              <a:ext cx="1328605" cy="1654443"/>
            </a:xfrm>
            <a:prstGeom prst="rect">
              <a:avLst/>
            </a:prstGeom>
            <a:noFill/>
            <a:ln>
              <a:solidFill>
                <a:srgbClr val="FFAE14"/>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EFB93DF6-61AD-4888-B070-5F594628DB01}"/>
                </a:ext>
              </a:extLst>
            </p:cNvPr>
            <p:cNvSpPr txBox="1"/>
            <p:nvPr/>
          </p:nvSpPr>
          <p:spPr>
            <a:xfrm>
              <a:off x="3982684" y="5048918"/>
              <a:ext cx="2599657" cy="400110"/>
            </a:xfrm>
            <a:prstGeom prst="rect">
              <a:avLst/>
            </a:prstGeom>
            <a:noFill/>
          </p:spPr>
          <p:txBody>
            <a:bodyPr wrap="square" rtlCol="0">
              <a:spAutoFit/>
            </a:bodyPr>
            <a:lstStyle/>
            <a:p>
              <a:pPr algn="ctr"/>
              <a:r>
                <a:rPr lang="en-GB" sz="2000" b="1" dirty="0"/>
                <a:t>Milo </a:t>
              </a:r>
              <a:r>
                <a:rPr lang="en-GB" sz="2000" b="1" dirty="0" err="1"/>
                <a:t>Krawiec</a:t>
              </a:r>
              <a:endParaRPr lang="en-GB" sz="2000" dirty="0">
                <a:solidFill>
                  <a:schemeClr val="tx1">
                    <a:lumMod val="75000"/>
                    <a:lumOff val="25000"/>
                  </a:schemeClr>
                </a:solidFill>
                <a:latin typeface="+mj-lt"/>
              </a:endParaRPr>
            </a:p>
          </p:txBody>
        </p:sp>
        <p:sp>
          <p:nvSpPr>
            <p:cNvPr id="44" name="TextBox 43">
              <a:extLst>
                <a:ext uri="{FF2B5EF4-FFF2-40B4-BE49-F238E27FC236}">
                  <a16:creationId xmlns:a16="http://schemas.microsoft.com/office/drawing/2014/main" id="{2C58F2B5-C124-4108-BDAC-9C180C523607}"/>
                </a:ext>
              </a:extLst>
            </p:cNvPr>
            <p:cNvSpPr txBox="1"/>
            <p:nvPr/>
          </p:nvSpPr>
          <p:spPr>
            <a:xfrm>
              <a:off x="4072676" y="5367838"/>
              <a:ext cx="2409142" cy="276999"/>
            </a:xfrm>
            <a:prstGeom prst="rect">
              <a:avLst/>
            </a:prstGeom>
            <a:noFill/>
          </p:spPr>
          <p:txBody>
            <a:bodyPr wrap="square" rtlCol="0">
              <a:spAutoFit/>
            </a:bodyPr>
            <a:lstStyle/>
            <a:p>
              <a:pPr algn="ctr"/>
              <a:r>
                <a:rPr lang="en-GB" sz="1200" dirty="0">
                  <a:solidFill>
                    <a:schemeClr val="tx1">
                      <a:lumMod val="50000"/>
                      <a:lumOff val="50000"/>
                    </a:schemeClr>
                  </a:solidFill>
                </a:rPr>
                <a:t>Software Engineering</a:t>
              </a:r>
            </a:p>
          </p:txBody>
        </p:sp>
      </p:grpSp>
      <p:grpSp>
        <p:nvGrpSpPr>
          <p:cNvPr id="13" name="Group 12">
            <a:extLst>
              <a:ext uri="{FF2B5EF4-FFF2-40B4-BE49-F238E27FC236}">
                <a16:creationId xmlns:a16="http://schemas.microsoft.com/office/drawing/2014/main" id="{E43DB773-7302-4BBC-8DA9-39B86746B251}"/>
              </a:ext>
            </a:extLst>
          </p:cNvPr>
          <p:cNvGrpSpPr/>
          <p:nvPr/>
        </p:nvGrpSpPr>
        <p:grpSpPr>
          <a:xfrm>
            <a:off x="8591446" y="1312686"/>
            <a:ext cx="2599657" cy="2283407"/>
            <a:chOff x="8366161" y="1312686"/>
            <a:chExt cx="2599657" cy="2283407"/>
          </a:xfrm>
        </p:grpSpPr>
        <p:sp>
          <p:nvSpPr>
            <p:cNvPr id="39" name="TextBox 38">
              <a:extLst>
                <a:ext uri="{FF2B5EF4-FFF2-40B4-BE49-F238E27FC236}">
                  <a16:creationId xmlns:a16="http://schemas.microsoft.com/office/drawing/2014/main" id="{1EC3C6E6-983C-44D0-BA91-C578850654BA}"/>
                </a:ext>
              </a:extLst>
            </p:cNvPr>
            <p:cNvSpPr txBox="1"/>
            <p:nvPr/>
          </p:nvSpPr>
          <p:spPr>
            <a:xfrm>
              <a:off x="8366161" y="2973067"/>
              <a:ext cx="2599657" cy="400110"/>
            </a:xfrm>
            <a:prstGeom prst="rect">
              <a:avLst/>
            </a:prstGeom>
            <a:noFill/>
          </p:spPr>
          <p:txBody>
            <a:bodyPr wrap="square" rtlCol="0">
              <a:spAutoFit/>
            </a:bodyPr>
            <a:lstStyle/>
            <a:p>
              <a:pPr algn="ctr"/>
              <a:r>
                <a:rPr lang="en-GB" sz="2000" b="1" dirty="0" err="1"/>
                <a:t>Jiaxing</a:t>
              </a:r>
              <a:r>
                <a:rPr lang="en-GB" sz="2000" b="1" dirty="0"/>
                <a:t> Sun</a:t>
              </a:r>
              <a:endParaRPr lang="en-GB" sz="2000" dirty="0">
                <a:solidFill>
                  <a:schemeClr val="tx1">
                    <a:lumMod val="75000"/>
                    <a:lumOff val="25000"/>
                  </a:schemeClr>
                </a:solidFill>
                <a:latin typeface="+mj-lt"/>
              </a:endParaRPr>
            </a:p>
          </p:txBody>
        </p:sp>
        <p:sp>
          <p:nvSpPr>
            <p:cNvPr id="40" name="TextBox 39">
              <a:extLst>
                <a:ext uri="{FF2B5EF4-FFF2-40B4-BE49-F238E27FC236}">
                  <a16:creationId xmlns:a16="http://schemas.microsoft.com/office/drawing/2014/main" id="{101A0C33-4A33-4BA9-8B8E-05EA3295E726}"/>
                </a:ext>
              </a:extLst>
            </p:cNvPr>
            <p:cNvSpPr txBox="1"/>
            <p:nvPr/>
          </p:nvSpPr>
          <p:spPr>
            <a:xfrm>
              <a:off x="8475491" y="3319094"/>
              <a:ext cx="2409142" cy="276999"/>
            </a:xfrm>
            <a:prstGeom prst="rect">
              <a:avLst/>
            </a:prstGeom>
            <a:noFill/>
          </p:spPr>
          <p:txBody>
            <a:bodyPr wrap="square" rtlCol="0">
              <a:spAutoFit/>
            </a:bodyPr>
            <a:lstStyle/>
            <a:p>
              <a:pPr algn="ctr"/>
              <a:r>
                <a:rPr lang="en-GB" sz="1200" dirty="0">
                  <a:solidFill>
                    <a:schemeClr val="tx1">
                      <a:lumMod val="50000"/>
                      <a:lumOff val="50000"/>
                    </a:schemeClr>
                  </a:solidFill>
                </a:rPr>
                <a:t>M.Sc. Financial Risk </a:t>
              </a:r>
              <a:r>
                <a:rPr lang="en-GB" sz="1200" dirty="0" err="1">
                  <a:solidFill>
                    <a:schemeClr val="tx1">
                      <a:lumMod val="50000"/>
                      <a:lumOff val="50000"/>
                    </a:schemeClr>
                  </a:solidFill>
                </a:rPr>
                <a:t>Managment</a:t>
              </a:r>
              <a:r>
                <a:rPr lang="en-GB" sz="1200" dirty="0">
                  <a:solidFill>
                    <a:schemeClr val="tx1">
                      <a:lumMod val="50000"/>
                      <a:lumOff val="50000"/>
                    </a:schemeClr>
                  </a:solidFill>
                </a:rPr>
                <a:t> </a:t>
              </a:r>
            </a:p>
          </p:txBody>
        </p:sp>
        <p:pic>
          <p:nvPicPr>
            <p:cNvPr id="1034" name="Picture 10" descr="https://scontent-lhr3-1.xx.fbcdn.net/v/t34.0-12/27994356_1518422105123730_816245335_n.jpg?oh=c1b44d3d76b95562e3448c436fb121b5&amp;oe=5A853497">
              <a:extLst>
                <a:ext uri="{FF2B5EF4-FFF2-40B4-BE49-F238E27FC236}">
                  <a16:creationId xmlns:a16="http://schemas.microsoft.com/office/drawing/2014/main" id="{E6769206-F09E-4927-8673-708978E75372}"/>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10678" r="14577"/>
            <a:stretch/>
          </p:blipFill>
          <p:spPr bwMode="auto">
            <a:xfrm>
              <a:off x="8988026" y="1312686"/>
              <a:ext cx="1230864" cy="1646747"/>
            </a:xfrm>
            <a:prstGeom prst="rect">
              <a:avLst/>
            </a:prstGeom>
            <a:noFill/>
            <a:ln>
              <a:solidFill>
                <a:srgbClr val="FFAE14"/>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75677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087"/>
            <a:ext cx="10515600" cy="1325563"/>
          </a:xfrm>
        </p:spPr>
        <p:txBody>
          <a:bodyPr/>
          <a:lstStyle/>
          <a:p>
            <a:r>
              <a:rPr lang="en-GB" b="1" dirty="0"/>
              <a:t>VR Systems &amp; their uses</a:t>
            </a:r>
          </a:p>
        </p:txBody>
      </p:sp>
      <p:sp>
        <p:nvSpPr>
          <p:cNvPr id="3" name="Content Placeholder 2"/>
          <p:cNvSpPr>
            <a:spLocks noGrp="1"/>
          </p:cNvSpPr>
          <p:nvPr>
            <p:ph idx="1"/>
          </p:nvPr>
        </p:nvSpPr>
        <p:spPr>
          <a:xfrm>
            <a:off x="838200" y="1349115"/>
            <a:ext cx="10515600" cy="4529873"/>
          </a:xfrm>
        </p:spPr>
        <p:txBody>
          <a:bodyPr>
            <a:normAutofit/>
          </a:bodyPr>
          <a:lstStyle/>
          <a:p>
            <a:r>
              <a:rPr lang="en-GB" sz="2000" dirty="0"/>
              <a:t>There are many different types of VR systems. However, they all share the same characteristic of allowing the user to view three-dimensional images that appear life-sized.</a:t>
            </a:r>
          </a:p>
          <a:p>
            <a:r>
              <a:rPr lang="en-GB" sz="2000" dirty="0"/>
              <a:t>The table highlights common VR systems and some of their uses:</a:t>
            </a:r>
          </a:p>
        </p:txBody>
      </p:sp>
      <p:grpSp>
        <p:nvGrpSpPr>
          <p:cNvPr id="68" name="Group 67">
            <a:extLst>
              <a:ext uri="{FF2B5EF4-FFF2-40B4-BE49-F238E27FC236}">
                <a16:creationId xmlns:a16="http://schemas.microsoft.com/office/drawing/2014/main" id="{42350BB3-AA62-4F2F-BD7C-A1061D4A9DC2}"/>
              </a:ext>
            </a:extLst>
          </p:cNvPr>
          <p:cNvGrpSpPr/>
          <p:nvPr/>
        </p:nvGrpSpPr>
        <p:grpSpPr>
          <a:xfrm>
            <a:off x="4488434" y="2728063"/>
            <a:ext cx="3452620" cy="3546004"/>
            <a:chOff x="4488434" y="2358035"/>
            <a:chExt cx="3452620" cy="3916032"/>
          </a:xfrm>
        </p:grpSpPr>
        <p:sp>
          <p:nvSpPr>
            <p:cNvPr id="5" name="Freeform 13">
              <a:extLst>
                <a:ext uri="{FF2B5EF4-FFF2-40B4-BE49-F238E27FC236}">
                  <a16:creationId xmlns:a16="http://schemas.microsoft.com/office/drawing/2014/main" id="{DD0FD2A6-8D48-4656-B93D-301FE1FDF3D5}"/>
                </a:ext>
              </a:extLst>
            </p:cNvPr>
            <p:cNvSpPr>
              <a:spLocks/>
            </p:cNvSpPr>
            <p:nvPr/>
          </p:nvSpPr>
          <p:spPr bwMode="auto">
            <a:xfrm>
              <a:off x="5353620" y="5481912"/>
              <a:ext cx="857061" cy="394308"/>
            </a:xfrm>
            <a:custGeom>
              <a:avLst/>
              <a:gdLst>
                <a:gd name="T0" fmla="*/ 0 w 576"/>
                <a:gd name="T1" fmla="*/ 0 h 265"/>
                <a:gd name="T2" fmla="*/ 576 w 576"/>
                <a:gd name="T3" fmla="*/ 265 h 265"/>
                <a:gd name="T4" fmla="*/ 576 w 576"/>
                <a:gd name="T5" fmla="*/ 0 h 265"/>
                <a:gd name="T6" fmla="*/ 0 w 576"/>
                <a:gd name="T7" fmla="*/ 0 h 265"/>
              </a:gdLst>
              <a:ahLst/>
              <a:cxnLst>
                <a:cxn ang="0">
                  <a:pos x="T0" y="T1"/>
                </a:cxn>
                <a:cxn ang="0">
                  <a:pos x="T2" y="T3"/>
                </a:cxn>
                <a:cxn ang="0">
                  <a:pos x="T4" y="T5"/>
                </a:cxn>
                <a:cxn ang="0">
                  <a:pos x="T6" y="T7"/>
                </a:cxn>
              </a:cxnLst>
              <a:rect l="0" t="0" r="r" b="b"/>
              <a:pathLst>
                <a:path w="576" h="265">
                  <a:moveTo>
                    <a:pt x="0" y="0"/>
                  </a:moveTo>
                  <a:lnTo>
                    <a:pt x="576" y="265"/>
                  </a:lnTo>
                  <a:lnTo>
                    <a:pt x="576" y="0"/>
                  </a:lnTo>
                  <a:lnTo>
                    <a:pt x="0" y="0"/>
                  </a:lnTo>
                  <a:close/>
                </a:path>
              </a:pathLst>
            </a:custGeom>
            <a:solidFill>
              <a:srgbClr val="F6AD36"/>
            </a:solid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6" name="Freeform 17">
              <a:extLst>
                <a:ext uri="{FF2B5EF4-FFF2-40B4-BE49-F238E27FC236}">
                  <a16:creationId xmlns:a16="http://schemas.microsoft.com/office/drawing/2014/main" id="{B157A477-7758-49A0-9E5B-859AA309BE01}"/>
                </a:ext>
              </a:extLst>
            </p:cNvPr>
            <p:cNvSpPr>
              <a:spLocks/>
            </p:cNvSpPr>
            <p:nvPr/>
          </p:nvSpPr>
          <p:spPr bwMode="auto">
            <a:xfrm>
              <a:off x="5353620" y="2358035"/>
              <a:ext cx="1714121" cy="788614"/>
            </a:xfrm>
            <a:custGeom>
              <a:avLst/>
              <a:gdLst>
                <a:gd name="T0" fmla="*/ 0 w 1152"/>
                <a:gd name="T1" fmla="*/ 264 h 530"/>
                <a:gd name="T2" fmla="*/ 0 w 1152"/>
                <a:gd name="T3" fmla="*/ 264 h 530"/>
                <a:gd name="T4" fmla="*/ 0 w 1152"/>
                <a:gd name="T5" fmla="*/ 264 h 530"/>
                <a:gd name="T6" fmla="*/ 0 w 1152"/>
                <a:gd name="T7" fmla="*/ 264 h 530"/>
                <a:gd name="T8" fmla="*/ 576 w 1152"/>
                <a:gd name="T9" fmla="*/ 530 h 530"/>
                <a:gd name="T10" fmla="*/ 1152 w 1152"/>
                <a:gd name="T11" fmla="*/ 264 h 530"/>
                <a:gd name="T12" fmla="*/ 1152 w 1152"/>
                <a:gd name="T13" fmla="*/ 264 h 530"/>
                <a:gd name="T14" fmla="*/ 1152 w 1152"/>
                <a:gd name="T15" fmla="*/ 264 h 530"/>
                <a:gd name="T16" fmla="*/ 1152 w 1152"/>
                <a:gd name="T17" fmla="*/ 264 h 530"/>
                <a:gd name="T18" fmla="*/ 1152 w 1152"/>
                <a:gd name="T19" fmla="*/ 264 h 530"/>
                <a:gd name="T20" fmla="*/ 576 w 1152"/>
                <a:gd name="T21" fmla="*/ 0 h 530"/>
                <a:gd name="T22" fmla="*/ 0 w 1152"/>
                <a:gd name="T23" fmla="*/ 264 h 530"/>
                <a:gd name="T24" fmla="*/ 0 w 1152"/>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530">
                  <a:moveTo>
                    <a:pt x="0" y="264"/>
                  </a:moveTo>
                  <a:lnTo>
                    <a:pt x="0" y="264"/>
                  </a:lnTo>
                  <a:lnTo>
                    <a:pt x="0" y="264"/>
                  </a:lnTo>
                  <a:lnTo>
                    <a:pt x="0" y="264"/>
                  </a:lnTo>
                  <a:lnTo>
                    <a:pt x="576" y="530"/>
                  </a:lnTo>
                  <a:lnTo>
                    <a:pt x="1152" y="264"/>
                  </a:lnTo>
                  <a:lnTo>
                    <a:pt x="1152" y="264"/>
                  </a:lnTo>
                  <a:lnTo>
                    <a:pt x="1152" y="264"/>
                  </a:lnTo>
                  <a:lnTo>
                    <a:pt x="1152" y="264"/>
                  </a:lnTo>
                  <a:lnTo>
                    <a:pt x="1152" y="264"/>
                  </a:lnTo>
                  <a:lnTo>
                    <a:pt x="576" y="0"/>
                  </a:lnTo>
                  <a:lnTo>
                    <a:pt x="0" y="264"/>
                  </a:lnTo>
                  <a:lnTo>
                    <a:pt x="0" y="264"/>
                  </a:lnTo>
                  <a:close/>
                </a:path>
              </a:pathLst>
            </a:custGeom>
            <a:solidFill>
              <a:srgbClr val="F7BA57"/>
            </a:solid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nvGrpSpPr>
            <p:cNvPr id="7" name="Group 6">
              <a:extLst>
                <a:ext uri="{FF2B5EF4-FFF2-40B4-BE49-F238E27FC236}">
                  <a16:creationId xmlns:a16="http://schemas.microsoft.com/office/drawing/2014/main" id="{C5B5EFD7-81F0-496E-AA0A-53B0EA12D72A}"/>
                </a:ext>
              </a:extLst>
            </p:cNvPr>
            <p:cNvGrpSpPr/>
            <p:nvPr/>
          </p:nvGrpSpPr>
          <p:grpSpPr>
            <a:xfrm>
              <a:off x="6210681" y="2736459"/>
              <a:ext cx="857061" cy="3484536"/>
              <a:chOff x="6210681" y="2181824"/>
              <a:chExt cx="857061" cy="3484536"/>
            </a:xfrm>
            <a:solidFill>
              <a:srgbClr val="F49D15"/>
            </a:solidFill>
          </p:grpSpPr>
          <p:sp>
            <p:nvSpPr>
              <p:cNvPr id="8" name="Freeform 15">
                <a:extLst>
                  <a:ext uri="{FF2B5EF4-FFF2-40B4-BE49-F238E27FC236}">
                    <a16:creationId xmlns:a16="http://schemas.microsoft.com/office/drawing/2014/main" id="{12A56F1F-7525-4468-85C1-C56649098A4F}"/>
                  </a:ext>
                </a:extLst>
              </p:cNvPr>
              <p:cNvSpPr>
                <a:spLocks/>
              </p:cNvSpPr>
              <p:nvPr/>
            </p:nvSpPr>
            <p:spPr bwMode="auto">
              <a:xfrm>
                <a:off x="6210681" y="5272052"/>
                <a:ext cx="857061" cy="394308"/>
              </a:xfrm>
              <a:custGeom>
                <a:avLst/>
                <a:gdLst>
                  <a:gd name="T0" fmla="*/ 576 w 576"/>
                  <a:gd name="T1" fmla="*/ 0 h 265"/>
                  <a:gd name="T2" fmla="*/ 0 w 576"/>
                  <a:gd name="T3" fmla="*/ 265 h 265"/>
                  <a:gd name="T4" fmla="*/ 0 w 576"/>
                  <a:gd name="T5" fmla="*/ 0 h 265"/>
                  <a:gd name="T6" fmla="*/ 576 w 576"/>
                  <a:gd name="T7" fmla="*/ 0 h 265"/>
                </a:gdLst>
                <a:ahLst/>
                <a:cxnLst>
                  <a:cxn ang="0">
                    <a:pos x="T0" y="T1"/>
                  </a:cxn>
                  <a:cxn ang="0">
                    <a:pos x="T2" y="T3"/>
                  </a:cxn>
                  <a:cxn ang="0">
                    <a:pos x="T4" y="T5"/>
                  </a:cxn>
                  <a:cxn ang="0">
                    <a:pos x="T6" y="T7"/>
                  </a:cxn>
                </a:cxnLst>
                <a:rect l="0" t="0" r="r" b="b"/>
                <a:pathLst>
                  <a:path w="576" h="265">
                    <a:moveTo>
                      <a:pt x="576" y="0"/>
                    </a:moveTo>
                    <a:lnTo>
                      <a:pt x="0" y="265"/>
                    </a:lnTo>
                    <a:lnTo>
                      <a:pt x="0" y="0"/>
                    </a:lnTo>
                    <a:lnTo>
                      <a:pt x="576"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nvGrpSpPr>
              <p:cNvPr id="9" name="Group 8">
                <a:extLst>
                  <a:ext uri="{FF2B5EF4-FFF2-40B4-BE49-F238E27FC236}">
                    <a16:creationId xmlns:a16="http://schemas.microsoft.com/office/drawing/2014/main" id="{1E121A88-F85A-48F2-B2D7-19A4BD737709}"/>
                  </a:ext>
                </a:extLst>
              </p:cNvPr>
              <p:cNvGrpSpPr/>
              <p:nvPr/>
            </p:nvGrpSpPr>
            <p:grpSpPr>
              <a:xfrm>
                <a:off x="6210681" y="2181824"/>
                <a:ext cx="857061" cy="3090227"/>
                <a:chOff x="6210681" y="2181824"/>
                <a:chExt cx="857061" cy="3090227"/>
              </a:xfrm>
              <a:grpFill/>
            </p:grpSpPr>
            <p:sp>
              <p:nvSpPr>
                <p:cNvPr id="10" name="Freeform 16">
                  <a:extLst>
                    <a:ext uri="{FF2B5EF4-FFF2-40B4-BE49-F238E27FC236}">
                      <a16:creationId xmlns:a16="http://schemas.microsoft.com/office/drawing/2014/main" id="{B473EDA4-EB32-4608-A13E-74690414D05C}"/>
                    </a:ext>
                  </a:extLst>
                </p:cNvPr>
                <p:cNvSpPr>
                  <a:spLocks/>
                </p:cNvSpPr>
                <p:nvPr/>
              </p:nvSpPr>
              <p:spPr bwMode="auto">
                <a:xfrm>
                  <a:off x="6210681" y="2181824"/>
                  <a:ext cx="857061" cy="395796"/>
                </a:xfrm>
                <a:custGeom>
                  <a:avLst/>
                  <a:gdLst>
                    <a:gd name="T0" fmla="*/ 0 w 576"/>
                    <a:gd name="T1" fmla="*/ 266 h 266"/>
                    <a:gd name="T2" fmla="*/ 576 w 576"/>
                    <a:gd name="T3" fmla="*/ 0 h 266"/>
                    <a:gd name="T4" fmla="*/ 576 w 576"/>
                    <a:gd name="T5" fmla="*/ 266 h 266"/>
                    <a:gd name="T6" fmla="*/ 0 w 576"/>
                    <a:gd name="T7" fmla="*/ 266 h 266"/>
                  </a:gdLst>
                  <a:ahLst/>
                  <a:cxnLst>
                    <a:cxn ang="0">
                      <a:pos x="T0" y="T1"/>
                    </a:cxn>
                    <a:cxn ang="0">
                      <a:pos x="T2" y="T3"/>
                    </a:cxn>
                    <a:cxn ang="0">
                      <a:pos x="T4" y="T5"/>
                    </a:cxn>
                    <a:cxn ang="0">
                      <a:pos x="T6" y="T7"/>
                    </a:cxn>
                  </a:cxnLst>
                  <a:rect l="0" t="0" r="r" b="b"/>
                  <a:pathLst>
                    <a:path w="576" h="266">
                      <a:moveTo>
                        <a:pt x="0" y="266"/>
                      </a:moveTo>
                      <a:lnTo>
                        <a:pt x="576" y="0"/>
                      </a:lnTo>
                      <a:lnTo>
                        <a:pt x="576" y="266"/>
                      </a:lnTo>
                      <a:lnTo>
                        <a:pt x="0" y="26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11" name="Rectangle 18">
                  <a:extLst>
                    <a:ext uri="{FF2B5EF4-FFF2-40B4-BE49-F238E27FC236}">
                      <a16:creationId xmlns:a16="http://schemas.microsoft.com/office/drawing/2014/main" id="{3DE40228-4B8E-4E46-9BCF-C65D7141A83B}"/>
                    </a:ext>
                  </a:extLst>
                </p:cNvPr>
                <p:cNvSpPr>
                  <a:spLocks noChangeArrowheads="1"/>
                </p:cNvSpPr>
                <p:nvPr/>
              </p:nvSpPr>
              <p:spPr bwMode="auto">
                <a:xfrm>
                  <a:off x="6210681" y="2577619"/>
                  <a:ext cx="857061" cy="2694432"/>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grpSp>
        <p:grpSp>
          <p:nvGrpSpPr>
            <p:cNvPr id="12" name="Group 11">
              <a:extLst>
                <a:ext uri="{FF2B5EF4-FFF2-40B4-BE49-F238E27FC236}">
                  <a16:creationId xmlns:a16="http://schemas.microsoft.com/office/drawing/2014/main" id="{75AB7B2E-F33B-4D86-B756-F54D871DF777}"/>
                </a:ext>
              </a:extLst>
            </p:cNvPr>
            <p:cNvGrpSpPr/>
            <p:nvPr/>
          </p:nvGrpSpPr>
          <p:grpSpPr>
            <a:xfrm>
              <a:off x="5353620" y="2736459"/>
              <a:ext cx="857061" cy="3090227"/>
              <a:chOff x="5353620" y="2181824"/>
              <a:chExt cx="857061" cy="3090227"/>
            </a:xfrm>
            <a:solidFill>
              <a:srgbClr val="F6AD36"/>
            </a:solidFill>
          </p:grpSpPr>
          <p:sp>
            <p:nvSpPr>
              <p:cNvPr id="13" name="Freeform 14">
                <a:extLst>
                  <a:ext uri="{FF2B5EF4-FFF2-40B4-BE49-F238E27FC236}">
                    <a16:creationId xmlns:a16="http://schemas.microsoft.com/office/drawing/2014/main" id="{5EFB2355-4757-4954-BC13-365E00FD26E5}"/>
                  </a:ext>
                </a:extLst>
              </p:cNvPr>
              <p:cNvSpPr>
                <a:spLocks/>
              </p:cNvSpPr>
              <p:nvPr/>
            </p:nvSpPr>
            <p:spPr bwMode="auto">
              <a:xfrm>
                <a:off x="5353620" y="2181824"/>
                <a:ext cx="857061" cy="395796"/>
              </a:xfrm>
              <a:custGeom>
                <a:avLst/>
                <a:gdLst>
                  <a:gd name="T0" fmla="*/ 576 w 576"/>
                  <a:gd name="T1" fmla="*/ 266 h 266"/>
                  <a:gd name="T2" fmla="*/ 0 w 576"/>
                  <a:gd name="T3" fmla="*/ 0 h 266"/>
                  <a:gd name="T4" fmla="*/ 0 w 576"/>
                  <a:gd name="T5" fmla="*/ 266 h 266"/>
                  <a:gd name="T6" fmla="*/ 576 w 576"/>
                  <a:gd name="T7" fmla="*/ 266 h 266"/>
                </a:gdLst>
                <a:ahLst/>
                <a:cxnLst>
                  <a:cxn ang="0">
                    <a:pos x="T0" y="T1"/>
                  </a:cxn>
                  <a:cxn ang="0">
                    <a:pos x="T2" y="T3"/>
                  </a:cxn>
                  <a:cxn ang="0">
                    <a:pos x="T4" y="T5"/>
                  </a:cxn>
                  <a:cxn ang="0">
                    <a:pos x="T6" y="T7"/>
                  </a:cxn>
                </a:cxnLst>
                <a:rect l="0" t="0" r="r" b="b"/>
                <a:pathLst>
                  <a:path w="576" h="266">
                    <a:moveTo>
                      <a:pt x="576" y="266"/>
                    </a:moveTo>
                    <a:lnTo>
                      <a:pt x="0" y="0"/>
                    </a:lnTo>
                    <a:lnTo>
                      <a:pt x="0" y="266"/>
                    </a:lnTo>
                    <a:lnTo>
                      <a:pt x="576" y="26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14" name="Rectangle 19">
                <a:extLst>
                  <a:ext uri="{FF2B5EF4-FFF2-40B4-BE49-F238E27FC236}">
                    <a16:creationId xmlns:a16="http://schemas.microsoft.com/office/drawing/2014/main" id="{082D6E40-5AC5-45A9-AC7E-762A8FF6DC89}"/>
                  </a:ext>
                </a:extLst>
              </p:cNvPr>
              <p:cNvSpPr>
                <a:spLocks noChangeArrowheads="1"/>
              </p:cNvSpPr>
              <p:nvPr/>
            </p:nvSpPr>
            <p:spPr bwMode="auto">
              <a:xfrm>
                <a:off x="5353620" y="2577619"/>
                <a:ext cx="857061" cy="2694432"/>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sp>
          <p:nvSpPr>
            <p:cNvPr id="15" name="Freeform 17">
              <a:extLst>
                <a:ext uri="{FF2B5EF4-FFF2-40B4-BE49-F238E27FC236}">
                  <a16:creationId xmlns:a16="http://schemas.microsoft.com/office/drawing/2014/main" id="{D6CB7061-E526-4762-A73B-9229992DE101}"/>
                </a:ext>
              </a:extLst>
            </p:cNvPr>
            <p:cNvSpPr>
              <a:spLocks/>
            </p:cNvSpPr>
            <p:nvPr/>
          </p:nvSpPr>
          <p:spPr bwMode="auto">
            <a:xfrm>
              <a:off x="6226932" y="3495189"/>
              <a:ext cx="1714121" cy="788614"/>
            </a:xfrm>
            <a:custGeom>
              <a:avLst/>
              <a:gdLst>
                <a:gd name="T0" fmla="*/ 0 w 1152"/>
                <a:gd name="T1" fmla="*/ 264 h 530"/>
                <a:gd name="T2" fmla="*/ 0 w 1152"/>
                <a:gd name="T3" fmla="*/ 264 h 530"/>
                <a:gd name="T4" fmla="*/ 0 w 1152"/>
                <a:gd name="T5" fmla="*/ 264 h 530"/>
                <a:gd name="T6" fmla="*/ 0 w 1152"/>
                <a:gd name="T7" fmla="*/ 264 h 530"/>
                <a:gd name="T8" fmla="*/ 576 w 1152"/>
                <a:gd name="T9" fmla="*/ 530 h 530"/>
                <a:gd name="T10" fmla="*/ 1152 w 1152"/>
                <a:gd name="T11" fmla="*/ 264 h 530"/>
                <a:gd name="T12" fmla="*/ 1152 w 1152"/>
                <a:gd name="T13" fmla="*/ 264 h 530"/>
                <a:gd name="T14" fmla="*/ 1152 w 1152"/>
                <a:gd name="T15" fmla="*/ 264 h 530"/>
                <a:gd name="T16" fmla="*/ 1152 w 1152"/>
                <a:gd name="T17" fmla="*/ 264 h 530"/>
                <a:gd name="T18" fmla="*/ 1152 w 1152"/>
                <a:gd name="T19" fmla="*/ 264 h 530"/>
                <a:gd name="T20" fmla="*/ 576 w 1152"/>
                <a:gd name="T21" fmla="*/ 0 h 530"/>
                <a:gd name="T22" fmla="*/ 0 w 1152"/>
                <a:gd name="T23" fmla="*/ 264 h 530"/>
                <a:gd name="T24" fmla="*/ 0 w 1152"/>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530">
                  <a:moveTo>
                    <a:pt x="0" y="264"/>
                  </a:moveTo>
                  <a:lnTo>
                    <a:pt x="0" y="264"/>
                  </a:lnTo>
                  <a:lnTo>
                    <a:pt x="0" y="264"/>
                  </a:lnTo>
                  <a:lnTo>
                    <a:pt x="0" y="264"/>
                  </a:lnTo>
                  <a:lnTo>
                    <a:pt x="576" y="530"/>
                  </a:lnTo>
                  <a:lnTo>
                    <a:pt x="1152" y="264"/>
                  </a:lnTo>
                  <a:lnTo>
                    <a:pt x="1152" y="264"/>
                  </a:lnTo>
                  <a:lnTo>
                    <a:pt x="1152" y="264"/>
                  </a:lnTo>
                  <a:lnTo>
                    <a:pt x="1152" y="264"/>
                  </a:lnTo>
                  <a:lnTo>
                    <a:pt x="1152" y="264"/>
                  </a:lnTo>
                  <a:lnTo>
                    <a:pt x="576" y="0"/>
                  </a:lnTo>
                  <a:lnTo>
                    <a:pt x="0" y="264"/>
                  </a:lnTo>
                  <a:lnTo>
                    <a:pt x="0" y="264"/>
                  </a:lnTo>
                  <a:close/>
                </a:path>
              </a:pathLst>
            </a:custGeom>
            <a:solidFill>
              <a:srgbClr val="19AB8F"/>
            </a:solid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nvGrpSpPr>
            <p:cNvPr id="16" name="Group 15">
              <a:extLst>
                <a:ext uri="{FF2B5EF4-FFF2-40B4-BE49-F238E27FC236}">
                  <a16:creationId xmlns:a16="http://schemas.microsoft.com/office/drawing/2014/main" id="{19779E53-D538-45B0-AA0F-10A0AA6CAC32}"/>
                </a:ext>
              </a:extLst>
            </p:cNvPr>
            <p:cNvGrpSpPr/>
            <p:nvPr/>
          </p:nvGrpSpPr>
          <p:grpSpPr>
            <a:xfrm>
              <a:off x="7083993" y="3888007"/>
              <a:ext cx="857061" cy="2382521"/>
              <a:chOff x="7067741" y="3678147"/>
              <a:chExt cx="857061" cy="2382521"/>
            </a:xfrm>
            <a:solidFill>
              <a:srgbClr val="179D83"/>
            </a:solidFill>
          </p:grpSpPr>
          <p:sp>
            <p:nvSpPr>
              <p:cNvPr id="17" name="Freeform 15">
                <a:extLst>
                  <a:ext uri="{FF2B5EF4-FFF2-40B4-BE49-F238E27FC236}">
                    <a16:creationId xmlns:a16="http://schemas.microsoft.com/office/drawing/2014/main" id="{64DBECF4-5DD1-4843-B823-6EC7CBFCCAB3}"/>
                  </a:ext>
                </a:extLst>
              </p:cNvPr>
              <p:cNvSpPr>
                <a:spLocks/>
              </p:cNvSpPr>
              <p:nvPr/>
            </p:nvSpPr>
            <p:spPr bwMode="auto">
              <a:xfrm>
                <a:off x="7067741" y="5666360"/>
                <a:ext cx="857061" cy="394308"/>
              </a:xfrm>
              <a:custGeom>
                <a:avLst/>
                <a:gdLst>
                  <a:gd name="T0" fmla="*/ 576 w 576"/>
                  <a:gd name="T1" fmla="*/ 0 h 265"/>
                  <a:gd name="T2" fmla="*/ 0 w 576"/>
                  <a:gd name="T3" fmla="*/ 265 h 265"/>
                  <a:gd name="T4" fmla="*/ 0 w 576"/>
                  <a:gd name="T5" fmla="*/ 0 h 265"/>
                  <a:gd name="T6" fmla="*/ 576 w 576"/>
                  <a:gd name="T7" fmla="*/ 0 h 265"/>
                </a:gdLst>
                <a:ahLst/>
                <a:cxnLst>
                  <a:cxn ang="0">
                    <a:pos x="T0" y="T1"/>
                  </a:cxn>
                  <a:cxn ang="0">
                    <a:pos x="T2" y="T3"/>
                  </a:cxn>
                  <a:cxn ang="0">
                    <a:pos x="T4" y="T5"/>
                  </a:cxn>
                  <a:cxn ang="0">
                    <a:pos x="T6" y="T7"/>
                  </a:cxn>
                </a:cxnLst>
                <a:rect l="0" t="0" r="r" b="b"/>
                <a:pathLst>
                  <a:path w="576" h="265">
                    <a:moveTo>
                      <a:pt x="576" y="0"/>
                    </a:moveTo>
                    <a:lnTo>
                      <a:pt x="0" y="265"/>
                    </a:lnTo>
                    <a:lnTo>
                      <a:pt x="0" y="0"/>
                    </a:lnTo>
                    <a:lnTo>
                      <a:pt x="576"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18" name="Freeform 16">
                <a:extLst>
                  <a:ext uri="{FF2B5EF4-FFF2-40B4-BE49-F238E27FC236}">
                    <a16:creationId xmlns:a16="http://schemas.microsoft.com/office/drawing/2014/main" id="{51E33EE4-1D8D-4045-9C92-FD03DFDA0598}"/>
                  </a:ext>
                </a:extLst>
              </p:cNvPr>
              <p:cNvSpPr>
                <a:spLocks/>
              </p:cNvSpPr>
              <p:nvPr/>
            </p:nvSpPr>
            <p:spPr bwMode="auto">
              <a:xfrm>
                <a:off x="7067741" y="3678147"/>
                <a:ext cx="857061" cy="395796"/>
              </a:xfrm>
              <a:custGeom>
                <a:avLst/>
                <a:gdLst>
                  <a:gd name="T0" fmla="*/ 0 w 576"/>
                  <a:gd name="T1" fmla="*/ 266 h 266"/>
                  <a:gd name="T2" fmla="*/ 576 w 576"/>
                  <a:gd name="T3" fmla="*/ 0 h 266"/>
                  <a:gd name="T4" fmla="*/ 576 w 576"/>
                  <a:gd name="T5" fmla="*/ 266 h 266"/>
                  <a:gd name="T6" fmla="*/ 0 w 576"/>
                  <a:gd name="T7" fmla="*/ 266 h 266"/>
                </a:gdLst>
                <a:ahLst/>
                <a:cxnLst>
                  <a:cxn ang="0">
                    <a:pos x="T0" y="T1"/>
                  </a:cxn>
                  <a:cxn ang="0">
                    <a:pos x="T2" y="T3"/>
                  </a:cxn>
                  <a:cxn ang="0">
                    <a:pos x="T4" y="T5"/>
                  </a:cxn>
                  <a:cxn ang="0">
                    <a:pos x="T6" y="T7"/>
                  </a:cxn>
                </a:cxnLst>
                <a:rect l="0" t="0" r="r" b="b"/>
                <a:pathLst>
                  <a:path w="576" h="266">
                    <a:moveTo>
                      <a:pt x="0" y="266"/>
                    </a:moveTo>
                    <a:lnTo>
                      <a:pt x="576" y="0"/>
                    </a:lnTo>
                    <a:lnTo>
                      <a:pt x="576" y="266"/>
                    </a:lnTo>
                    <a:lnTo>
                      <a:pt x="0" y="26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19" name="Rectangle 18">
                <a:extLst>
                  <a:ext uri="{FF2B5EF4-FFF2-40B4-BE49-F238E27FC236}">
                    <a16:creationId xmlns:a16="http://schemas.microsoft.com/office/drawing/2014/main" id="{356D8488-0B41-4AAF-9D76-DB00D70B5B5F}"/>
                  </a:ext>
                </a:extLst>
              </p:cNvPr>
              <p:cNvSpPr>
                <a:spLocks noChangeArrowheads="1"/>
              </p:cNvSpPr>
              <p:nvPr/>
            </p:nvSpPr>
            <p:spPr bwMode="auto">
              <a:xfrm>
                <a:off x="7067741" y="4073943"/>
                <a:ext cx="857061" cy="1592417"/>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grpSp>
          <p:nvGrpSpPr>
            <p:cNvPr id="20" name="Group 19">
              <a:extLst>
                <a:ext uri="{FF2B5EF4-FFF2-40B4-BE49-F238E27FC236}">
                  <a16:creationId xmlns:a16="http://schemas.microsoft.com/office/drawing/2014/main" id="{1E69DC4D-3577-4339-955F-45EAA4C37636}"/>
                </a:ext>
              </a:extLst>
            </p:cNvPr>
            <p:cNvGrpSpPr/>
            <p:nvPr/>
          </p:nvGrpSpPr>
          <p:grpSpPr>
            <a:xfrm>
              <a:off x="6226932" y="3888007"/>
              <a:ext cx="857061" cy="2382521"/>
              <a:chOff x="6210680" y="3678147"/>
              <a:chExt cx="857061" cy="2382521"/>
            </a:xfrm>
            <a:solidFill>
              <a:srgbClr val="1DC5A5"/>
            </a:solidFill>
          </p:grpSpPr>
          <p:sp>
            <p:nvSpPr>
              <p:cNvPr id="21" name="Freeform 13">
                <a:extLst>
                  <a:ext uri="{FF2B5EF4-FFF2-40B4-BE49-F238E27FC236}">
                    <a16:creationId xmlns:a16="http://schemas.microsoft.com/office/drawing/2014/main" id="{F41D33BA-01F6-4EDE-BB9B-2CC00E9BCD9E}"/>
                  </a:ext>
                </a:extLst>
              </p:cNvPr>
              <p:cNvSpPr>
                <a:spLocks/>
              </p:cNvSpPr>
              <p:nvPr/>
            </p:nvSpPr>
            <p:spPr bwMode="auto">
              <a:xfrm>
                <a:off x="6210680" y="5666360"/>
                <a:ext cx="857061" cy="394308"/>
              </a:xfrm>
              <a:custGeom>
                <a:avLst/>
                <a:gdLst>
                  <a:gd name="T0" fmla="*/ 0 w 576"/>
                  <a:gd name="T1" fmla="*/ 0 h 265"/>
                  <a:gd name="T2" fmla="*/ 576 w 576"/>
                  <a:gd name="T3" fmla="*/ 265 h 265"/>
                  <a:gd name="T4" fmla="*/ 576 w 576"/>
                  <a:gd name="T5" fmla="*/ 0 h 265"/>
                  <a:gd name="T6" fmla="*/ 0 w 576"/>
                  <a:gd name="T7" fmla="*/ 0 h 265"/>
                </a:gdLst>
                <a:ahLst/>
                <a:cxnLst>
                  <a:cxn ang="0">
                    <a:pos x="T0" y="T1"/>
                  </a:cxn>
                  <a:cxn ang="0">
                    <a:pos x="T2" y="T3"/>
                  </a:cxn>
                  <a:cxn ang="0">
                    <a:pos x="T4" y="T5"/>
                  </a:cxn>
                  <a:cxn ang="0">
                    <a:pos x="T6" y="T7"/>
                  </a:cxn>
                </a:cxnLst>
                <a:rect l="0" t="0" r="r" b="b"/>
                <a:pathLst>
                  <a:path w="576" h="265">
                    <a:moveTo>
                      <a:pt x="0" y="0"/>
                    </a:moveTo>
                    <a:lnTo>
                      <a:pt x="576" y="265"/>
                    </a:lnTo>
                    <a:lnTo>
                      <a:pt x="576" y="0"/>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22" name="Freeform 14">
                <a:extLst>
                  <a:ext uri="{FF2B5EF4-FFF2-40B4-BE49-F238E27FC236}">
                    <a16:creationId xmlns:a16="http://schemas.microsoft.com/office/drawing/2014/main" id="{E4D8C4B0-7C09-4C7E-9CA3-B4CEF63DF7F8}"/>
                  </a:ext>
                </a:extLst>
              </p:cNvPr>
              <p:cNvSpPr>
                <a:spLocks/>
              </p:cNvSpPr>
              <p:nvPr/>
            </p:nvSpPr>
            <p:spPr bwMode="auto">
              <a:xfrm>
                <a:off x="6210680" y="3678147"/>
                <a:ext cx="857061" cy="395796"/>
              </a:xfrm>
              <a:custGeom>
                <a:avLst/>
                <a:gdLst>
                  <a:gd name="T0" fmla="*/ 576 w 576"/>
                  <a:gd name="T1" fmla="*/ 266 h 266"/>
                  <a:gd name="T2" fmla="*/ 0 w 576"/>
                  <a:gd name="T3" fmla="*/ 0 h 266"/>
                  <a:gd name="T4" fmla="*/ 0 w 576"/>
                  <a:gd name="T5" fmla="*/ 266 h 266"/>
                  <a:gd name="T6" fmla="*/ 576 w 576"/>
                  <a:gd name="T7" fmla="*/ 266 h 266"/>
                </a:gdLst>
                <a:ahLst/>
                <a:cxnLst>
                  <a:cxn ang="0">
                    <a:pos x="T0" y="T1"/>
                  </a:cxn>
                  <a:cxn ang="0">
                    <a:pos x="T2" y="T3"/>
                  </a:cxn>
                  <a:cxn ang="0">
                    <a:pos x="T4" y="T5"/>
                  </a:cxn>
                  <a:cxn ang="0">
                    <a:pos x="T6" y="T7"/>
                  </a:cxn>
                </a:cxnLst>
                <a:rect l="0" t="0" r="r" b="b"/>
                <a:pathLst>
                  <a:path w="576" h="266">
                    <a:moveTo>
                      <a:pt x="576" y="266"/>
                    </a:moveTo>
                    <a:lnTo>
                      <a:pt x="0" y="0"/>
                    </a:lnTo>
                    <a:lnTo>
                      <a:pt x="0" y="266"/>
                    </a:lnTo>
                    <a:lnTo>
                      <a:pt x="576" y="26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23" name="Rectangle 19">
                <a:extLst>
                  <a:ext uri="{FF2B5EF4-FFF2-40B4-BE49-F238E27FC236}">
                    <a16:creationId xmlns:a16="http://schemas.microsoft.com/office/drawing/2014/main" id="{37A9C276-ECF8-46F0-97D8-6ED6E157E3D5}"/>
                  </a:ext>
                </a:extLst>
              </p:cNvPr>
              <p:cNvSpPr>
                <a:spLocks noChangeArrowheads="1"/>
              </p:cNvSpPr>
              <p:nvPr/>
            </p:nvSpPr>
            <p:spPr bwMode="auto">
              <a:xfrm>
                <a:off x="6210680" y="4073943"/>
                <a:ext cx="857061" cy="1592417"/>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sp>
          <p:nvSpPr>
            <p:cNvPr id="24" name="Freeform 17">
              <a:extLst>
                <a:ext uri="{FF2B5EF4-FFF2-40B4-BE49-F238E27FC236}">
                  <a16:creationId xmlns:a16="http://schemas.microsoft.com/office/drawing/2014/main" id="{4B9B950F-34C2-47E4-8B7A-09EC08EC09CD}"/>
                </a:ext>
              </a:extLst>
            </p:cNvPr>
            <p:cNvSpPr>
              <a:spLocks/>
            </p:cNvSpPr>
            <p:nvPr/>
          </p:nvSpPr>
          <p:spPr bwMode="auto">
            <a:xfrm>
              <a:off x="4488434" y="2932580"/>
              <a:ext cx="1714121" cy="788614"/>
            </a:xfrm>
            <a:custGeom>
              <a:avLst/>
              <a:gdLst>
                <a:gd name="T0" fmla="*/ 0 w 1152"/>
                <a:gd name="T1" fmla="*/ 264 h 530"/>
                <a:gd name="T2" fmla="*/ 0 w 1152"/>
                <a:gd name="T3" fmla="*/ 264 h 530"/>
                <a:gd name="T4" fmla="*/ 0 w 1152"/>
                <a:gd name="T5" fmla="*/ 264 h 530"/>
                <a:gd name="T6" fmla="*/ 0 w 1152"/>
                <a:gd name="T7" fmla="*/ 264 h 530"/>
                <a:gd name="T8" fmla="*/ 576 w 1152"/>
                <a:gd name="T9" fmla="*/ 530 h 530"/>
                <a:gd name="T10" fmla="*/ 1152 w 1152"/>
                <a:gd name="T11" fmla="*/ 264 h 530"/>
                <a:gd name="T12" fmla="*/ 1152 w 1152"/>
                <a:gd name="T13" fmla="*/ 264 h 530"/>
                <a:gd name="T14" fmla="*/ 1152 w 1152"/>
                <a:gd name="T15" fmla="*/ 264 h 530"/>
                <a:gd name="T16" fmla="*/ 1152 w 1152"/>
                <a:gd name="T17" fmla="*/ 264 h 530"/>
                <a:gd name="T18" fmla="*/ 1152 w 1152"/>
                <a:gd name="T19" fmla="*/ 264 h 530"/>
                <a:gd name="T20" fmla="*/ 576 w 1152"/>
                <a:gd name="T21" fmla="*/ 0 h 530"/>
                <a:gd name="T22" fmla="*/ 0 w 1152"/>
                <a:gd name="T23" fmla="*/ 264 h 530"/>
                <a:gd name="T24" fmla="*/ 0 w 1152"/>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530">
                  <a:moveTo>
                    <a:pt x="0" y="264"/>
                  </a:moveTo>
                  <a:lnTo>
                    <a:pt x="0" y="264"/>
                  </a:lnTo>
                  <a:lnTo>
                    <a:pt x="0" y="264"/>
                  </a:lnTo>
                  <a:lnTo>
                    <a:pt x="0" y="264"/>
                  </a:lnTo>
                  <a:lnTo>
                    <a:pt x="576" y="530"/>
                  </a:lnTo>
                  <a:lnTo>
                    <a:pt x="1152" y="264"/>
                  </a:lnTo>
                  <a:lnTo>
                    <a:pt x="1152" y="264"/>
                  </a:lnTo>
                  <a:lnTo>
                    <a:pt x="1152" y="264"/>
                  </a:lnTo>
                  <a:lnTo>
                    <a:pt x="1152" y="264"/>
                  </a:lnTo>
                  <a:lnTo>
                    <a:pt x="1152" y="264"/>
                  </a:lnTo>
                  <a:lnTo>
                    <a:pt x="576" y="0"/>
                  </a:lnTo>
                  <a:lnTo>
                    <a:pt x="0" y="264"/>
                  </a:lnTo>
                  <a:lnTo>
                    <a:pt x="0" y="264"/>
                  </a:lnTo>
                  <a:close/>
                </a:path>
              </a:pathLst>
            </a:custGeom>
            <a:solidFill>
              <a:srgbClr val="9EB963"/>
            </a:solid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nvGrpSpPr>
            <p:cNvPr id="25" name="Group 24">
              <a:extLst>
                <a:ext uri="{FF2B5EF4-FFF2-40B4-BE49-F238E27FC236}">
                  <a16:creationId xmlns:a16="http://schemas.microsoft.com/office/drawing/2014/main" id="{032A4092-8DBB-478A-AC3A-93E626B7B78C}"/>
                </a:ext>
              </a:extLst>
            </p:cNvPr>
            <p:cNvGrpSpPr/>
            <p:nvPr/>
          </p:nvGrpSpPr>
          <p:grpSpPr>
            <a:xfrm>
              <a:off x="5345495" y="3325398"/>
              <a:ext cx="857061" cy="2948669"/>
              <a:chOff x="5361746" y="3110512"/>
              <a:chExt cx="857061" cy="2948669"/>
            </a:xfrm>
            <a:solidFill>
              <a:srgbClr val="96B357"/>
            </a:solidFill>
          </p:grpSpPr>
          <p:sp>
            <p:nvSpPr>
              <p:cNvPr id="26" name="Freeform 15">
                <a:extLst>
                  <a:ext uri="{FF2B5EF4-FFF2-40B4-BE49-F238E27FC236}">
                    <a16:creationId xmlns:a16="http://schemas.microsoft.com/office/drawing/2014/main" id="{B2F69E23-3DF7-4623-B6EF-232F860A3C98}"/>
                  </a:ext>
                </a:extLst>
              </p:cNvPr>
              <p:cNvSpPr>
                <a:spLocks/>
              </p:cNvSpPr>
              <p:nvPr/>
            </p:nvSpPr>
            <p:spPr bwMode="auto">
              <a:xfrm>
                <a:off x="5361746" y="5664873"/>
                <a:ext cx="857061" cy="394308"/>
              </a:xfrm>
              <a:custGeom>
                <a:avLst/>
                <a:gdLst>
                  <a:gd name="T0" fmla="*/ 576 w 576"/>
                  <a:gd name="T1" fmla="*/ 0 h 265"/>
                  <a:gd name="T2" fmla="*/ 0 w 576"/>
                  <a:gd name="T3" fmla="*/ 265 h 265"/>
                  <a:gd name="T4" fmla="*/ 0 w 576"/>
                  <a:gd name="T5" fmla="*/ 0 h 265"/>
                  <a:gd name="T6" fmla="*/ 576 w 576"/>
                  <a:gd name="T7" fmla="*/ 0 h 265"/>
                </a:gdLst>
                <a:ahLst/>
                <a:cxnLst>
                  <a:cxn ang="0">
                    <a:pos x="T0" y="T1"/>
                  </a:cxn>
                  <a:cxn ang="0">
                    <a:pos x="T2" y="T3"/>
                  </a:cxn>
                  <a:cxn ang="0">
                    <a:pos x="T4" y="T5"/>
                  </a:cxn>
                  <a:cxn ang="0">
                    <a:pos x="T6" y="T7"/>
                  </a:cxn>
                </a:cxnLst>
                <a:rect l="0" t="0" r="r" b="b"/>
                <a:pathLst>
                  <a:path w="576" h="265">
                    <a:moveTo>
                      <a:pt x="576" y="0"/>
                    </a:moveTo>
                    <a:lnTo>
                      <a:pt x="0" y="265"/>
                    </a:lnTo>
                    <a:lnTo>
                      <a:pt x="0" y="0"/>
                    </a:lnTo>
                    <a:lnTo>
                      <a:pt x="576"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nvGrpSpPr>
              <p:cNvPr id="27" name="Group 26">
                <a:extLst>
                  <a:ext uri="{FF2B5EF4-FFF2-40B4-BE49-F238E27FC236}">
                    <a16:creationId xmlns:a16="http://schemas.microsoft.com/office/drawing/2014/main" id="{AD35C124-0584-4724-B5D5-B10C431DB467}"/>
                  </a:ext>
                </a:extLst>
              </p:cNvPr>
              <p:cNvGrpSpPr/>
              <p:nvPr/>
            </p:nvGrpSpPr>
            <p:grpSpPr>
              <a:xfrm>
                <a:off x="5361746" y="3110512"/>
                <a:ext cx="857061" cy="2554361"/>
                <a:chOff x="5361746" y="3110512"/>
                <a:chExt cx="857061" cy="2554361"/>
              </a:xfrm>
              <a:grpFill/>
            </p:grpSpPr>
            <p:sp>
              <p:nvSpPr>
                <p:cNvPr id="28" name="Freeform 16">
                  <a:extLst>
                    <a:ext uri="{FF2B5EF4-FFF2-40B4-BE49-F238E27FC236}">
                      <a16:creationId xmlns:a16="http://schemas.microsoft.com/office/drawing/2014/main" id="{D321C963-2D42-40AF-8C61-7EB25D80648A}"/>
                    </a:ext>
                  </a:extLst>
                </p:cNvPr>
                <p:cNvSpPr>
                  <a:spLocks/>
                </p:cNvSpPr>
                <p:nvPr/>
              </p:nvSpPr>
              <p:spPr bwMode="auto">
                <a:xfrm>
                  <a:off x="5361746" y="3110512"/>
                  <a:ext cx="857061" cy="395796"/>
                </a:xfrm>
                <a:custGeom>
                  <a:avLst/>
                  <a:gdLst>
                    <a:gd name="T0" fmla="*/ 0 w 576"/>
                    <a:gd name="T1" fmla="*/ 266 h 266"/>
                    <a:gd name="T2" fmla="*/ 576 w 576"/>
                    <a:gd name="T3" fmla="*/ 0 h 266"/>
                    <a:gd name="T4" fmla="*/ 576 w 576"/>
                    <a:gd name="T5" fmla="*/ 266 h 266"/>
                    <a:gd name="T6" fmla="*/ 0 w 576"/>
                    <a:gd name="T7" fmla="*/ 266 h 266"/>
                  </a:gdLst>
                  <a:ahLst/>
                  <a:cxnLst>
                    <a:cxn ang="0">
                      <a:pos x="T0" y="T1"/>
                    </a:cxn>
                    <a:cxn ang="0">
                      <a:pos x="T2" y="T3"/>
                    </a:cxn>
                    <a:cxn ang="0">
                      <a:pos x="T4" y="T5"/>
                    </a:cxn>
                    <a:cxn ang="0">
                      <a:pos x="T6" y="T7"/>
                    </a:cxn>
                  </a:cxnLst>
                  <a:rect l="0" t="0" r="r" b="b"/>
                  <a:pathLst>
                    <a:path w="576" h="266">
                      <a:moveTo>
                        <a:pt x="0" y="266"/>
                      </a:moveTo>
                      <a:lnTo>
                        <a:pt x="576" y="0"/>
                      </a:lnTo>
                      <a:lnTo>
                        <a:pt x="576" y="266"/>
                      </a:lnTo>
                      <a:lnTo>
                        <a:pt x="0" y="26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29" name="Rectangle 18">
                  <a:extLst>
                    <a:ext uri="{FF2B5EF4-FFF2-40B4-BE49-F238E27FC236}">
                      <a16:creationId xmlns:a16="http://schemas.microsoft.com/office/drawing/2014/main" id="{B63C8309-2840-4AE8-AAB5-B228EEBEE97C}"/>
                    </a:ext>
                  </a:extLst>
                </p:cNvPr>
                <p:cNvSpPr>
                  <a:spLocks noChangeArrowheads="1"/>
                </p:cNvSpPr>
                <p:nvPr/>
              </p:nvSpPr>
              <p:spPr bwMode="auto">
                <a:xfrm>
                  <a:off x="5361746" y="3506308"/>
                  <a:ext cx="857061" cy="2158565"/>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grpSp>
        <p:grpSp>
          <p:nvGrpSpPr>
            <p:cNvPr id="30" name="Group 29">
              <a:extLst>
                <a:ext uri="{FF2B5EF4-FFF2-40B4-BE49-F238E27FC236}">
                  <a16:creationId xmlns:a16="http://schemas.microsoft.com/office/drawing/2014/main" id="{01E9DA0D-6EAC-468A-882D-4870E3ADA7DE}"/>
                </a:ext>
              </a:extLst>
            </p:cNvPr>
            <p:cNvGrpSpPr/>
            <p:nvPr/>
          </p:nvGrpSpPr>
          <p:grpSpPr>
            <a:xfrm>
              <a:off x="4488434" y="3325398"/>
              <a:ext cx="857061" cy="2948669"/>
              <a:chOff x="4504685" y="3110512"/>
              <a:chExt cx="857061" cy="2948669"/>
            </a:xfrm>
            <a:solidFill>
              <a:srgbClr val="A9C175"/>
            </a:solidFill>
          </p:grpSpPr>
          <p:sp>
            <p:nvSpPr>
              <p:cNvPr id="31" name="Freeform 13">
                <a:extLst>
                  <a:ext uri="{FF2B5EF4-FFF2-40B4-BE49-F238E27FC236}">
                    <a16:creationId xmlns:a16="http://schemas.microsoft.com/office/drawing/2014/main" id="{EB9CF9D2-6B59-4022-A1B9-48A4AACF9F20}"/>
                  </a:ext>
                </a:extLst>
              </p:cNvPr>
              <p:cNvSpPr>
                <a:spLocks/>
              </p:cNvSpPr>
              <p:nvPr/>
            </p:nvSpPr>
            <p:spPr bwMode="auto">
              <a:xfrm>
                <a:off x="4504685" y="5664873"/>
                <a:ext cx="857061" cy="394308"/>
              </a:xfrm>
              <a:custGeom>
                <a:avLst/>
                <a:gdLst>
                  <a:gd name="T0" fmla="*/ 0 w 576"/>
                  <a:gd name="T1" fmla="*/ 0 h 265"/>
                  <a:gd name="T2" fmla="*/ 576 w 576"/>
                  <a:gd name="T3" fmla="*/ 265 h 265"/>
                  <a:gd name="T4" fmla="*/ 576 w 576"/>
                  <a:gd name="T5" fmla="*/ 0 h 265"/>
                  <a:gd name="T6" fmla="*/ 0 w 576"/>
                  <a:gd name="T7" fmla="*/ 0 h 265"/>
                </a:gdLst>
                <a:ahLst/>
                <a:cxnLst>
                  <a:cxn ang="0">
                    <a:pos x="T0" y="T1"/>
                  </a:cxn>
                  <a:cxn ang="0">
                    <a:pos x="T2" y="T3"/>
                  </a:cxn>
                  <a:cxn ang="0">
                    <a:pos x="T4" y="T5"/>
                  </a:cxn>
                  <a:cxn ang="0">
                    <a:pos x="T6" y="T7"/>
                  </a:cxn>
                </a:cxnLst>
                <a:rect l="0" t="0" r="r" b="b"/>
                <a:pathLst>
                  <a:path w="576" h="265">
                    <a:moveTo>
                      <a:pt x="0" y="0"/>
                    </a:moveTo>
                    <a:lnTo>
                      <a:pt x="576" y="265"/>
                    </a:lnTo>
                    <a:lnTo>
                      <a:pt x="576" y="0"/>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32" name="Freeform 14">
                <a:extLst>
                  <a:ext uri="{FF2B5EF4-FFF2-40B4-BE49-F238E27FC236}">
                    <a16:creationId xmlns:a16="http://schemas.microsoft.com/office/drawing/2014/main" id="{FCF8EC40-BFC8-45B0-ACCA-1D7106C8B4D8}"/>
                  </a:ext>
                </a:extLst>
              </p:cNvPr>
              <p:cNvSpPr>
                <a:spLocks/>
              </p:cNvSpPr>
              <p:nvPr/>
            </p:nvSpPr>
            <p:spPr bwMode="auto">
              <a:xfrm>
                <a:off x="4504685" y="3110512"/>
                <a:ext cx="857061" cy="395796"/>
              </a:xfrm>
              <a:custGeom>
                <a:avLst/>
                <a:gdLst>
                  <a:gd name="T0" fmla="*/ 576 w 576"/>
                  <a:gd name="T1" fmla="*/ 266 h 266"/>
                  <a:gd name="T2" fmla="*/ 0 w 576"/>
                  <a:gd name="T3" fmla="*/ 0 h 266"/>
                  <a:gd name="T4" fmla="*/ 0 w 576"/>
                  <a:gd name="T5" fmla="*/ 266 h 266"/>
                  <a:gd name="T6" fmla="*/ 576 w 576"/>
                  <a:gd name="T7" fmla="*/ 266 h 266"/>
                </a:gdLst>
                <a:ahLst/>
                <a:cxnLst>
                  <a:cxn ang="0">
                    <a:pos x="T0" y="T1"/>
                  </a:cxn>
                  <a:cxn ang="0">
                    <a:pos x="T2" y="T3"/>
                  </a:cxn>
                  <a:cxn ang="0">
                    <a:pos x="T4" y="T5"/>
                  </a:cxn>
                  <a:cxn ang="0">
                    <a:pos x="T6" y="T7"/>
                  </a:cxn>
                </a:cxnLst>
                <a:rect l="0" t="0" r="r" b="b"/>
                <a:pathLst>
                  <a:path w="576" h="266">
                    <a:moveTo>
                      <a:pt x="576" y="266"/>
                    </a:moveTo>
                    <a:lnTo>
                      <a:pt x="0" y="0"/>
                    </a:lnTo>
                    <a:lnTo>
                      <a:pt x="0" y="266"/>
                    </a:lnTo>
                    <a:lnTo>
                      <a:pt x="576" y="26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33" name="Rectangle 19">
                <a:extLst>
                  <a:ext uri="{FF2B5EF4-FFF2-40B4-BE49-F238E27FC236}">
                    <a16:creationId xmlns:a16="http://schemas.microsoft.com/office/drawing/2014/main" id="{BF406C98-899F-4EEA-BEAF-8BE376D0F6C5}"/>
                  </a:ext>
                </a:extLst>
              </p:cNvPr>
              <p:cNvSpPr>
                <a:spLocks noChangeArrowheads="1"/>
              </p:cNvSpPr>
              <p:nvPr/>
            </p:nvSpPr>
            <p:spPr bwMode="auto">
              <a:xfrm>
                <a:off x="4504685" y="3506308"/>
                <a:ext cx="857061" cy="2158565"/>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sp>
          <p:nvSpPr>
            <p:cNvPr id="34" name="Freeform 17">
              <a:extLst>
                <a:ext uri="{FF2B5EF4-FFF2-40B4-BE49-F238E27FC236}">
                  <a16:creationId xmlns:a16="http://schemas.microsoft.com/office/drawing/2014/main" id="{F63A0DC5-C657-4384-B6FF-8D307586807F}"/>
                </a:ext>
              </a:extLst>
            </p:cNvPr>
            <p:cNvSpPr>
              <a:spLocks/>
            </p:cNvSpPr>
            <p:nvPr/>
          </p:nvSpPr>
          <p:spPr bwMode="auto">
            <a:xfrm>
              <a:off x="5353619" y="4244718"/>
              <a:ext cx="1714121" cy="788614"/>
            </a:xfrm>
            <a:custGeom>
              <a:avLst/>
              <a:gdLst>
                <a:gd name="T0" fmla="*/ 0 w 1152"/>
                <a:gd name="T1" fmla="*/ 264 h 530"/>
                <a:gd name="T2" fmla="*/ 0 w 1152"/>
                <a:gd name="T3" fmla="*/ 264 h 530"/>
                <a:gd name="T4" fmla="*/ 0 w 1152"/>
                <a:gd name="T5" fmla="*/ 264 h 530"/>
                <a:gd name="T6" fmla="*/ 0 w 1152"/>
                <a:gd name="T7" fmla="*/ 264 h 530"/>
                <a:gd name="T8" fmla="*/ 576 w 1152"/>
                <a:gd name="T9" fmla="*/ 530 h 530"/>
                <a:gd name="T10" fmla="*/ 1152 w 1152"/>
                <a:gd name="T11" fmla="*/ 264 h 530"/>
                <a:gd name="T12" fmla="*/ 1152 w 1152"/>
                <a:gd name="T13" fmla="*/ 264 h 530"/>
                <a:gd name="T14" fmla="*/ 1152 w 1152"/>
                <a:gd name="T15" fmla="*/ 264 h 530"/>
                <a:gd name="T16" fmla="*/ 1152 w 1152"/>
                <a:gd name="T17" fmla="*/ 264 h 530"/>
                <a:gd name="T18" fmla="*/ 1152 w 1152"/>
                <a:gd name="T19" fmla="*/ 264 h 530"/>
                <a:gd name="T20" fmla="*/ 576 w 1152"/>
                <a:gd name="T21" fmla="*/ 0 h 530"/>
                <a:gd name="T22" fmla="*/ 0 w 1152"/>
                <a:gd name="T23" fmla="*/ 264 h 530"/>
                <a:gd name="T24" fmla="*/ 0 w 1152"/>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530">
                  <a:moveTo>
                    <a:pt x="0" y="264"/>
                  </a:moveTo>
                  <a:lnTo>
                    <a:pt x="0" y="264"/>
                  </a:lnTo>
                  <a:lnTo>
                    <a:pt x="0" y="264"/>
                  </a:lnTo>
                  <a:lnTo>
                    <a:pt x="0" y="264"/>
                  </a:lnTo>
                  <a:lnTo>
                    <a:pt x="576" y="530"/>
                  </a:lnTo>
                  <a:lnTo>
                    <a:pt x="1152" y="264"/>
                  </a:lnTo>
                  <a:lnTo>
                    <a:pt x="1152" y="264"/>
                  </a:lnTo>
                  <a:lnTo>
                    <a:pt x="1152" y="264"/>
                  </a:lnTo>
                  <a:lnTo>
                    <a:pt x="1152" y="264"/>
                  </a:lnTo>
                  <a:lnTo>
                    <a:pt x="1152" y="264"/>
                  </a:lnTo>
                  <a:lnTo>
                    <a:pt x="576" y="0"/>
                  </a:lnTo>
                  <a:lnTo>
                    <a:pt x="0" y="264"/>
                  </a:lnTo>
                  <a:lnTo>
                    <a:pt x="0" y="264"/>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grpSp>
        <p:nvGrpSpPr>
          <p:cNvPr id="35" name="Group 34">
            <a:extLst>
              <a:ext uri="{FF2B5EF4-FFF2-40B4-BE49-F238E27FC236}">
                <a16:creationId xmlns:a16="http://schemas.microsoft.com/office/drawing/2014/main" id="{791AF896-0D3F-4260-9F0D-5FC289E0CE10}"/>
              </a:ext>
            </a:extLst>
          </p:cNvPr>
          <p:cNvGrpSpPr/>
          <p:nvPr/>
        </p:nvGrpSpPr>
        <p:grpSpPr>
          <a:xfrm>
            <a:off x="6210680" y="4787471"/>
            <a:ext cx="857061" cy="1867730"/>
            <a:chOff x="6210681" y="4421429"/>
            <a:chExt cx="857061" cy="2017663"/>
          </a:xfrm>
          <a:solidFill>
            <a:schemeClr val="bg1">
              <a:lumMod val="65000"/>
            </a:schemeClr>
          </a:solidFill>
        </p:grpSpPr>
        <p:sp>
          <p:nvSpPr>
            <p:cNvPr id="36" name="Freeform 15">
              <a:extLst>
                <a:ext uri="{FF2B5EF4-FFF2-40B4-BE49-F238E27FC236}">
                  <a16:creationId xmlns:a16="http://schemas.microsoft.com/office/drawing/2014/main" id="{2AD3054F-DD5C-4C4F-8FF6-04D5805A9D03}"/>
                </a:ext>
              </a:extLst>
            </p:cNvPr>
            <p:cNvSpPr>
              <a:spLocks/>
            </p:cNvSpPr>
            <p:nvPr/>
          </p:nvSpPr>
          <p:spPr bwMode="auto">
            <a:xfrm>
              <a:off x="6210681" y="6044784"/>
              <a:ext cx="857061" cy="394308"/>
            </a:xfrm>
            <a:custGeom>
              <a:avLst/>
              <a:gdLst>
                <a:gd name="T0" fmla="*/ 576 w 576"/>
                <a:gd name="T1" fmla="*/ 0 h 265"/>
                <a:gd name="T2" fmla="*/ 0 w 576"/>
                <a:gd name="T3" fmla="*/ 265 h 265"/>
                <a:gd name="T4" fmla="*/ 0 w 576"/>
                <a:gd name="T5" fmla="*/ 0 h 265"/>
                <a:gd name="T6" fmla="*/ 576 w 576"/>
                <a:gd name="T7" fmla="*/ 0 h 265"/>
              </a:gdLst>
              <a:ahLst/>
              <a:cxnLst>
                <a:cxn ang="0">
                  <a:pos x="T0" y="T1"/>
                </a:cxn>
                <a:cxn ang="0">
                  <a:pos x="T2" y="T3"/>
                </a:cxn>
                <a:cxn ang="0">
                  <a:pos x="T4" y="T5"/>
                </a:cxn>
                <a:cxn ang="0">
                  <a:pos x="T6" y="T7"/>
                </a:cxn>
              </a:cxnLst>
              <a:rect l="0" t="0" r="r" b="b"/>
              <a:pathLst>
                <a:path w="576" h="265">
                  <a:moveTo>
                    <a:pt x="576" y="0"/>
                  </a:moveTo>
                  <a:lnTo>
                    <a:pt x="0" y="265"/>
                  </a:lnTo>
                  <a:lnTo>
                    <a:pt x="0" y="0"/>
                  </a:lnTo>
                  <a:lnTo>
                    <a:pt x="576"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37" name="Freeform 16">
              <a:extLst>
                <a:ext uri="{FF2B5EF4-FFF2-40B4-BE49-F238E27FC236}">
                  <a16:creationId xmlns:a16="http://schemas.microsoft.com/office/drawing/2014/main" id="{CA851C63-E293-4E7E-B85B-245A786B079A}"/>
                </a:ext>
              </a:extLst>
            </p:cNvPr>
            <p:cNvSpPr>
              <a:spLocks/>
            </p:cNvSpPr>
            <p:nvPr/>
          </p:nvSpPr>
          <p:spPr bwMode="auto">
            <a:xfrm>
              <a:off x="6210681" y="4421429"/>
              <a:ext cx="857061" cy="395796"/>
            </a:xfrm>
            <a:custGeom>
              <a:avLst/>
              <a:gdLst>
                <a:gd name="T0" fmla="*/ 0 w 576"/>
                <a:gd name="T1" fmla="*/ 266 h 266"/>
                <a:gd name="T2" fmla="*/ 576 w 576"/>
                <a:gd name="T3" fmla="*/ 0 h 266"/>
                <a:gd name="T4" fmla="*/ 576 w 576"/>
                <a:gd name="T5" fmla="*/ 266 h 266"/>
                <a:gd name="T6" fmla="*/ 0 w 576"/>
                <a:gd name="T7" fmla="*/ 266 h 266"/>
              </a:gdLst>
              <a:ahLst/>
              <a:cxnLst>
                <a:cxn ang="0">
                  <a:pos x="T0" y="T1"/>
                </a:cxn>
                <a:cxn ang="0">
                  <a:pos x="T2" y="T3"/>
                </a:cxn>
                <a:cxn ang="0">
                  <a:pos x="T4" y="T5"/>
                </a:cxn>
                <a:cxn ang="0">
                  <a:pos x="T6" y="T7"/>
                </a:cxn>
              </a:cxnLst>
              <a:rect l="0" t="0" r="r" b="b"/>
              <a:pathLst>
                <a:path w="576" h="266">
                  <a:moveTo>
                    <a:pt x="0" y="266"/>
                  </a:moveTo>
                  <a:lnTo>
                    <a:pt x="576" y="0"/>
                  </a:lnTo>
                  <a:lnTo>
                    <a:pt x="576" y="266"/>
                  </a:lnTo>
                  <a:lnTo>
                    <a:pt x="0" y="26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38" name="Rectangle 18">
              <a:extLst>
                <a:ext uri="{FF2B5EF4-FFF2-40B4-BE49-F238E27FC236}">
                  <a16:creationId xmlns:a16="http://schemas.microsoft.com/office/drawing/2014/main" id="{012D8B6F-4432-4D11-9B62-E450DD21BA61}"/>
                </a:ext>
              </a:extLst>
            </p:cNvPr>
            <p:cNvSpPr>
              <a:spLocks noChangeArrowheads="1"/>
            </p:cNvSpPr>
            <p:nvPr/>
          </p:nvSpPr>
          <p:spPr bwMode="auto">
            <a:xfrm>
              <a:off x="6210681" y="4817223"/>
              <a:ext cx="857061" cy="1227561"/>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grpSp>
        <p:nvGrpSpPr>
          <p:cNvPr id="39" name="Group 38">
            <a:extLst>
              <a:ext uri="{FF2B5EF4-FFF2-40B4-BE49-F238E27FC236}">
                <a16:creationId xmlns:a16="http://schemas.microsoft.com/office/drawing/2014/main" id="{89CA56BB-DD48-4729-A369-D14515C4CDC5}"/>
              </a:ext>
            </a:extLst>
          </p:cNvPr>
          <p:cNvGrpSpPr/>
          <p:nvPr/>
        </p:nvGrpSpPr>
        <p:grpSpPr>
          <a:xfrm>
            <a:off x="5353619" y="4787471"/>
            <a:ext cx="857061" cy="1867730"/>
            <a:chOff x="5353620" y="4421429"/>
            <a:chExt cx="857061" cy="2017663"/>
          </a:xfrm>
          <a:solidFill>
            <a:schemeClr val="bg1">
              <a:lumMod val="85000"/>
            </a:schemeClr>
          </a:solidFill>
        </p:grpSpPr>
        <p:sp>
          <p:nvSpPr>
            <p:cNvPr id="40" name="Freeform 13">
              <a:extLst>
                <a:ext uri="{FF2B5EF4-FFF2-40B4-BE49-F238E27FC236}">
                  <a16:creationId xmlns:a16="http://schemas.microsoft.com/office/drawing/2014/main" id="{1F92CBFE-77FA-470E-82D3-84A2652551F4}"/>
                </a:ext>
              </a:extLst>
            </p:cNvPr>
            <p:cNvSpPr>
              <a:spLocks/>
            </p:cNvSpPr>
            <p:nvPr/>
          </p:nvSpPr>
          <p:spPr bwMode="auto">
            <a:xfrm>
              <a:off x="5353620" y="6044784"/>
              <a:ext cx="857061" cy="394308"/>
            </a:xfrm>
            <a:custGeom>
              <a:avLst/>
              <a:gdLst>
                <a:gd name="T0" fmla="*/ 0 w 576"/>
                <a:gd name="T1" fmla="*/ 0 h 265"/>
                <a:gd name="T2" fmla="*/ 576 w 576"/>
                <a:gd name="T3" fmla="*/ 265 h 265"/>
                <a:gd name="T4" fmla="*/ 576 w 576"/>
                <a:gd name="T5" fmla="*/ 0 h 265"/>
                <a:gd name="T6" fmla="*/ 0 w 576"/>
                <a:gd name="T7" fmla="*/ 0 h 265"/>
              </a:gdLst>
              <a:ahLst/>
              <a:cxnLst>
                <a:cxn ang="0">
                  <a:pos x="T0" y="T1"/>
                </a:cxn>
                <a:cxn ang="0">
                  <a:pos x="T2" y="T3"/>
                </a:cxn>
                <a:cxn ang="0">
                  <a:pos x="T4" y="T5"/>
                </a:cxn>
                <a:cxn ang="0">
                  <a:pos x="T6" y="T7"/>
                </a:cxn>
              </a:cxnLst>
              <a:rect l="0" t="0" r="r" b="b"/>
              <a:pathLst>
                <a:path w="576" h="265">
                  <a:moveTo>
                    <a:pt x="0" y="0"/>
                  </a:moveTo>
                  <a:lnTo>
                    <a:pt x="576" y="265"/>
                  </a:lnTo>
                  <a:lnTo>
                    <a:pt x="576" y="0"/>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41" name="Freeform 14">
              <a:extLst>
                <a:ext uri="{FF2B5EF4-FFF2-40B4-BE49-F238E27FC236}">
                  <a16:creationId xmlns:a16="http://schemas.microsoft.com/office/drawing/2014/main" id="{7C835386-327C-42E6-847D-435D0E3B61CE}"/>
                </a:ext>
              </a:extLst>
            </p:cNvPr>
            <p:cNvSpPr>
              <a:spLocks/>
            </p:cNvSpPr>
            <p:nvPr/>
          </p:nvSpPr>
          <p:spPr bwMode="auto">
            <a:xfrm>
              <a:off x="5353620" y="4421429"/>
              <a:ext cx="857061" cy="395796"/>
            </a:xfrm>
            <a:custGeom>
              <a:avLst/>
              <a:gdLst>
                <a:gd name="T0" fmla="*/ 576 w 576"/>
                <a:gd name="T1" fmla="*/ 266 h 266"/>
                <a:gd name="T2" fmla="*/ 0 w 576"/>
                <a:gd name="T3" fmla="*/ 0 h 266"/>
                <a:gd name="T4" fmla="*/ 0 w 576"/>
                <a:gd name="T5" fmla="*/ 266 h 266"/>
                <a:gd name="T6" fmla="*/ 576 w 576"/>
                <a:gd name="T7" fmla="*/ 266 h 266"/>
              </a:gdLst>
              <a:ahLst/>
              <a:cxnLst>
                <a:cxn ang="0">
                  <a:pos x="T0" y="T1"/>
                </a:cxn>
                <a:cxn ang="0">
                  <a:pos x="T2" y="T3"/>
                </a:cxn>
                <a:cxn ang="0">
                  <a:pos x="T4" y="T5"/>
                </a:cxn>
                <a:cxn ang="0">
                  <a:pos x="T6" y="T7"/>
                </a:cxn>
              </a:cxnLst>
              <a:rect l="0" t="0" r="r" b="b"/>
              <a:pathLst>
                <a:path w="576" h="266">
                  <a:moveTo>
                    <a:pt x="576" y="266"/>
                  </a:moveTo>
                  <a:lnTo>
                    <a:pt x="0" y="0"/>
                  </a:lnTo>
                  <a:lnTo>
                    <a:pt x="0" y="266"/>
                  </a:lnTo>
                  <a:lnTo>
                    <a:pt x="576" y="26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42" name="Rectangle 19">
              <a:extLst>
                <a:ext uri="{FF2B5EF4-FFF2-40B4-BE49-F238E27FC236}">
                  <a16:creationId xmlns:a16="http://schemas.microsoft.com/office/drawing/2014/main" id="{21464CBD-3C99-4DE7-8904-50707F03CA51}"/>
                </a:ext>
              </a:extLst>
            </p:cNvPr>
            <p:cNvSpPr>
              <a:spLocks noChangeArrowheads="1"/>
            </p:cNvSpPr>
            <p:nvPr/>
          </p:nvSpPr>
          <p:spPr bwMode="auto">
            <a:xfrm>
              <a:off x="5353620" y="4817223"/>
              <a:ext cx="857061" cy="1227561"/>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sp>
        <p:nvSpPr>
          <p:cNvPr id="43" name="Oval 42">
            <a:extLst>
              <a:ext uri="{FF2B5EF4-FFF2-40B4-BE49-F238E27FC236}">
                <a16:creationId xmlns:a16="http://schemas.microsoft.com/office/drawing/2014/main" id="{3B96E1CC-0E79-4103-8FEA-2AA3B90E2FBF}"/>
              </a:ext>
            </a:extLst>
          </p:cNvPr>
          <p:cNvSpPr/>
          <p:nvPr/>
        </p:nvSpPr>
        <p:spPr>
          <a:xfrm>
            <a:off x="8257514" y="3370258"/>
            <a:ext cx="937712" cy="943598"/>
          </a:xfrm>
          <a:prstGeom prst="ellipse">
            <a:avLst/>
          </a:prstGeom>
          <a:solidFill>
            <a:srgbClr val="F49D15"/>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3">
              <a:solidFill>
                <a:schemeClr val="bg1"/>
              </a:solidFill>
            </a:endParaRPr>
          </a:p>
        </p:txBody>
      </p:sp>
      <p:sp>
        <p:nvSpPr>
          <p:cNvPr id="44" name="Oval 43">
            <a:extLst>
              <a:ext uri="{FF2B5EF4-FFF2-40B4-BE49-F238E27FC236}">
                <a16:creationId xmlns:a16="http://schemas.microsoft.com/office/drawing/2014/main" id="{80C56C66-F1D7-4FA5-8B62-A7670DE22262}"/>
              </a:ext>
            </a:extLst>
          </p:cNvPr>
          <p:cNvSpPr/>
          <p:nvPr/>
        </p:nvSpPr>
        <p:spPr>
          <a:xfrm>
            <a:off x="3235449" y="3016402"/>
            <a:ext cx="937712" cy="943598"/>
          </a:xfrm>
          <a:prstGeom prst="ellipse">
            <a:avLst/>
          </a:prstGeom>
          <a:solidFill>
            <a:srgbClr val="96B357"/>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r">
              <a:defRPr/>
            </a:pPr>
            <a:endParaRPr lang="en-US" sz="11733">
              <a:solidFill>
                <a:schemeClr val="bg1"/>
              </a:solidFill>
            </a:endParaRPr>
          </a:p>
        </p:txBody>
      </p:sp>
      <p:sp>
        <p:nvSpPr>
          <p:cNvPr id="45" name="Oval 44">
            <a:extLst>
              <a:ext uri="{FF2B5EF4-FFF2-40B4-BE49-F238E27FC236}">
                <a16:creationId xmlns:a16="http://schemas.microsoft.com/office/drawing/2014/main" id="{92D69795-59AF-4E08-A66E-B0EF3F1D1A21}"/>
              </a:ext>
            </a:extLst>
          </p:cNvPr>
          <p:cNvSpPr/>
          <p:nvPr/>
        </p:nvSpPr>
        <p:spPr>
          <a:xfrm>
            <a:off x="8257514" y="4996102"/>
            <a:ext cx="937712" cy="943598"/>
          </a:xfrm>
          <a:prstGeom prst="ellipse">
            <a:avLst/>
          </a:prstGeom>
          <a:solidFill>
            <a:srgbClr val="179D83"/>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1733">
              <a:solidFill>
                <a:schemeClr val="bg1"/>
              </a:solidFill>
            </a:endParaRPr>
          </a:p>
        </p:txBody>
      </p:sp>
      <p:sp>
        <p:nvSpPr>
          <p:cNvPr id="46" name="Oval 45">
            <a:extLst>
              <a:ext uri="{FF2B5EF4-FFF2-40B4-BE49-F238E27FC236}">
                <a16:creationId xmlns:a16="http://schemas.microsoft.com/office/drawing/2014/main" id="{3A9156F9-471B-4FF3-97CC-82B5F4FF6555}"/>
              </a:ext>
            </a:extLst>
          </p:cNvPr>
          <p:cNvSpPr/>
          <p:nvPr/>
        </p:nvSpPr>
        <p:spPr>
          <a:xfrm>
            <a:off x="3129265" y="5094580"/>
            <a:ext cx="937712" cy="943598"/>
          </a:xfrm>
          <a:prstGeom prst="ellipse">
            <a:avLst/>
          </a:prstGeom>
          <a:solidFill>
            <a:schemeClr val="bg1">
              <a:lumMod val="65000"/>
            </a:schemeClr>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r">
              <a:defRPr/>
            </a:pPr>
            <a:endParaRPr lang="en-US" sz="11733">
              <a:solidFill>
                <a:schemeClr val="bg1"/>
              </a:solidFill>
            </a:endParaRPr>
          </a:p>
        </p:txBody>
      </p:sp>
      <p:grpSp>
        <p:nvGrpSpPr>
          <p:cNvPr id="47" name="Group 46">
            <a:extLst>
              <a:ext uri="{FF2B5EF4-FFF2-40B4-BE49-F238E27FC236}">
                <a16:creationId xmlns:a16="http://schemas.microsoft.com/office/drawing/2014/main" id="{16387142-37E9-450C-9A59-4284AB716185}"/>
              </a:ext>
            </a:extLst>
          </p:cNvPr>
          <p:cNvGrpSpPr/>
          <p:nvPr/>
        </p:nvGrpSpPr>
        <p:grpSpPr>
          <a:xfrm>
            <a:off x="3419625" y="5343258"/>
            <a:ext cx="356992" cy="446243"/>
            <a:chOff x="6751638" y="2265363"/>
            <a:chExt cx="158750" cy="198438"/>
          </a:xfrm>
          <a:solidFill>
            <a:schemeClr val="bg1"/>
          </a:solidFill>
        </p:grpSpPr>
        <p:sp>
          <p:nvSpPr>
            <p:cNvPr id="48" name="Freeform 18">
              <a:extLst>
                <a:ext uri="{FF2B5EF4-FFF2-40B4-BE49-F238E27FC236}">
                  <a16:creationId xmlns:a16="http://schemas.microsoft.com/office/drawing/2014/main" id="{3365842F-8923-49FA-9128-483900255799}"/>
                </a:ext>
              </a:extLst>
            </p:cNvPr>
            <p:cNvSpPr>
              <a:spLocks/>
            </p:cNvSpPr>
            <p:nvPr/>
          </p:nvSpPr>
          <p:spPr bwMode="auto">
            <a:xfrm>
              <a:off x="6751638" y="2349501"/>
              <a:ext cx="158750" cy="65088"/>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49" name="Freeform 19">
              <a:extLst>
                <a:ext uri="{FF2B5EF4-FFF2-40B4-BE49-F238E27FC236}">
                  <a16:creationId xmlns:a16="http://schemas.microsoft.com/office/drawing/2014/main" id="{E5BACCCA-8756-462C-BE87-EE346204DFC6}"/>
                </a:ext>
              </a:extLst>
            </p:cNvPr>
            <p:cNvSpPr>
              <a:spLocks/>
            </p:cNvSpPr>
            <p:nvPr/>
          </p:nvSpPr>
          <p:spPr bwMode="auto">
            <a:xfrm>
              <a:off x="6751638" y="2397126"/>
              <a:ext cx="158750" cy="66675"/>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50" name="Freeform 20">
              <a:extLst>
                <a:ext uri="{FF2B5EF4-FFF2-40B4-BE49-F238E27FC236}">
                  <a16:creationId xmlns:a16="http://schemas.microsoft.com/office/drawing/2014/main" id="{ECA0ECA0-C3FF-4894-8F84-24BBB3E7C7B2}"/>
                </a:ext>
              </a:extLst>
            </p:cNvPr>
            <p:cNvSpPr>
              <a:spLocks/>
            </p:cNvSpPr>
            <p:nvPr/>
          </p:nvSpPr>
          <p:spPr bwMode="auto">
            <a:xfrm>
              <a:off x="6751638" y="2300288"/>
              <a:ext cx="158750" cy="65088"/>
            </a:xfrm>
            <a:custGeom>
              <a:avLst/>
              <a:gdLst>
                <a:gd name="T0" fmla="*/ 96 w 98"/>
                <a:gd name="T1" fmla="*/ 0 h 40"/>
                <a:gd name="T2" fmla="*/ 49 w 98"/>
                <a:gd name="T3" fmla="*/ 15 h 40"/>
                <a:gd name="T4" fmla="*/ 2 w 98"/>
                <a:gd name="T5" fmla="*/ 0 h 40"/>
                <a:gd name="T6" fmla="*/ 0 w 98"/>
                <a:gd name="T7" fmla="*/ 5 h 40"/>
                <a:gd name="T8" fmla="*/ 0 w 98"/>
                <a:gd name="T9" fmla="*/ 19 h 40"/>
                <a:gd name="T10" fmla="*/ 49 w 98"/>
                <a:gd name="T11" fmla="*/ 40 h 40"/>
                <a:gd name="T12" fmla="*/ 98 w 98"/>
                <a:gd name="T13" fmla="*/ 19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8"/>
                    <a:pt x="75" y="15"/>
                    <a:pt x="49" y="15"/>
                  </a:cubicBezTo>
                  <a:cubicBezTo>
                    <a:pt x="23" y="15"/>
                    <a:pt x="3" y="8"/>
                    <a:pt x="2" y="0"/>
                  </a:cubicBezTo>
                  <a:cubicBezTo>
                    <a:pt x="1" y="1"/>
                    <a:pt x="0" y="3"/>
                    <a:pt x="0" y="5"/>
                  </a:cubicBezTo>
                  <a:cubicBezTo>
                    <a:pt x="0" y="19"/>
                    <a:pt x="0" y="19"/>
                    <a:pt x="0" y="19"/>
                  </a:cubicBezTo>
                  <a:cubicBezTo>
                    <a:pt x="0" y="31"/>
                    <a:pt x="22" y="40"/>
                    <a:pt x="49" y="40"/>
                  </a:cubicBezTo>
                  <a:cubicBezTo>
                    <a:pt x="76" y="40"/>
                    <a:pt x="98" y="31"/>
                    <a:pt x="98" y="19"/>
                  </a:cubicBezTo>
                  <a:cubicBezTo>
                    <a:pt x="98" y="5"/>
                    <a:pt x="98" y="5"/>
                    <a:pt x="98" y="5"/>
                  </a:cubicBezTo>
                  <a:cubicBezTo>
                    <a:pt x="98" y="3"/>
                    <a:pt x="97" y="1"/>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51" name="Oval 21">
              <a:extLst>
                <a:ext uri="{FF2B5EF4-FFF2-40B4-BE49-F238E27FC236}">
                  <a16:creationId xmlns:a16="http://schemas.microsoft.com/office/drawing/2014/main" id="{AEF8BA1B-F1D7-45E9-80BF-9063387A5DE3}"/>
                </a:ext>
              </a:extLst>
            </p:cNvPr>
            <p:cNvSpPr>
              <a:spLocks noChangeArrowheads="1"/>
            </p:cNvSpPr>
            <p:nvPr/>
          </p:nvSpPr>
          <p:spPr bwMode="auto">
            <a:xfrm>
              <a:off x="6754813" y="2265363"/>
              <a:ext cx="1524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sp>
        <p:nvSpPr>
          <p:cNvPr id="52" name="Freeform 127">
            <a:extLst>
              <a:ext uri="{FF2B5EF4-FFF2-40B4-BE49-F238E27FC236}">
                <a16:creationId xmlns:a16="http://schemas.microsoft.com/office/drawing/2014/main" id="{EC3D96C0-D48D-4967-A631-4C76B15C26C7}"/>
              </a:ext>
            </a:extLst>
          </p:cNvPr>
          <p:cNvSpPr>
            <a:spLocks noEditPoints="1"/>
          </p:cNvSpPr>
          <p:nvPr/>
        </p:nvSpPr>
        <p:spPr bwMode="auto">
          <a:xfrm>
            <a:off x="8495362" y="5231392"/>
            <a:ext cx="462017" cy="473018"/>
          </a:xfrm>
          <a:custGeom>
            <a:avLst/>
            <a:gdLst>
              <a:gd name="T0" fmla="*/ 53 w 132"/>
              <a:gd name="T1" fmla="*/ 135 h 135"/>
              <a:gd name="T2" fmla="*/ 53 w 132"/>
              <a:gd name="T3" fmla="*/ 123 h 135"/>
              <a:gd name="T4" fmla="*/ 120 w 132"/>
              <a:gd name="T5" fmla="*/ 64 h 135"/>
              <a:gd name="T6" fmla="*/ 53 w 132"/>
              <a:gd name="T7" fmla="*/ 77 h 135"/>
              <a:gd name="T8" fmla="*/ 53 w 132"/>
              <a:gd name="T9" fmla="*/ 65 h 135"/>
              <a:gd name="T10" fmla="*/ 0 w 132"/>
              <a:gd name="T11" fmla="*/ 100 h 135"/>
              <a:gd name="T12" fmla="*/ 53 w 132"/>
              <a:gd name="T13" fmla="*/ 135 h 135"/>
              <a:gd name="T14" fmla="*/ 80 w 132"/>
              <a:gd name="T15" fmla="*/ 0 h 135"/>
              <a:gd name="T16" fmla="*/ 80 w 132"/>
              <a:gd name="T17" fmla="*/ 13 h 135"/>
              <a:gd name="T18" fmla="*/ 12 w 132"/>
              <a:gd name="T19" fmla="*/ 71 h 135"/>
              <a:gd name="T20" fmla="*/ 80 w 132"/>
              <a:gd name="T21" fmla="*/ 58 h 135"/>
              <a:gd name="T22" fmla="*/ 80 w 132"/>
              <a:gd name="T23" fmla="*/ 70 h 135"/>
              <a:gd name="T24" fmla="*/ 132 w 132"/>
              <a:gd name="T25" fmla="*/ 35 h 135"/>
              <a:gd name="T26" fmla="*/ 80 w 132"/>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35">
                <a:moveTo>
                  <a:pt x="53" y="135"/>
                </a:moveTo>
                <a:cubicBezTo>
                  <a:pt x="53" y="123"/>
                  <a:pt x="53" y="123"/>
                  <a:pt x="53" y="123"/>
                </a:cubicBezTo>
                <a:cubicBezTo>
                  <a:pt x="113" y="123"/>
                  <a:pt x="120" y="64"/>
                  <a:pt x="120" y="64"/>
                </a:cubicBezTo>
                <a:cubicBezTo>
                  <a:pt x="120" y="64"/>
                  <a:pt x="102" y="77"/>
                  <a:pt x="53" y="77"/>
                </a:cubicBezTo>
                <a:cubicBezTo>
                  <a:pt x="53" y="65"/>
                  <a:pt x="53" y="65"/>
                  <a:pt x="53" y="65"/>
                </a:cubicBezTo>
                <a:cubicBezTo>
                  <a:pt x="0" y="100"/>
                  <a:pt x="0" y="100"/>
                  <a:pt x="0" y="100"/>
                </a:cubicBezTo>
                <a:cubicBezTo>
                  <a:pt x="53" y="135"/>
                  <a:pt x="53" y="135"/>
                  <a:pt x="53" y="135"/>
                </a:cubicBezTo>
                <a:close/>
                <a:moveTo>
                  <a:pt x="80" y="0"/>
                </a:moveTo>
                <a:cubicBezTo>
                  <a:pt x="80" y="13"/>
                  <a:pt x="80" y="13"/>
                  <a:pt x="80" y="13"/>
                </a:cubicBezTo>
                <a:cubicBezTo>
                  <a:pt x="19" y="13"/>
                  <a:pt x="12" y="71"/>
                  <a:pt x="12" y="71"/>
                </a:cubicBezTo>
                <a:cubicBezTo>
                  <a:pt x="12" y="71"/>
                  <a:pt x="31" y="58"/>
                  <a:pt x="80" y="58"/>
                </a:cubicBezTo>
                <a:cubicBezTo>
                  <a:pt x="80" y="70"/>
                  <a:pt x="80" y="70"/>
                  <a:pt x="80" y="70"/>
                </a:cubicBezTo>
                <a:cubicBezTo>
                  <a:pt x="132" y="35"/>
                  <a:pt x="132" y="35"/>
                  <a:pt x="132" y="35"/>
                </a:cubicBezTo>
                <a:cubicBezTo>
                  <a:pt x="80" y="0"/>
                  <a:pt x="80" y="0"/>
                  <a:pt x="8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3" name="Freeform 196">
            <a:extLst>
              <a:ext uri="{FF2B5EF4-FFF2-40B4-BE49-F238E27FC236}">
                <a16:creationId xmlns:a16="http://schemas.microsoft.com/office/drawing/2014/main" id="{E3860AC6-62E4-4777-93F7-D5012A521F43}"/>
              </a:ext>
            </a:extLst>
          </p:cNvPr>
          <p:cNvSpPr>
            <a:spLocks noEditPoints="1"/>
          </p:cNvSpPr>
          <p:nvPr/>
        </p:nvSpPr>
        <p:spPr bwMode="auto">
          <a:xfrm>
            <a:off x="8514102" y="3656495"/>
            <a:ext cx="424536" cy="341144"/>
          </a:xfrm>
          <a:custGeom>
            <a:avLst/>
            <a:gdLst>
              <a:gd name="T0" fmla="*/ 117 w 132"/>
              <a:gd name="T1" fmla="*/ 33 h 106"/>
              <a:gd name="T2" fmla="*/ 106 w 132"/>
              <a:gd name="T3" fmla="*/ 33 h 106"/>
              <a:gd name="T4" fmla="*/ 100 w 132"/>
              <a:gd name="T5" fmla="*/ 26 h 106"/>
              <a:gd name="T6" fmla="*/ 106 w 132"/>
              <a:gd name="T7" fmla="*/ 20 h 106"/>
              <a:gd name="T8" fmla="*/ 117 w 132"/>
              <a:gd name="T9" fmla="*/ 20 h 106"/>
              <a:gd name="T10" fmla="*/ 123 w 132"/>
              <a:gd name="T11" fmla="*/ 26 h 106"/>
              <a:gd name="T12" fmla="*/ 117 w 132"/>
              <a:gd name="T13" fmla="*/ 33 h 106"/>
              <a:gd name="T14" fmla="*/ 47 w 132"/>
              <a:gd name="T15" fmla="*/ 43 h 106"/>
              <a:gd name="T16" fmla="*/ 64 w 132"/>
              <a:gd name="T17" fmla="*/ 59 h 106"/>
              <a:gd name="T18" fmla="*/ 47 w 132"/>
              <a:gd name="T19" fmla="*/ 76 h 106"/>
              <a:gd name="T20" fmla="*/ 30 w 132"/>
              <a:gd name="T21" fmla="*/ 59 h 106"/>
              <a:gd name="T22" fmla="*/ 47 w 132"/>
              <a:gd name="T23" fmla="*/ 43 h 106"/>
              <a:gd name="T24" fmla="*/ 13 w 132"/>
              <a:gd name="T25" fmla="*/ 0 h 106"/>
              <a:gd name="T26" fmla="*/ 40 w 132"/>
              <a:gd name="T27" fmla="*/ 0 h 106"/>
              <a:gd name="T28" fmla="*/ 40 w 132"/>
              <a:gd name="T29" fmla="*/ 10 h 106"/>
              <a:gd name="T30" fmla="*/ 13 w 132"/>
              <a:gd name="T31" fmla="*/ 10 h 106"/>
              <a:gd name="T32" fmla="*/ 13 w 132"/>
              <a:gd name="T33" fmla="*/ 0 h 106"/>
              <a:gd name="T34" fmla="*/ 48 w 132"/>
              <a:gd name="T35" fmla="*/ 95 h 106"/>
              <a:gd name="T36" fmla="*/ 12 w 132"/>
              <a:gd name="T37" fmla="*/ 60 h 106"/>
              <a:gd name="T38" fmla="*/ 48 w 132"/>
              <a:gd name="T39" fmla="*/ 24 h 106"/>
              <a:gd name="T40" fmla="*/ 83 w 132"/>
              <a:gd name="T41" fmla="*/ 60 h 106"/>
              <a:gd name="T42" fmla="*/ 48 w 132"/>
              <a:gd name="T43" fmla="*/ 95 h 106"/>
              <a:gd name="T44" fmla="*/ 122 w 132"/>
              <a:gd name="T45" fmla="*/ 13 h 106"/>
              <a:gd name="T46" fmla="*/ 9 w 132"/>
              <a:gd name="T47" fmla="*/ 13 h 106"/>
              <a:gd name="T48" fmla="*/ 0 w 132"/>
              <a:gd name="T49" fmla="*/ 22 h 106"/>
              <a:gd name="T50" fmla="*/ 0 w 132"/>
              <a:gd name="T51" fmla="*/ 97 h 106"/>
              <a:gd name="T52" fmla="*/ 9 w 132"/>
              <a:gd name="T53" fmla="*/ 106 h 106"/>
              <a:gd name="T54" fmla="*/ 122 w 132"/>
              <a:gd name="T55" fmla="*/ 106 h 106"/>
              <a:gd name="T56" fmla="*/ 132 w 132"/>
              <a:gd name="T57" fmla="*/ 97 h 106"/>
              <a:gd name="T58" fmla="*/ 132 w 132"/>
              <a:gd name="T59" fmla="*/ 22 h 106"/>
              <a:gd name="T60" fmla="*/ 122 w 132"/>
              <a:gd name="T61" fmla="*/ 1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2" h="106">
                <a:moveTo>
                  <a:pt x="117" y="33"/>
                </a:moveTo>
                <a:cubicBezTo>
                  <a:pt x="106" y="33"/>
                  <a:pt x="106" y="33"/>
                  <a:pt x="106" y="33"/>
                </a:cubicBezTo>
                <a:cubicBezTo>
                  <a:pt x="102" y="33"/>
                  <a:pt x="100" y="30"/>
                  <a:pt x="100" y="26"/>
                </a:cubicBezTo>
                <a:cubicBezTo>
                  <a:pt x="100" y="23"/>
                  <a:pt x="102" y="20"/>
                  <a:pt x="106" y="20"/>
                </a:cubicBezTo>
                <a:cubicBezTo>
                  <a:pt x="117" y="20"/>
                  <a:pt x="117" y="20"/>
                  <a:pt x="117" y="20"/>
                </a:cubicBezTo>
                <a:cubicBezTo>
                  <a:pt x="121" y="20"/>
                  <a:pt x="123" y="23"/>
                  <a:pt x="123" y="26"/>
                </a:cubicBezTo>
                <a:cubicBezTo>
                  <a:pt x="123" y="30"/>
                  <a:pt x="121" y="33"/>
                  <a:pt x="117" y="33"/>
                </a:cubicBezTo>
                <a:close/>
                <a:moveTo>
                  <a:pt x="47" y="43"/>
                </a:moveTo>
                <a:cubicBezTo>
                  <a:pt x="57" y="43"/>
                  <a:pt x="64" y="50"/>
                  <a:pt x="64" y="59"/>
                </a:cubicBezTo>
                <a:cubicBezTo>
                  <a:pt x="64" y="69"/>
                  <a:pt x="57" y="76"/>
                  <a:pt x="47" y="76"/>
                </a:cubicBezTo>
                <a:cubicBezTo>
                  <a:pt x="38" y="76"/>
                  <a:pt x="30" y="69"/>
                  <a:pt x="30" y="59"/>
                </a:cubicBezTo>
                <a:cubicBezTo>
                  <a:pt x="30" y="50"/>
                  <a:pt x="38" y="43"/>
                  <a:pt x="47" y="43"/>
                </a:cubicBezTo>
                <a:close/>
                <a:moveTo>
                  <a:pt x="13" y="0"/>
                </a:moveTo>
                <a:cubicBezTo>
                  <a:pt x="40" y="0"/>
                  <a:pt x="40" y="0"/>
                  <a:pt x="40" y="0"/>
                </a:cubicBezTo>
                <a:cubicBezTo>
                  <a:pt x="40" y="10"/>
                  <a:pt x="40" y="10"/>
                  <a:pt x="40" y="10"/>
                </a:cubicBezTo>
                <a:cubicBezTo>
                  <a:pt x="13" y="10"/>
                  <a:pt x="13" y="10"/>
                  <a:pt x="13" y="10"/>
                </a:cubicBezTo>
                <a:cubicBezTo>
                  <a:pt x="13" y="0"/>
                  <a:pt x="13" y="0"/>
                  <a:pt x="13" y="0"/>
                </a:cubicBezTo>
                <a:close/>
                <a:moveTo>
                  <a:pt x="48" y="95"/>
                </a:moveTo>
                <a:cubicBezTo>
                  <a:pt x="28" y="95"/>
                  <a:pt x="12" y="79"/>
                  <a:pt x="12" y="60"/>
                </a:cubicBezTo>
                <a:cubicBezTo>
                  <a:pt x="12" y="40"/>
                  <a:pt x="28" y="24"/>
                  <a:pt x="48" y="24"/>
                </a:cubicBezTo>
                <a:cubicBezTo>
                  <a:pt x="67" y="24"/>
                  <a:pt x="83" y="40"/>
                  <a:pt x="83" y="60"/>
                </a:cubicBezTo>
                <a:cubicBezTo>
                  <a:pt x="83" y="79"/>
                  <a:pt x="67" y="95"/>
                  <a:pt x="48" y="95"/>
                </a:cubicBezTo>
                <a:close/>
                <a:moveTo>
                  <a:pt x="122" y="13"/>
                </a:moveTo>
                <a:cubicBezTo>
                  <a:pt x="9" y="13"/>
                  <a:pt x="9" y="13"/>
                  <a:pt x="9" y="13"/>
                </a:cubicBezTo>
                <a:cubicBezTo>
                  <a:pt x="4" y="13"/>
                  <a:pt x="0" y="17"/>
                  <a:pt x="0" y="22"/>
                </a:cubicBezTo>
                <a:cubicBezTo>
                  <a:pt x="0" y="97"/>
                  <a:pt x="0" y="97"/>
                  <a:pt x="0" y="97"/>
                </a:cubicBezTo>
                <a:cubicBezTo>
                  <a:pt x="0" y="102"/>
                  <a:pt x="4" y="106"/>
                  <a:pt x="9" y="106"/>
                </a:cubicBezTo>
                <a:cubicBezTo>
                  <a:pt x="122" y="106"/>
                  <a:pt x="122" y="106"/>
                  <a:pt x="122" y="106"/>
                </a:cubicBezTo>
                <a:cubicBezTo>
                  <a:pt x="127" y="106"/>
                  <a:pt x="132" y="102"/>
                  <a:pt x="132" y="97"/>
                </a:cubicBezTo>
                <a:cubicBezTo>
                  <a:pt x="132" y="22"/>
                  <a:pt x="132" y="22"/>
                  <a:pt x="132" y="22"/>
                </a:cubicBezTo>
                <a:cubicBezTo>
                  <a:pt x="132" y="17"/>
                  <a:pt x="127" y="13"/>
                  <a:pt x="122"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4" name="Freeform 227">
            <a:extLst>
              <a:ext uri="{FF2B5EF4-FFF2-40B4-BE49-F238E27FC236}">
                <a16:creationId xmlns:a16="http://schemas.microsoft.com/office/drawing/2014/main" id="{A398A6BE-73B2-493E-8984-5334C103439A}"/>
              </a:ext>
            </a:extLst>
          </p:cNvPr>
          <p:cNvSpPr>
            <a:spLocks noEditPoints="1"/>
          </p:cNvSpPr>
          <p:nvPr/>
        </p:nvSpPr>
        <p:spPr bwMode="auto">
          <a:xfrm>
            <a:off x="3508010" y="3293502"/>
            <a:ext cx="392590" cy="389399"/>
          </a:xfrm>
          <a:custGeom>
            <a:avLst/>
            <a:gdLst>
              <a:gd name="T0" fmla="*/ 79 w 96"/>
              <a:gd name="T1" fmla="*/ 96 h 96"/>
              <a:gd name="T2" fmla="*/ 1 w 96"/>
              <a:gd name="T3" fmla="*/ 17 h 96"/>
              <a:gd name="T4" fmla="*/ 1 w 96"/>
              <a:gd name="T5" fmla="*/ 0 h 96"/>
              <a:gd name="T6" fmla="*/ 96 w 96"/>
              <a:gd name="T7" fmla="*/ 96 h 96"/>
              <a:gd name="T8" fmla="*/ 79 w 96"/>
              <a:gd name="T9" fmla="*/ 96 h 96"/>
              <a:gd name="T10" fmla="*/ 15 w 96"/>
              <a:gd name="T11" fmla="*/ 81 h 96"/>
              <a:gd name="T12" fmla="*/ 15 w 96"/>
              <a:gd name="T13" fmla="*/ 93 h 96"/>
              <a:gd name="T14" fmla="*/ 4 w 96"/>
              <a:gd name="T15" fmla="*/ 93 h 96"/>
              <a:gd name="T16" fmla="*/ 4 w 96"/>
              <a:gd name="T17" fmla="*/ 81 h 96"/>
              <a:gd name="T18" fmla="*/ 15 w 96"/>
              <a:gd name="T19" fmla="*/ 81 h 96"/>
              <a:gd name="T20" fmla="*/ 44 w 96"/>
              <a:gd name="T21" fmla="*/ 95 h 96"/>
              <a:gd name="T22" fmla="*/ 27 w 96"/>
              <a:gd name="T23" fmla="*/ 95 h 96"/>
              <a:gd name="T24" fmla="*/ 1 w 96"/>
              <a:gd name="T25" fmla="*/ 69 h 96"/>
              <a:gd name="T26" fmla="*/ 1 w 96"/>
              <a:gd name="T27" fmla="*/ 52 h 96"/>
              <a:gd name="T28" fmla="*/ 44 w 96"/>
              <a:gd name="T29" fmla="*/ 95 h 96"/>
              <a:gd name="T30" fmla="*/ 70 w 96"/>
              <a:gd name="T31" fmla="*/ 95 h 96"/>
              <a:gd name="T32" fmla="*/ 53 w 96"/>
              <a:gd name="T33" fmla="*/ 95 h 96"/>
              <a:gd name="T34" fmla="*/ 1 w 96"/>
              <a:gd name="T35" fmla="*/ 43 h 96"/>
              <a:gd name="T36" fmla="*/ 1 w 96"/>
              <a:gd name="T37" fmla="*/ 26 h 96"/>
              <a:gd name="T38" fmla="*/ 70 w 96"/>
              <a:gd name="T39"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96">
                <a:moveTo>
                  <a:pt x="79" y="96"/>
                </a:moveTo>
                <a:cubicBezTo>
                  <a:pt x="79" y="53"/>
                  <a:pt x="44" y="18"/>
                  <a:pt x="1" y="17"/>
                </a:cubicBezTo>
                <a:cubicBezTo>
                  <a:pt x="1" y="0"/>
                  <a:pt x="1" y="0"/>
                  <a:pt x="1" y="0"/>
                </a:cubicBezTo>
                <a:cubicBezTo>
                  <a:pt x="54" y="0"/>
                  <a:pt x="96" y="43"/>
                  <a:pt x="96" y="96"/>
                </a:cubicBezTo>
                <a:cubicBezTo>
                  <a:pt x="79" y="96"/>
                  <a:pt x="79" y="96"/>
                  <a:pt x="79" y="96"/>
                </a:cubicBezTo>
                <a:close/>
                <a:moveTo>
                  <a:pt x="15" y="81"/>
                </a:moveTo>
                <a:cubicBezTo>
                  <a:pt x="19" y="85"/>
                  <a:pt x="19" y="90"/>
                  <a:pt x="15" y="93"/>
                </a:cubicBezTo>
                <a:cubicBezTo>
                  <a:pt x="12" y="96"/>
                  <a:pt x="7" y="96"/>
                  <a:pt x="4" y="93"/>
                </a:cubicBezTo>
                <a:cubicBezTo>
                  <a:pt x="0" y="90"/>
                  <a:pt x="0" y="84"/>
                  <a:pt x="4" y="81"/>
                </a:cubicBezTo>
                <a:cubicBezTo>
                  <a:pt x="7" y="78"/>
                  <a:pt x="12" y="78"/>
                  <a:pt x="15" y="81"/>
                </a:cubicBezTo>
                <a:close/>
                <a:moveTo>
                  <a:pt x="44" y="95"/>
                </a:moveTo>
                <a:cubicBezTo>
                  <a:pt x="27" y="95"/>
                  <a:pt x="27" y="95"/>
                  <a:pt x="27" y="95"/>
                </a:cubicBezTo>
                <a:cubicBezTo>
                  <a:pt x="27" y="81"/>
                  <a:pt x="15" y="69"/>
                  <a:pt x="1" y="69"/>
                </a:cubicBezTo>
                <a:cubicBezTo>
                  <a:pt x="1" y="52"/>
                  <a:pt x="1" y="52"/>
                  <a:pt x="1" y="52"/>
                </a:cubicBezTo>
                <a:cubicBezTo>
                  <a:pt x="25" y="52"/>
                  <a:pt x="44" y="72"/>
                  <a:pt x="44" y="95"/>
                </a:cubicBezTo>
                <a:close/>
                <a:moveTo>
                  <a:pt x="70" y="95"/>
                </a:moveTo>
                <a:cubicBezTo>
                  <a:pt x="53" y="95"/>
                  <a:pt x="53" y="95"/>
                  <a:pt x="53" y="95"/>
                </a:cubicBezTo>
                <a:cubicBezTo>
                  <a:pt x="53" y="67"/>
                  <a:pt x="30" y="43"/>
                  <a:pt x="1" y="43"/>
                </a:cubicBezTo>
                <a:cubicBezTo>
                  <a:pt x="1" y="26"/>
                  <a:pt x="1" y="26"/>
                  <a:pt x="1" y="26"/>
                </a:cubicBezTo>
                <a:cubicBezTo>
                  <a:pt x="39" y="26"/>
                  <a:pt x="70" y="57"/>
                  <a:pt x="70" y="9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55" name="Group 54">
            <a:extLst>
              <a:ext uri="{FF2B5EF4-FFF2-40B4-BE49-F238E27FC236}">
                <a16:creationId xmlns:a16="http://schemas.microsoft.com/office/drawing/2014/main" id="{20481682-8D07-409E-BB2B-42D2AD90AB4E}"/>
              </a:ext>
            </a:extLst>
          </p:cNvPr>
          <p:cNvGrpSpPr/>
          <p:nvPr/>
        </p:nvGrpSpPr>
        <p:grpSpPr>
          <a:xfrm>
            <a:off x="332317" y="2896160"/>
            <a:ext cx="2692403" cy="1150174"/>
            <a:chOff x="1164112" y="5084382"/>
            <a:chExt cx="2444536" cy="1151063"/>
          </a:xfrm>
        </p:grpSpPr>
        <p:sp>
          <p:nvSpPr>
            <p:cNvPr id="56" name="TextBox 55">
              <a:extLst>
                <a:ext uri="{FF2B5EF4-FFF2-40B4-BE49-F238E27FC236}">
                  <a16:creationId xmlns:a16="http://schemas.microsoft.com/office/drawing/2014/main" id="{286B445B-D0BC-4BA1-AB71-4C6CBCD2F56B}"/>
                </a:ext>
              </a:extLst>
            </p:cNvPr>
            <p:cNvSpPr txBox="1"/>
            <p:nvPr/>
          </p:nvSpPr>
          <p:spPr>
            <a:xfrm>
              <a:off x="1164112" y="5545492"/>
              <a:ext cx="2444536" cy="689953"/>
            </a:xfrm>
            <a:prstGeom prst="rect">
              <a:avLst/>
            </a:prstGeom>
            <a:noFill/>
          </p:spPr>
          <p:txBody>
            <a:bodyPr wrap="square" lIns="0" tIns="0" rIns="0" bIns="0" rtlCol="0" anchor="t">
              <a:spAutoFit/>
            </a:bodyPr>
            <a:lstStyle/>
            <a:p>
              <a:pPr algn="r" defTabSz="1219170">
                <a:spcBef>
                  <a:spcPct val="20000"/>
                </a:spcBef>
                <a:defRPr/>
              </a:pPr>
              <a:r>
                <a:rPr lang="en-GB" sz="1400" dirty="0">
                  <a:solidFill>
                    <a:schemeClr val="tx1">
                      <a:lumMod val="75000"/>
                      <a:lumOff val="25000"/>
                    </a:schemeClr>
                  </a:solidFill>
                </a:rPr>
                <a:t>VR headset designed to work with Samsung’s flagship smartphones</a:t>
              </a:r>
            </a:p>
            <a:p>
              <a:pPr algn="r" defTabSz="1219170">
                <a:spcBef>
                  <a:spcPct val="20000"/>
                </a:spcBef>
                <a:defRPr/>
              </a:pPr>
              <a:r>
                <a:rPr lang="en-GB" sz="1400" b="1" dirty="0">
                  <a:solidFill>
                    <a:schemeClr val="tx1">
                      <a:lumMod val="75000"/>
                      <a:lumOff val="25000"/>
                    </a:schemeClr>
                  </a:solidFill>
                </a:rPr>
                <a:t>USE: </a:t>
              </a:r>
              <a:r>
                <a:rPr lang="en-GB" sz="1400" dirty="0">
                  <a:solidFill>
                    <a:schemeClr val="tx1">
                      <a:lumMod val="75000"/>
                      <a:lumOff val="25000"/>
                    </a:schemeClr>
                  </a:solidFill>
                </a:rPr>
                <a:t>Gaming, health (meditation)</a:t>
              </a:r>
            </a:p>
          </p:txBody>
        </p:sp>
        <p:sp>
          <p:nvSpPr>
            <p:cNvPr id="57" name="Rectangle 56">
              <a:extLst>
                <a:ext uri="{FF2B5EF4-FFF2-40B4-BE49-F238E27FC236}">
                  <a16:creationId xmlns:a16="http://schemas.microsoft.com/office/drawing/2014/main" id="{A8C4AF41-C4BB-4F19-AA2B-3DCC6840FDBE}"/>
                </a:ext>
              </a:extLst>
            </p:cNvPr>
            <p:cNvSpPr/>
            <p:nvPr/>
          </p:nvSpPr>
          <p:spPr>
            <a:xfrm>
              <a:off x="1679165" y="5084382"/>
              <a:ext cx="1861783" cy="338816"/>
            </a:xfrm>
            <a:prstGeom prst="rect">
              <a:avLst/>
            </a:prstGeom>
            <a:solidFill>
              <a:srgbClr val="96B357"/>
            </a:solidFill>
            <a:effectLst/>
          </p:spPr>
          <p:txBody>
            <a:bodyPr wrap="none">
              <a:spAutoFit/>
            </a:bodyPr>
            <a:lstStyle/>
            <a:p>
              <a:pPr algn="ctr" defTabSz="1450940"/>
              <a:r>
                <a:rPr lang="en-US" sz="1600" b="1" dirty="0">
                  <a:solidFill>
                    <a:schemeClr val="bg1"/>
                  </a:solidFill>
                  <a:ea typeface="Open Sans" pitchFamily="34" charset="0"/>
                  <a:cs typeface="Open Sans" pitchFamily="34" charset="0"/>
                </a:rPr>
                <a:t>The Samsung Gear VR</a:t>
              </a:r>
            </a:p>
          </p:txBody>
        </p:sp>
      </p:grpSp>
      <p:grpSp>
        <p:nvGrpSpPr>
          <p:cNvPr id="58" name="Group 57">
            <a:extLst>
              <a:ext uri="{FF2B5EF4-FFF2-40B4-BE49-F238E27FC236}">
                <a16:creationId xmlns:a16="http://schemas.microsoft.com/office/drawing/2014/main" id="{5E7B7008-CDB2-4F51-9785-797033A29472}"/>
              </a:ext>
            </a:extLst>
          </p:cNvPr>
          <p:cNvGrpSpPr/>
          <p:nvPr/>
        </p:nvGrpSpPr>
        <p:grpSpPr>
          <a:xfrm>
            <a:off x="377187" y="4547510"/>
            <a:ext cx="3484275" cy="1696437"/>
            <a:chOff x="1206048" y="4500005"/>
            <a:chExt cx="3163507" cy="1697749"/>
          </a:xfrm>
        </p:grpSpPr>
        <p:sp>
          <p:nvSpPr>
            <p:cNvPr id="59" name="TextBox 58">
              <a:extLst>
                <a:ext uri="{FF2B5EF4-FFF2-40B4-BE49-F238E27FC236}">
                  <a16:creationId xmlns:a16="http://schemas.microsoft.com/office/drawing/2014/main" id="{0E0A0631-A91D-40AD-BD87-0AB21A49A6C3}"/>
                </a:ext>
              </a:extLst>
            </p:cNvPr>
            <p:cNvSpPr txBox="1"/>
            <p:nvPr/>
          </p:nvSpPr>
          <p:spPr>
            <a:xfrm>
              <a:off x="1206048" y="5033459"/>
              <a:ext cx="2348066" cy="1164295"/>
            </a:xfrm>
            <a:prstGeom prst="rect">
              <a:avLst/>
            </a:prstGeom>
            <a:noFill/>
          </p:spPr>
          <p:txBody>
            <a:bodyPr wrap="square" lIns="0" tIns="0" rIns="0" bIns="0" rtlCol="0" anchor="t">
              <a:spAutoFit/>
            </a:bodyPr>
            <a:lstStyle/>
            <a:p>
              <a:pPr algn="r" defTabSz="1219170">
                <a:spcBef>
                  <a:spcPct val="20000"/>
                </a:spcBef>
                <a:defRPr/>
              </a:pPr>
              <a:r>
                <a:rPr lang="en-GB" sz="1400" dirty="0">
                  <a:solidFill>
                    <a:schemeClr val="tx1">
                      <a:lumMod val="75000"/>
                      <a:lumOff val="25000"/>
                    </a:schemeClr>
                  </a:solidFill>
                </a:rPr>
                <a:t>Pair of mixed reality smart glasses running on a Windows 10 OS</a:t>
              </a:r>
            </a:p>
            <a:p>
              <a:pPr algn="r" defTabSz="1219170">
                <a:spcBef>
                  <a:spcPct val="20000"/>
                </a:spcBef>
                <a:defRPr/>
              </a:pPr>
              <a:r>
                <a:rPr lang="en-GB" sz="1400" b="1" dirty="0">
                  <a:solidFill>
                    <a:schemeClr val="tx1">
                      <a:lumMod val="75000"/>
                      <a:lumOff val="25000"/>
                    </a:schemeClr>
                  </a:solidFill>
                </a:rPr>
                <a:t>USE: </a:t>
              </a:r>
              <a:r>
                <a:rPr lang="en-GB" sz="1400" dirty="0">
                  <a:solidFill>
                    <a:schemeClr val="tx1">
                      <a:lumMod val="75000"/>
                      <a:lumOff val="25000"/>
                    </a:schemeClr>
                  </a:solidFill>
                </a:rPr>
                <a:t>Gaming, virtual tourism, 3-D modelling</a:t>
              </a:r>
            </a:p>
            <a:p>
              <a:pPr algn="r" defTabSz="1219170">
                <a:spcBef>
                  <a:spcPct val="20000"/>
                </a:spcBef>
                <a:defRPr/>
              </a:pPr>
              <a:endParaRPr lang="en-GB" sz="1400" dirty="0">
                <a:solidFill>
                  <a:schemeClr val="tx1">
                    <a:lumMod val="75000"/>
                    <a:lumOff val="25000"/>
                  </a:schemeClr>
                </a:solidFill>
              </a:endParaRPr>
            </a:p>
          </p:txBody>
        </p:sp>
        <p:sp>
          <p:nvSpPr>
            <p:cNvPr id="60" name="Rectangle 59">
              <a:extLst>
                <a:ext uri="{FF2B5EF4-FFF2-40B4-BE49-F238E27FC236}">
                  <a16:creationId xmlns:a16="http://schemas.microsoft.com/office/drawing/2014/main" id="{5F8B6FBB-D66F-4DB0-9157-6A1374D3A576}"/>
                </a:ext>
              </a:extLst>
            </p:cNvPr>
            <p:cNvSpPr/>
            <p:nvPr/>
          </p:nvSpPr>
          <p:spPr>
            <a:xfrm>
              <a:off x="1298194" y="4500005"/>
              <a:ext cx="3071361" cy="338816"/>
            </a:xfrm>
            <a:prstGeom prst="rect">
              <a:avLst/>
            </a:prstGeom>
            <a:solidFill>
              <a:schemeClr val="bg1">
                <a:lumMod val="65000"/>
              </a:schemeClr>
            </a:solidFill>
            <a:effectLst/>
          </p:spPr>
          <p:txBody>
            <a:bodyPr wrap="none">
              <a:spAutoFit/>
            </a:bodyPr>
            <a:lstStyle/>
            <a:p>
              <a:pPr algn="ctr" defTabSz="1450940"/>
              <a:r>
                <a:rPr lang="en-US" sz="1600" b="1" dirty="0">
                  <a:solidFill>
                    <a:schemeClr val="bg1"/>
                  </a:solidFill>
                  <a:ea typeface="Open Sans" pitchFamily="34" charset="0"/>
                  <a:cs typeface="Open Sans" pitchFamily="34" charset="0"/>
                </a:rPr>
                <a:t>Microsoft HoloLens (Project Baraboo)</a:t>
              </a:r>
            </a:p>
          </p:txBody>
        </p:sp>
      </p:grpSp>
      <p:grpSp>
        <p:nvGrpSpPr>
          <p:cNvPr id="61" name="Group 60">
            <a:extLst>
              <a:ext uri="{FF2B5EF4-FFF2-40B4-BE49-F238E27FC236}">
                <a16:creationId xmlns:a16="http://schemas.microsoft.com/office/drawing/2014/main" id="{F92A0E86-07C9-4D31-9722-C6D3C494AD4F}"/>
              </a:ext>
            </a:extLst>
          </p:cNvPr>
          <p:cNvGrpSpPr/>
          <p:nvPr/>
        </p:nvGrpSpPr>
        <p:grpSpPr>
          <a:xfrm>
            <a:off x="8744362" y="2837662"/>
            <a:ext cx="3133679" cy="1552451"/>
            <a:chOff x="461737" y="5025835"/>
            <a:chExt cx="2845187" cy="1553650"/>
          </a:xfrm>
        </p:grpSpPr>
        <p:sp>
          <p:nvSpPr>
            <p:cNvPr id="62" name="TextBox 61">
              <a:extLst>
                <a:ext uri="{FF2B5EF4-FFF2-40B4-BE49-F238E27FC236}">
                  <a16:creationId xmlns:a16="http://schemas.microsoft.com/office/drawing/2014/main" id="{4AFFD096-AFC5-4CF5-9552-B2F418072FA2}"/>
                </a:ext>
              </a:extLst>
            </p:cNvPr>
            <p:cNvSpPr txBox="1"/>
            <p:nvPr/>
          </p:nvSpPr>
          <p:spPr>
            <a:xfrm>
              <a:off x="987904" y="5630801"/>
              <a:ext cx="2261612" cy="948684"/>
            </a:xfrm>
            <a:prstGeom prst="rect">
              <a:avLst/>
            </a:prstGeom>
            <a:noFill/>
          </p:spPr>
          <p:txBody>
            <a:bodyPr wrap="square" lIns="0" tIns="0" rIns="0" bIns="0" rtlCol="0" anchor="t">
              <a:spAutoFit/>
            </a:bodyPr>
            <a:lstStyle/>
            <a:p>
              <a:pPr defTabSz="1219170">
                <a:spcBef>
                  <a:spcPct val="20000"/>
                </a:spcBef>
                <a:defRPr/>
              </a:pPr>
              <a:r>
                <a:rPr lang="en-GB" sz="1400" dirty="0">
                  <a:solidFill>
                    <a:schemeClr val="tx1">
                      <a:lumMod val="75000"/>
                      <a:lumOff val="25000"/>
                    </a:schemeClr>
                  </a:solidFill>
                </a:rPr>
                <a:t>VR headset developed by Sony for the PlayStation 4</a:t>
              </a:r>
            </a:p>
            <a:p>
              <a:pPr defTabSz="1219170">
                <a:spcBef>
                  <a:spcPct val="20000"/>
                </a:spcBef>
                <a:defRPr/>
              </a:pPr>
              <a:r>
                <a:rPr lang="en-GB" sz="1400" b="1" dirty="0">
                  <a:solidFill>
                    <a:schemeClr val="tx1">
                      <a:lumMod val="75000"/>
                      <a:lumOff val="25000"/>
                    </a:schemeClr>
                  </a:solidFill>
                </a:rPr>
                <a:t>USE: </a:t>
              </a:r>
              <a:r>
                <a:rPr lang="en-GB" sz="1400" dirty="0">
                  <a:solidFill>
                    <a:schemeClr val="tx1">
                      <a:lumMod val="75000"/>
                      <a:lumOff val="25000"/>
                    </a:schemeClr>
                  </a:solidFill>
                </a:rPr>
                <a:t>Gaming, entertainment (TV)</a:t>
              </a:r>
            </a:p>
            <a:p>
              <a:pPr defTabSz="1219170">
                <a:spcBef>
                  <a:spcPct val="20000"/>
                </a:spcBef>
                <a:defRPr/>
              </a:pPr>
              <a:endParaRPr lang="en-GB" sz="1400" dirty="0">
                <a:solidFill>
                  <a:schemeClr val="tx1">
                    <a:lumMod val="75000"/>
                    <a:lumOff val="25000"/>
                  </a:schemeClr>
                </a:solidFill>
              </a:endParaRPr>
            </a:p>
          </p:txBody>
        </p:sp>
        <p:sp>
          <p:nvSpPr>
            <p:cNvPr id="63" name="Rectangle 62">
              <a:extLst>
                <a:ext uri="{FF2B5EF4-FFF2-40B4-BE49-F238E27FC236}">
                  <a16:creationId xmlns:a16="http://schemas.microsoft.com/office/drawing/2014/main" id="{DBAFD2F4-D41E-4FD5-9B33-DB80046CE445}"/>
                </a:ext>
              </a:extLst>
            </p:cNvPr>
            <p:cNvSpPr/>
            <p:nvPr/>
          </p:nvSpPr>
          <p:spPr>
            <a:xfrm>
              <a:off x="461737" y="5025835"/>
              <a:ext cx="2845187" cy="338816"/>
            </a:xfrm>
            <a:prstGeom prst="rect">
              <a:avLst/>
            </a:prstGeom>
            <a:solidFill>
              <a:srgbClr val="F49D15"/>
            </a:solidFill>
            <a:effectLst/>
          </p:spPr>
          <p:txBody>
            <a:bodyPr wrap="none">
              <a:spAutoFit/>
            </a:bodyPr>
            <a:lstStyle/>
            <a:p>
              <a:pPr algn="ctr" defTabSz="1450940"/>
              <a:r>
                <a:rPr lang="en-US" sz="1600" b="1" dirty="0">
                  <a:solidFill>
                    <a:schemeClr val="bg1"/>
                  </a:solidFill>
                  <a:ea typeface="Open Sans" pitchFamily="34" charset="0"/>
                  <a:cs typeface="Open Sans" pitchFamily="34" charset="0"/>
                </a:rPr>
                <a:t>PlayStation VR (Project Morpheus)</a:t>
              </a:r>
            </a:p>
          </p:txBody>
        </p:sp>
      </p:grpSp>
      <p:grpSp>
        <p:nvGrpSpPr>
          <p:cNvPr id="64" name="Group 63">
            <a:extLst>
              <a:ext uri="{FF2B5EF4-FFF2-40B4-BE49-F238E27FC236}">
                <a16:creationId xmlns:a16="http://schemas.microsoft.com/office/drawing/2014/main" id="{712F978D-4696-4DDF-9A73-12446D4EA2AD}"/>
              </a:ext>
            </a:extLst>
          </p:cNvPr>
          <p:cNvGrpSpPr/>
          <p:nvPr/>
        </p:nvGrpSpPr>
        <p:grpSpPr>
          <a:xfrm>
            <a:off x="9509310" y="5021081"/>
            <a:ext cx="2368731" cy="1136239"/>
            <a:chOff x="1156262" y="4973943"/>
            <a:chExt cx="2150662" cy="863636"/>
          </a:xfrm>
        </p:grpSpPr>
        <p:sp>
          <p:nvSpPr>
            <p:cNvPr id="65" name="TextBox 64">
              <a:extLst>
                <a:ext uri="{FF2B5EF4-FFF2-40B4-BE49-F238E27FC236}">
                  <a16:creationId xmlns:a16="http://schemas.microsoft.com/office/drawing/2014/main" id="{952E86F1-097B-4B1A-8080-6156FFD7E04B}"/>
                </a:ext>
              </a:extLst>
            </p:cNvPr>
            <p:cNvSpPr txBox="1"/>
            <p:nvPr/>
          </p:nvSpPr>
          <p:spPr>
            <a:xfrm>
              <a:off x="1156263" y="5313563"/>
              <a:ext cx="2150661" cy="524016"/>
            </a:xfrm>
            <a:prstGeom prst="rect">
              <a:avLst/>
            </a:prstGeom>
            <a:noFill/>
          </p:spPr>
          <p:txBody>
            <a:bodyPr wrap="square" lIns="0" tIns="0" rIns="0" bIns="0" rtlCol="0" anchor="t">
              <a:spAutoFit/>
            </a:bodyPr>
            <a:lstStyle/>
            <a:p>
              <a:pPr defTabSz="1219170">
                <a:spcBef>
                  <a:spcPct val="20000"/>
                </a:spcBef>
                <a:defRPr/>
              </a:pPr>
              <a:r>
                <a:rPr lang="en-GB" sz="1400" dirty="0">
                  <a:solidFill>
                    <a:schemeClr val="tx1">
                      <a:lumMod val="75000"/>
                      <a:lumOff val="25000"/>
                    </a:schemeClr>
                  </a:solidFill>
                </a:rPr>
                <a:t>VR headset with specialised VR displays</a:t>
              </a:r>
            </a:p>
            <a:p>
              <a:pPr defTabSz="1219170">
                <a:spcBef>
                  <a:spcPct val="20000"/>
                </a:spcBef>
                <a:defRPr/>
              </a:pPr>
              <a:r>
                <a:rPr lang="en-GB" sz="1400" b="1" dirty="0">
                  <a:solidFill>
                    <a:schemeClr val="tx1">
                      <a:lumMod val="75000"/>
                      <a:lumOff val="25000"/>
                    </a:schemeClr>
                  </a:solidFill>
                </a:rPr>
                <a:t>USE</a:t>
              </a:r>
              <a:r>
                <a:rPr lang="en-GB" sz="1400" dirty="0">
                  <a:solidFill>
                    <a:schemeClr val="tx1">
                      <a:lumMod val="75000"/>
                      <a:lumOff val="25000"/>
                    </a:schemeClr>
                  </a:solidFill>
                </a:rPr>
                <a:t>: Gaming, aviation (drones) </a:t>
              </a:r>
            </a:p>
          </p:txBody>
        </p:sp>
        <p:sp>
          <p:nvSpPr>
            <p:cNvPr id="66" name="Rectangle 65">
              <a:extLst>
                <a:ext uri="{FF2B5EF4-FFF2-40B4-BE49-F238E27FC236}">
                  <a16:creationId xmlns:a16="http://schemas.microsoft.com/office/drawing/2014/main" id="{3C12AA2A-B279-4DB0-9D14-0673DA1C3933}"/>
                </a:ext>
              </a:extLst>
            </p:cNvPr>
            <p:cNvSpPr/>
            <p:nvPr/>
          </p:nvSpPr>
          <p:spPr>
            <a:xfrm>
              <a:off x="1156262" y="4973943"/>
              <a:ext cx="1097386" cy="257329"/>
            </a:xfrm>
            <a:prstGeom prst="rect">
              <a:avLst/>
            </a:prstGeom>
            <a:solidFill>
              <a:srgbClr val="179D83"/>
            </a:solidFill>
            <a:effectLst/>
          </p:spPr>
          <p:txBody>
            <a:bodyPr wrap="square">
              <a:spAutoFit/>
            </a:bodyPr>
            <a:lstStyle/>
            <a:p>
              <a:pPr algn="ctr" defTabSz="1450940"/>
              <a:r>
                <a:rPr lang="en-US" sz="1600" b="1" dirty="0">
                  <a:solidFill>
                    <a:schemeClr val="bg1"/>
                  </a:solidFill>
                  <a:ea typeface="Open Sans" pitchFamily="34" charset="0"/>
                  <a:cs typeface="Open Sans" pitchFamily="34" charset="0"/>
                </a:rPr>
                <a:t>Oculus VR</a:t>
              </a:r>
            </a:p>
          </p:txBody>
        </p:sp>
      </p:grpSp>
      <p:cxnSp>
        <p:nvCxnSpPr>
          <p:cNvPr id="70" name="Straight Connector 69">
            <a:extLst>
              <a:ext uri="{FF2B5EF4-FFF2-40B4-BE49-F238E27FC236}">
                <a16:creationId xmlns:a16="http://schemas.microsoft.com/office/drawing/2014/main" id="{4885941D-5B3D-441B-9B42-FA504A4B75C4}"/>
              </a:ext>
            </a:extLst>
          </p:cNvPr>
          <p:cNvCxnSpPr/>
          <p:nvPr/>
        </p:nvCxnSpPr>
        <p:spPr>
          <a:xfrm>
            <a:off x="5126637" y="2501035"/>
            <a:ext cx="2098623"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02373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endParaRPr lang="en-GB" dirty="0"/>
          </a:p>
        </p:txBody>
      </p:sp>
      <p:pic>
        <p:nvPicPr>
          <p:cNvPr id="13" name="Content Placeholder 3">
            <a:extLst>
              <a:ext uri="{FF2B5EF4-FFF2-40B4-BE49-F238E27FC236}">
                <a16:creationId xmlns:a16="http://schemas.microsoft.com/office/drawing/2014/main" id="{A8802879-D775-42CF-8ADA-B958BBA82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73" y="2242240"/>
            <a:ext cx="4200144" cy="2057444"/>
          </a:xfrm>
          <a:prstGeom prst="rect">
            <a:avLst/>
          </a:prstGeom>
          <a:ln w="38100">
            <a:solidFill>
              <a:srgbClr val="FFD040"/>
            </a:solidFill>
          </a:ln>
        </p:spPr>
      </p:pic>
      <p:pic>
        <p:nvPicPr>
          <p:cNvPr id="15" name="Obrázok 5">
            <a:extLst>
              <a:ext uri="{FF2B5EF4-FFF2-40B4-BE49-F238E27FC236}">
                <a16:creationId xmlns:a16="http://schemas.microsoft.com/office/drawing/2014/main" id="{25EDE65F-2C82-4F82-8EF4-1FFBB4F73FF1}"/>
              </a:ext>
            </a:extLst>
          </p:cNvPr>
          <p:cNvPicPr>
            <a:picLocks noGrp="1" noChangeAspect="1"/>
          </p:cNvPicPr>
          <p:nvPr>
            <p:ph type="pic" sz="quarter" idx="14"/>
          </p:nvPr>
        </p:nvPicPr>
        <p:blipFill>
          <a:blip r:embed="rId3"/>
          <a:srcRect l="1856" r="1856"/>
          <a:stretch>
            <a:fillRect/>
          </a:stretch>
        </p:blipFill>
        <p:spPr>
          <a:prstGeom prst="rect">
            <a:avLst/>
          </a:prstGeom>
          <a:ln w="38100">
            <a:solidFill>
              <a:srgbClr val="FFAE14"/>
            </a:solidFill>
          </a:ln>
        </p:spPr>
      </p:pic>
      <p:pic>
        <p:nvPicPr>
          <p:cNvPr id="17" name="Picture Placeholder 16">
            <a:extLst>
              <a:ext uri="{FF2B5EF4-FFF2-40B4-BE49-F238E27FC236}">
                <a16:creationId xmlns:a16="http://schemas.microsoft.com/office/drawing/2014/main" id="{377D921F-BDD7-4893-8135-4CD005190A70}"/>
              </a:ext>
            </a:extLst>
          </p:cNvPr>
          <p:cNvPicPr>
            <a:picLocks noGrp="1" noChangeAspect="1"/>
          </p:cNvPicPr>
          <p:nvPr>
            <p:ph type="pic" sz="quarter" idx="17"/>
          </p:nvPr>
        </p:nvPicPr>
        <p:blipFill rotWithShape="1">
          <a:blip r:embed="rId4" cstate="print">
            <a:extLst>
              <a:ext uri="{28A0092B-C50C-407E-A947-70E740481C1C}">
                <a14:useLocalDpi xmlns:a14="http://schemas.microsoft.com/office/drawing/2010/main" val="0"/>
              </a:ext>
            </a:extLst>
          </a:blip>
          <a:srcRect l="21042" t="27078" b="27078"/>
          <a:stretch/>
        </p:blipFill>
        <p:spPr>
          <a:xfrm rot="19803452">
            <a:off x="6533161" y="3821190"/>
            <a:ext cx="5182184" cy="1682967"/>
          </a:xfrm>
          <a:prstGeom prst="rect">
            <a:avLst/>
          </a:prstGeom>
          <a:ln w="38100">
            <a:solidFill>
              <a:schemeClr val="tx1">
                <a:lumMod val="50000"/>
                <a:lumOff val="50000"/>
              </a:schemeClr>
            </a:solidFill>
          </a:ln>
        </p:spPr>
      </p:pic>
      <p:pic>
        <p:nvPicPr>
          <p:cNvPr id="20" name="Picture Placeholder 19">
            <a:extLst>
              <a:ext uri="{FF2B5EF4-FFF2-40B4-BE49-F238E27FC236}">
                <a16:creationId xmlns:a16="http://schemas.microsoft.com/office/drawing/2014/main" id="{29F3D305-8341-4D9A-8C1C-9B72D55DD508}"/>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l="6316" r="6316"/>
          <a:stretch>
            <a:fillRect/>
          </a:stretch>
        </p:blipFill>
        <p:spPr>
          <a:xfrm rot="19803055">
            <a:off x="3648454" y="3156684"/>
            <a:ext cx="3546475" cy="2286000"/>
          </a:xfrm>
          <a:prstGeom prst="rect">
            <a:avLst/>
          </a:prstGeom>
          <a:ln w="38100">
            <a:solidFill>
              <a:schemeClr val="bg1">
                <a:lumMod val="75000"/>
              </a:schemeClr>
            </a:solidFill>
          </a:ln>
        </p:spPr>
      </p:pic>
      <p:sp>
        <p:nvSpPr>
          <p:cNvPr id="6" name="Rectangle 5">
            <a:extLst>
              <a:ext uri="{FF2B5EF4-FFF2-40B4-BE49-F238E27FC236}">
                <a16:creationId xmlns:a16="http://schemas.microsoft.com/office/drawing/2014/main" id="{8210158B-E71B-4150-9879-031A9827634E}"/>
              </a:ext>
            </a:extLst>
          </p:cNvPr>
          <p:cNvSpPr/>
          <p:nvPr/>
        </p:nvSpPr>
        <p:spPr>
          <a:xfrm>
            <a:off x="6798365" y="6493565"/>
            <a:ext cx="967409" cy="390939"/>
          </a:xfrm>
          <a:prstGeom prst="rect">
            <a:avLst/>
          </a:prstGeom>
          <a:solidFill>
            <a:srgbClr val="FFA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AB107AD-D5A0-440C-95A3-899E541AABA2}"/>
              </a:ext>
            </a:extLst>
          </p:cNvPr>
          <p:cNvSpPr txBox="1"/>
          <p:nvPr/>
        </p:nvSpPr>
        <p:spPr>
          <a:xfrm>
            <a:off x="940905" y="4325344"/>
            <a:ext cx="2333954" cy="369332"/>
          </a:xfrm>
          <a:prstGeom prst="rect">
            <a:avLst/>
          </a:prstGeom>
          <a:solidFill>
            <a:srgbClr val="FFD040"/>
          </a:solidFill>
          <a:ln w="38100">
            <a:solidFill>
              <a:srgbClr val="FFD040"/>
            </a:solidFill>
          </a:ln>
        </p:spPr>
        <p:txBody>
          <a:bodyPr wrap="square" rtlCol="0">
            <a:spAutoFit/>
          </a:bodyPr>
          <a:lstStyle/>
          <a:p>
            <a:pPr algn="ctr"/>
            <a:r>
              <a:rPr lang="en-GB" b="1" dirty="0"/>
              <a:t>The Samsung Gear VR</a:t>
            </a:r>
          </a:p>
        </p:txBody>
      </p:sp>
      <p:sp>
        <p:nvSpPr>
          <p:cNvPr id="22" name="TextBox 21">
            <a:extLst>
              <a:ext uri="{FF2B5EF4-FFF2-40B4-BE49-F238E27FC236}">
                <a16:creationId xmlns:a16="http://schemas.microsoft.com/office/drawing/2014/main" id="{8D10B601-CE04-4F97-9497-D39E2B10CCF0}"/>
              </a:ext>
            </a:extLst>
          </p:cNvPr>
          <p:cNvSpPr txBox="1"/>
          <p:nvPr/>
        </p:nvSpPr>
        <p:spPr>
          <a:xfrm rot="19809229">
            <a:off x="5093631" y="762104"/>
            <a:ext cx="2752344" cy="369332"/>
          </a:xfrm>
          <a:prstGeom prst="rect">
            <a:avLst/>
          </a:prstGeom>
          <a:solidFill>
            <a:srgbClr val="FFBA1A"/>
          </a:solidFill>
        </p:spPr>
        <p:txBody>
          <a:bodyPr wrap="square" rtlCol="0">
            <a:spAutoFit/>
          </a:bodyPr>
          <a:lstStyle/>
          <a:p>
            <a:pPr algn="ctr"/>
            <a:r>
              <a:rPr lang="en-GB" b="1" dirty="0"/>
              <a:t>PlayStation VR</a:t>
            </a:r>
          </a:p>
        </p:txBody>
      </p:sp>
      <p:sp>
        <p:nvSpPr>
          <p:cNvPr id="23" name="TextBox 22">
            <a:extLst>
              <a:ext uri="{FF2B5EF4-FFF2-40B4-BE49-F238E27FC236}">
                <a16:creationId xmlns:a16="http://schemas.microsoft.com/office/drawing/2014/main" id="{90DAA27D-62A9-4CA8-B481-AD2627039CE0}"/>
              </a:ext>
            </a:extLst>
          </p:cNvPr>
          <p:cNvSpPr txBox="1"/>
          <p:nvPr/>
        </p:nvSpPr>
        <p:spPr>
          <a:xfrm rot="19704286">
            <a:off x="4770362" y="5651739"/>
            <a:ext cx="1376923" cy="369332"/>
          </a:xfrm>
          <a:prstGeom prst="rect">
            <a:avLst/>
          </a:prstGeom>
          <a:solidFill>
            <a:srgbClr val="CBCBCB"/>
          </a:solidFill>
        </p:spPr>
        <p:txBody>
          <a:bodyPr wrap="square" rtlCol="0">
            <a:spAutoFit/>
          </a:bodyPr>
          <a:lstStyle/>
          <a:p>
            <a:pPr algn="ctr"/>
            <a:r>
              <a:rPr lang="en-GB" b="1" dirty="0"/>
              <a:t>Oculus VR</a:t>
            </a:r>
          </a:p>
        </p:txBody>
      </p:sp>
      <p:sp>
        <p:nvSpPr>
          <p:cNvPr id="24" name="TextBox 23">
            <a:extLst>
              <a:ext uri="{FF2B5EF4-FFF2-40B4-BE49-F238E27FC236}">
                <a16:creationId xmlns:a16="http://schemas.microsoft.com/office/drawing/2014/main" id="{2AEE16A7-33D8-42C7-AC1F-27814418C674}"/>
              </a:ext>
            </a:extLst>
          </p:cNvPr>
          <p:cNvSpPr txBox="1"/>
          <p:nvPr/>
        </p:nvSpPr>
        <p:spPr>
          <a:xfrm rot="19787567">
            <a:off x="9623739" y="4765720"/>
            <a:ext cx="2276645" cy="369332"/>
          </a:xfrm>
          <a:prstGeom prst="rect">
            <a:avLst/>
          </a:prstGeom>
          <a:solidFill>
            <a:srgbClr val="8D8D8D"/>
          </a:solidFill>
        </p:spPr>
        <p:txBody>
          <a:bodyPr wrap="square" rtlCol="0">
            <a:spAutoFit/>
          </a:bodyPr>
          <a:lstStyle/>
          <a:p>
            <a:pPr algn="ctr"/>
            <a:r>
              <a:rPr lang="en-GB" b="1" dirty="0"/>
              <a:t>Microsoft HoloLens</a:t>
            </a:r>
          </a:p>
        </p:txBody>
      </p:sp>
      <p:sp>
        <p:nvSpPr>
          <p:cNvPr id="25" name="Title 1">
            <a:extLst>
              <a:ext uri="{FF2B5EF4-FFF2-40B4-BE49-F238E27FC236}">
                <a16:creationId xmlns:a16="http://schemas.microsoft.com/office/drawing/2014/main" id="{F15BF165-4397-4619-9599-2269BD93CA54}"/>
              </a:ext>
            </a:extLst>
          </p:cNvPr>
          <p:cNvSpPr txBox="1">
            <a:spLocks/>
          </p:cNvSpPr>
          <p:nvPr/>
        </p:nvSpPr>
        <p:spPr>
          <a:xfrm>
            <a:off x="-2534586" y="604800"/>
            <a:ext cx="10515600" cy="1325563"/>
          </a:xfrm>
          <a:prstGeom prst="rect">
            <a:avLst/>
          </a:prstGeom>
        </p:spPr>
        <p:txBody>
          <a:bodyPr/>
          <a:lst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a:lstStyle>
          <a:p>
            <a:r>
              <a:rPr lang="en-GB" dirty="0"/>
              <a:t>VR Systems </a:t>
            </a:r>
          </a:p>
          <a:p>
            <a:r>
              <a:rPr lang="en-GB" dirty="0"/>
              <a:t>		&amp; their uses</a:t>
            </a:r>
          </a:p>
        </p:txBody>
      </p:sp>
    </p:spTree>
    <p:extLst>
      <p:ext uri="{BB962C8B-B14F-4D97-AF65-F5344CB8AC3E}">
        <p14:creationId xmlns:p14="http://schemas.microsoft.com/office/powerpoint/2010/main" val="8847151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Issues with VR </a:t>
            </a:r>
          </a:p>
        </p:txBody>
      </p:sp>
      <p:sp>
        <p:nvSpPr>
          <p:cNvPr id="3" name="Content Placeholder 2"/>
          <p:cNvSpPr>
            <a:spLocks noGrp="1"/>
          </p:cNvSpPr>
          <p:nvPr>
            <p:ph idx="1"/>
          </p:nvPr>
        </p:nvSpPr>
        <p:spPr>
          <a:xfrm>
            <a:off x="1126337" y="1452950"/>
            <a:ext cx="6656009" cy="412285"/>
          </a:xfrm>
        </p:spPr>
        <p:txBody>
          <a:bodyPr>
            <a:normAutofit/>
          </a:bodyPr>
          <a:lstStyle/>
          <a:p>
            <a:pPr marL="0" indent="0">
              <a:lnSpc>
                <a:spcPct val="100000"/>
              </a:lnSpc>
              <a:spcBef>
                <a:spcPts val="1800"/>
              </a:spcBef>
              <a:spcAft>
                <a:spcPts val="1800"/>
              </a:spcAft>
              <a:buNone/>
            </a:pPr>
            <a:r>
              <a:rPr lang="en-GB" sz="2000" dirty="0"/>
              <a:t>In 2015, an experiment showed that VR has two shortcomings:</a:t>
            </a:r>
          </a:p>
        </p:txBody>
      </p:sp>
      <p:grpSp>
        <p:nvGrpSpPr>
          <p:cNvPr id="35" name="Group 34">
            <a:extLst>
              <a:ext uri="{FF2B5EF4-FFF2-40B4-BE49-F238E27FC236}">
                <a16:creationId xmlns:a16="http://schemas.microsoft.com/office/drawing/2014/main" id="{3EA1B48F-61C9-48B2-B728-3C02AEC99857}"/>
              </a:ext>
            </a:extLst>
          </p:cNvPr>
          <p:cNvGrpSpPr/>
          <p:nvPr/>
        </p:nvGrpSpPr>
        <p:grpSpPr>
          <a:xfrm>
            <a:off x="526682" y="2080584"/>
            <a:ext cx="2773170" cy="547426"/>
            <a:chOff x="6331789" y="2040500"/>
            <a:chExt cx="2156603" cy="547426"/>
          </a:xfrm>
          <a:solidFill>
            <a:srgbClr val="FFD927"/>
          </a:solidFill>
        </p:grpSpPr>
        <p:sp>
          <p:nvSpPr>
            <p:cNvPr id="36" name="Rectangle: Rounded Corners 35">
              <a:extLst>
                <a:ext uri="{FF2B5EF4-FFF2-40B4-BE49-F238E27FC236}">
                  <a16:creationId xmlns:a16="http://schemas.microsoft.com/office/drawing/2014/main" id="{EA552D88-D2A9-4D26-8148-379D5B054A9B}"/>
                </a:ext>
              </a:extLst>
            </p:cNvPr>
            <p:cNvSpPr/>
            <p:nvPr/>
          </p:nvSpPr>
          <p:spPr>
            <a:xfrm>
              <a:off x="6331789" y="2040502"/>
              <a:ext cx="2156603" cy="547424"/>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boto"/>
                <a:ea typeface="+mn-ea"/>
                <a:cs typeface="+mn-cs"/>
              </a:endParaRPr>
            </a:p>
          </p:txBody>
        </p:sp>
        <p:sp>
          <p:nvSpPr>
            <p:cNvPr id="37" name="Rectangle 36">
              <a:extLst>
                <a:ext uri="{FF2B5EF4-FFF2-40B4-BE49-F238E27FC236}">
                  <a16:creationId xmlns:a16="http://schemas.microsoft.com/office/drawing/2014/main" id="{65DED85B-745B-4DE4-895A-7716316EA52E}"/>
                </a:ext>
              </a:extLst>
            </p:cNvPr>
            <p:cNvSpPr/>
            <p:nvPr/>
          </p:nvSpPr>
          <p:spPr>
            <a:xfrm>
              <a:off x="6331790" y="2040500"/>
              <a:ext cx="973886" cy="547425"/>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boto"/>
                <a:ea typeface="+mn-ea"/>
                <a:cs typeface="+mn-cs"/>
              </a:endParaRPr>
            </a:p>
          </p:txBody>
        </p:sp>
      </p:grpSp>
      <p:grpSp>
        <p:nvGrpSpPr>
          <p:cNvPr id="38" name="Group 37">
            <a:extLst>
              <a:ext uri="{FF2B5EF4-FFF2-40B4-BE49-F238E27FC236}">
                <a16:creationId xmlns:a16="http://schemas.microsoft.com/office/drawing/2014/main" id="{A5E68A73-0A79-4FDA-8CDF-051119E720B3}"/>
              </a:ext>
            </a:extLst>
          </p:cNvPr>
          <p:cNvGrpSpPr/>
          <p:nvPr/>
        </p:nvGrpSpPr>
        <p:grpSpPr>
          <a:xfrm>
            <a:off x="544443" y="3275292"/>
            <a:ext cx="2773170" cy="547426"/>
            <a:chOff x="6331788" y="2040500"/>
            <a:chExt cx="2156603" cy="547426"/>
          </a:xfrm>
          <a:solidFill>
            <a:srgbClr val="FFB527"/>
          </a:solidFill>
        </p:grpSpPr>
        <p:sp>
          <p:nvSpPr>
            <p:cNvPr id="39" name="Rectangle: Rounded Corners 38">
              <a:extLst>
                <a:ext uri="{FF2B5EF4-FFF2-40B4-BE49-F238E27FC236}">
                  <a16:creationId xmlns:a16="http://schemas.microsoft.com/office/drawing/2014/main" id="{8F576704-7332-4829-8F94-905036AA845B}"/>
                </a:ext>
              </a:extLst>
            </p:cNvPr>
            <p:cNvSpPr/>
            <p:nvPr/>
          </p:nvSpPr>
          <p:spPr>
            <a:xfrm>
              <a:off x="6331788" y="2040502"/>
              <a:ext cx="2156603" cy="547424"/>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Roboto"/>
                <a:ea typeface="+mn-ea"/>
                <a:cs typeface="+mn-cs"/>
              </a:endParaRPr>
            </a:p>
          </p:txBody>
        </p:sp>
        <p:sp>
          <p:nvSpPr>
            <p:cNvPr id="40" name="Rectangle 39">
              <a:extLst>
                <a:ext uri="{FF2B5EF4-FFF2-40B4-BE49-F238E27FC236}">
                  <a16:creationId xmlns:a16="http://schemas.microsoft.com/office/drawing/2014/main" id="{7E8ED50A-3612-4073-B8C2-0401D848E449}"/>
                </a:ext>
              </a:extLst>
            </p:cNvPr>
            <p:cNvSpPr/>
            <p:nvPr/>
          </p:nvSpPr>
          <p:spPr>
            <a:xfrm>
              <a:off x="6331790" y="2040500"/>
              <a:ext cx="973886" cy="547425"/>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b="0" i="0" u="none" strike="noStrike" kern="0" cap="none" spc="0" normalizeH="0" baseline="0" noProof="0">
                <a:ln>
                  <a:noFill/>
                </a:ln>
                <a:solidFill>
                  <a:schemeClr val="tx1">
                    <a:lumMod val="75000"/>
                    <a:lumOff val="25000"/>
                  </a:schemeClr>
                </a:solidFill>
                <a:effectLst/>
                <a:uLnTx/>
                <a:uFillTx/>
                <a:latin typeface="Roboto"/>
                <a:ea typeface="+mn-ea"/>
                <a:cs typeface="+mn-cs"/>
              </a:endParaRPr>
            </a:p>
          </p:txBody>
        </p:sp>
      </p:grpSp>
      <p:grpSp>
        <p:nvGrpSpPr>
          <p:cNvPr id="41" name="Group 40">
            <a:extLst>
              <a:ext uri="{FF2B5EF4-FFF2-40B4-BE49-F238E27FC236}">
                <a16:creationId xmlns:a16="http://schemas.microsoft.com/office/drawing/2014/main" id="{DB60B2E7-D98F-4256-986A-D81A645C1CE4}"/>
              </a:ext>
            </a:extLst>
          </p:cNvPr>
          <p:cNvGrpSpPr/>
          <p:nvPr/>
        </p:nvGrpSpPr>
        <p:grpSpPr>
          <a:xfrm>
            <a:off x="544443" y="4310976"/>
            <a:ext cx="2773170" cy="547426"/>
            <a:chOff x="6331789" y="2040500"/>
            <a:chExt cx="2156603" cy="547426"/>
          </a:xfrm>
          <a:solidFill>
            <a:srgbClr val="FFC24E"/>
          </a:solidFill>
        </p:grpSpPr>
        <p:sp>
          <p:nvSpPr>
            <p:cNvPr id="42" name="Rectangle: Rounded Corners 41">
              <a:extLst>
                <a:ext uri="{FF2B5EF4-FFF2-40B4-BE49-F238E27FC236}">
                  <a16:creationId xmlns:a16="http://schemas.microsoft.com/office/drawing/2014/main" id="{EDF9E2BF-7324-4E65-91B8-BDDF7656C63F}"/>
                </a:ext>
              </a:extLst>
            </p:cNvPr>
            <p:cNvSpPr/>
            <p:nvPr/>
          </p:nvSpPr>
          <p:spPr>
            <a:xfrm>
              <a:off x="6331789" y="2040502"/>
              <a:ext cx="2156603" cy="547424"/>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Roboto"/>
                <a:ea typeface="+mn-ea"/>
                <a:cs typeface="+mn-cs"/>
              </a:endParaRPr>
            </a:p>
          </p:txBody>
        </p:sp>
        <p:sp>
          <p:nvSpPr>
            <p:cNvPr id="43" name="Rectangle 42">
              <a:extLst>
                <a:ext uri="{FF2B5EF4-FFF2-40B4-BE49-F238E27FC236}">
                  <a16:creationId xmlns:a16="http://schemas.microsoft.com/office/drawing/2014/main" id="{541F2275-3741-43BD-ACAD-8390ED1DA9D7}"/>
                </a:ext>
              </a:extLst>
            </p:cNvPr>
            <p:cNvSpPr/>
            <p:nvPr/>
          </p:nvSpPr>
          <p:spPr>
            <a:xfrm>
              <a:off x="6331790" y="2040500"/>
              <a:ext cx="973886" cy="547425"/>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boto"/>
                <a:ea typeface="+mn-ea"/>
                <a:cs typeface="+mn-cs"/>
              </a:endParaRPr>
            </a:p>
          </p:txBody>
        </p:sp>
      </p:grpSp>
      <p:sp>
        <p:nvSpPr>
          <p:cNvPr id="44" name="TextBox 43">
            <a:extLst>
              <a:ext uri="{FF2B5EF4-FFF2-40B4-BE49-F238E27FC236}">
                <a16:creationId xmlns:a16="http://schemas.microsoft.com/office/drawing/2014/main" id="{9B08BF60-F95A-4B58-A57F-8B1B1D0094A3}"/>
              </a:ext>
            </a:extLst>
          </p:cNvPr>
          <p:cNvSpPr txBox="1"/>
          <p:nvPr/>
        </p:nvSpPr>
        <p:spPr>
          <a:xfrm>
            <a:off x="798847" y="2173903"/>
            <a:ext cx="2422439" cy="369332"/>
          </a:xfrm>
          <a:prstGeom prst="rect">
            <a:avLst/>
          </a:prstGeom>
          <a:noFill/>
        </p:spPr>
        <p:txBody>
          <a:bodyPr wrap="none" rtlCol="0">
            <a:spAutoFit/>
          </a:bodyPr>
          <a:lstStyle/>
          <a:p>
            <a:r>
              <a:rPr lang="en-GB" dirty="0">
                <a:solidFill>
                  <a:schemeClr val="tx1">
                    <a:lumMod val="75000"/>
                    <a:lumOff val="25000"/>
                  </a:schemeClr>
                </a:solidFill>
                <a:latin typeface="Roboto"/>
              </a:rPr>
              <a:t>Virtual movement </a:t>
            </a:r>
          </a:p>
        </p:txBody>
      </p:sp>
      <p:sp>
        <p:nvSpPr>
          <p:cNvPr id="45" name="TextBox 44">
            <a:extLst>
              <a:ext uri="{FF2B5EF4-FFF2-40B4-BE49-F238E27FC236}">
                <a16:creationId xmlns:a16="http://schemas.microsoft.com/office/drawing/2014/main" id="{F96108C8-5379-455C-BF5C-E7B1023D2F93}"/>
              </a:ext>
            </a:extLst>
          </p:cNvPr>
          <p:cNvSpPr txBox="1"/>
          <p:nvPr/>
        </p:nvSpPr>
        <p:spPr>
          <a:xfrm>
            <a:off x="798847" y="3364548"/>
            <a:ext cx="1132984" cy="369332"/>
          </a:xfrm>
          <a:prstGeom prst="rect">
            <a:avLst/>
          </a:prstGeom>
          <a:noFill/>
        </p:spPr>
        <p:txBody>
          <a:bodyPr wrap="none" rtlCol="0">
            <a:spAutoFit/>
          </a:bodyPr>
          <a:lstStyle/>
          <a:p>
            <a:r>
              <a:rPr lang="en-GB" dirty="0">
                <a:solidFill>
                  <a:schemeClr val="tx1">
                    <a:lumMod val="75000"/>
                    <a:lumOff val="25000"/>
                  </a:schemeClr>
                </a:solidFill>
                <a:latin typeface="Roboto"/>
              </a:rPr>
              <a:t>Senses</a:t>
            </a:r>
          </a:p>
        </p:txBody>
      </p:sp>
      <p:sp>
        <p:nvSpPr>
          <p:cNvPr id="46" name="TextBox 45">
            <a:extLst>
              <a:ext uri="{FF2B5EF4-FFF2-40B4-BE49-F238E27FC236}">
                <a16:creationId xmlns:a16="http://schemas.microsoft.com/office/drawing/2014/main" id="{186891A8-CFD4-423F-A250-170022954F60}"/>
              </a:ext>
            </a:extLst>
          </p:cNvPr>
          <p:cNvSpPr txBox="1"/>
          <p:nvPr/>
        </p:nvSpPr>
        <p:spPr>
          <a:xfrm>
            <a:off x="798847" y="4395127"/>
            <a:ext cx="1711658" cy="369332"/>
          </a:xfrm>
          <a:prstGeom prst="rect">
            <a:avLst/>
          </a:prstGeom>
          <a:noFill/>
        </p:spPr>
        <p:txBody>
          <a:bodyPr wrap="none" rtlCol="0">
            <a:spAutoFit/>
          </a:bodyPr>
          <a:lstStyle/>
          <a:p>
            <a:r>
              <a:rPr lang="en-GB" dirty="0">
                <a:solidFill>
                  <a:schemeClr val="tx1">
                    <a:lumMod val="75000"/>
                    <a:lumOff val="25000"/>
                  </a:schemeClr>
                </a:solidFill>
                <a:latin typeface="Roboto"/>
              </a:rPr>
              <a:t>Gender bias</a:t>
            </a:r>
          </a:p>
        </p:txBody>
      </p:sp>
      <p:grpSp>
        <p:nvGrpSpPr>
          <p:cNvPr id="47" name="Group 263">
            <a:extLst>
              <a:ext uri="{FF2B5EF4-FFF2-40B4-BE49-F238E27FC236}">
                <a16:creationId xmlns:a16="http://schemas.microsoft.com/office/drawing/2014/main" id="{00CC93DD-7CB6-4B78-831C-25DE7383FAF9}"/>
              </a:ext>
            </a:extLst>
          </p:cNvPr>
          <p:cNvGrpSpPr>
            <a:grpSpLocks noChangeAspect="1"/>
          </p:cNvGrpSpPr>
          <p:nvPr/>
        </p:nvGrpSpPr>
        <p:grpSpPr bwMode="auto">
          <a:xfrm>
            <a:off x="2715458" y="3388157"/>
            <a:ext cx="364283" cy="336999"/>
            <a:chOff x="6377" y="1988"/>
            <a:chExt cx="274" cy="301"/>
          </a:xfrm>
          <a:solidFill>
            <a:sysClr val="window" lastClr="FFFFFF"/>
          </a:solidFill>
        </p:grpSpPr>
        <p:sp>
          <p:nvSpPr>
            <p:cNvPr id="48" name="Freeform 265">
              <a:extLst>
                <a:ext uri="{FF2B5EF4-FFF2-40B4-BE49-F238E27FC236}">
                  <a16:creationId xmlns:a16="http://schemas.microsoft.com/office/drawing/2014/main" id="{E94DE98E-28F0-4DBB-B6A2-89D177262793}"/>
                </a:ext>
              </a:extLst>
            </p:cNvPr>
            <p:cNvSpPr>
              <a:spLocks noEditPoints="1"/>
            </p:cNvSpPr>
            <p:nvPr/>
          </p:nvSpPr>
          <p:spPr bwMode="auto">
            <a:xfrm>
              <a:off x="6422" y="2034"/>
              <a:ext cx="184" cy="255"/>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49" name="Freeform 266">
              <a:extLst>
                <a:ext uri="{FF2B5EF4-FFF2-40B4-BE49-F238E27FC236}">
                  <a16:creationId xmlns:a16="http://schemas.microsoft.com/office/drawing/2014/main" id="{A2637F13-7B28-4205-9DFF-3DF95E1142E3}"/>
                </a:ext>
              </a:extLst>
            </p:cNvPr>
            <p:cNvSpPr>
              <a:spLocks/>
            </p:cNvSpPr>
            <p:nvPr/>
          </p:nvSpPr>
          <p:spPr bwMode="auto">
            <a:xfrm>
              <a:off x="6508" y="1988"/>
              <a:ext cx="12" cy="29"/>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0" name="Freeform 267">
              <a:extLst>
                <a:ext uri="{FF2B5EF4-FFF2-40B4-BE49-F238E27FC236}">
                  <a16:creationId xmlns:a16="http://schemas.microsoft.com/office/drawing/2014/main" id="{155411A3-0E06-48C2-820D-6E8D7044A980}"/>
                </a:ext>
              </a:extLst>
            </p:cNvPr>
            <p:cNvSpPr>
              <a:spLocks/>
            </p:cNvSpPr>
            <p:nvPr/>
          </p:nvSpPr>
          <p:spPr bwMode="auto">
            <a:xfrm>
              <a:off x="6443" y="2006"/>
              <a:ext cx="20" cy="26"/>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1" name="Freeform 268">
              <a:extLst>
                <a:ext uri="{FF2B5EF4-FFF2-40B4-BE49-F238E27FC236}">
                  <a16:creationId xmlns:a16="http://schemas.microsoft.com/office/drawing/2014/main" id="{89911272-1E4F-40D3-9435-1E77A53EB957}"/>
                </a:ext>
              </a:extLst>
            </p:cNvPr>
            <p:cNvSpPr>
              <a:spLocks/>
            </p:cNvSpPr>
            <p:nvPr/>
          </p:nvSpPr>
          <p:spPr bwMode="auto">
            <a:xfrm>
              <a:off x="6395" y="2053"/>
              <a:ext cx="26" cy="21"/>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2" name="Freeform 269">
              <a:extLst>
                <a:ext uri="{FF2B5EF4-FFF2-40B4-BE49-F238E27FC236}">
                  <a16:creationId xmlns:a16="http://schemas.microsoft.com/office/drawing/2014/main" id="{90683A60-7CF9-41A6-9E26-0A0A0A318C1D}"/>
                </a:ext>
              </a:extLst>
            </p:cNvPr>
            <p:cNvSpPr>
              <a:spLocks/>
            </p:cNvSpPr>
            <p:nvPr/>
          </p:nvSpPr>
          <p:spPr bwMode="auto">
            <a:xfrm>
              <a:off x="6377" y="2118"/>
              <a:ext cx="29" cy="12"/>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3" name="Freeform 270">
              <a:extLst>
                <a:ext uri="{FF2B5EF4-FFF2-40B4-BE49-F238E27FC236}">
                  <a16:creationId xmlns:a16="http://schemas.microsoft.com/office/drawing/2014/main" id="{65B06E0B-668C-4672-B2FB-3798FFA27E12}"/>
                </a:ext>
              </a:extLst>
            </p:cNvPr>
            <p:cNvSpPr>
              <a:spLocks/>
            </p:cNvSpPr>
            <p:nvPr/>
          </p:nvSpPr>
          <p:spPr bwMode="auto">
            <a:xfrm>
              <a:off x="6395" y="2175"/>
              <a:ext cx="26" cy="2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4" name="Freeform 271">
              <a:extLst>
                <a:ext uri="{FF2B5EF4-FFF2-40B4-BE49-F238E27FC236}">
                  <a16:creationId xmlns:a16="http://schemas.microsoft.com/office/drawing/2014/main" id="{296D94F7-3D35-433A-A5E6-2D1EA9FE8CA9}"/>
                </a:ext>
              </a:extLst>
            </p:cNvPr>
            <p:cNvSpPr>
              <a:spLocks/>
            </p:cNvSpPr>
            <p:nvPr/>
          </p:nvSpPr>
          <p:spPr bwMode="auto">
            <a:xfrm>
              <a:off x="6607" y="2175"/>
              <a:ext cx="26" cy="2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5" name="Freeform 272">
              <a:extLst>
                <a:ext uri="{FF2B5EF4-FFF2-40B4-BE49-F238E27FC236}">
                  <a16:creationId xmlns:a16="http://schemas.microsoft.com/office/drawing/2014/main" id="{31A5BBE2-E16B-41D3-8BB1-BCD16F162BFE}"/>
                </a:ext>
              </a:extLst>
            </p:cNvPr>
            <p:cNvSpPr>
              <a:spLocks/>
            </p:cNvSpPr>
            <p:nvPr/>
          </p:nvSpPr>
          <p:spPr bwMode="auto">
            <a:xfrm>
              <a:off x="6622" y="2118"/>
              <a:ext cx="29" cy="12"/>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6" name="Freeform 273">
              <a:extLst>
                <a:ext uri="{FF2B5EF4-FFF2-40B4-BE49-F238E27FC236}">
                  <a16:creationId xmlns:a16="http://schemas.microsoft.com/office/drawing/2014/main" id="{96B8ADA5-2AA2-426D-9A8C-7EC0D6EB1826}"/>
                </a:ext>
              </a:extLst>
            </p:cNvPr>
            <p:cNvSpPr>
              <a:spLocks/>
            </p:cNvSpPr>
            <p:nvPr/>
          </p:nvSpPr>
          <p:spPr bwMode="auto">
            <a:xfrm>
              <a:off x="6607" y="2053"/>
              <a:ext cx="26" cy="21"/>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7" name="Freeform 274">
              <a:extLst>
                <a:ext uri="{FF2B5EF4-FFF2-40B4-BE49-F238E27FC236}">
                  <a16:creationId xmlns:a16="http://schemas.microsoft.com/office/drawing/2014/main" id="{8435211F-C3DC-429B-BF93-3D7DD12BB795}"/>
                </a:ext>
              </a:extLst>
            </p:cNvPr>
            <p:cNvSpPr>
              <a:spLocks/>
            </p:cNvSpPr>
            <p:nvPr/>
          </p:nvSpPr>
          <p:spPr bwMode="auto">
            <a:xfrm>
              <a:off x="6565" y="2006"/>
              <a:ext cx="20" cy="26"/>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8" name="Freeform 275">
              <a:extLst>
                <a:ext uri="{FF2B5EF4-FFF2-40B4-BE49-F238E27FC236}">
                  <a16:creationId xmlns:a16="http://schemas.microsoft.com/office/drawing/2014/main" id="{65962F50-4417-47C8-A926-D9C4069FC1CB}"/>
                </a:ext>
              </a:extLst>
            </p:cNvPr>
            <p:cNvSpPr>
              <a:spLocks/>
            </p:cNvSpPr>
            <p:nvPr/>
          </p:nvSpPr>
          <p:spPr bwMode="auto">
            <a:xfrm>
              <a:off x="6500" y="2076"/>
              <a:ext cx="28" cy="90"/>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59" name="Freeform 276">
              <a:extLst>
                <a:ext uri="{FF2B5EF4-FFF2-40B4-BE49-F238E27FC236}">
                  <a16:creationId xmlns:a16="http://schemas.microsoft.com/office/drawing/2014/main" id="{B2BDD261-07F9-4C1E-879F-2629CE07988F}"/>
                </a:ext>
              </a:extLst>
            </p:cNvPr>
            <p:cNvSpPr>
              <a:spLocks/>
            </p:cNvSpPr>
            <p:nvPr/>
          </p:nvSpPr>
          <p:spPr bwMode="auto">
            <a:xfrm>
              <a:off x="6499" y="2177"/>
              <a:ext cx="30" cy="29"/>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grpSp>
      <p:grpSp>
        <p:nvGrpSpPr>
          <p:cNvPr id="60" name="Group 346">
            <a:extLst>
              <a:ext uri="{FF2B5EF4-FFF2-40B4-BE49-F238E27FC236}">
                <a16:creationId xmlns:a16="http://schemas.microsoft.com/office/drawing/2014/main" id="{285E1983-C04D-4E98-8913-BF31E26D37C0}"/>
              </a:ext>
            </a:extLst>
          </p:cNvPr>
          <p:cNvGrpSpPr>
            <a:grpSpLocks noChangeAspect="1"/>
          </p:cNvGrpSpPr>
          <p:nvPr/>
        </p:nvGrpSpPr>
        <p:grpSpPr bwMode="auto">
          <a:xfrm>
            <a:off x="2656744" y="4434883"/>
            <a:ext cx="356306" cy="336999"/>
            <a:chOff x="6692" y="2005"/>
            <a:chExt cx="268" cy="301"/>
          </a:xfrm>
          <a:solidFill>
            <a:sysClr val="window" lastClr="FFFFFF"/>
          </a:solidFill>
        </p:grpSpPr>
        <p:sp>
          <p:nvSpPr>
            <p:cNvPr id="61" name="Freeform 348">
              <a:extLst>
                <a:ext uri="{FF2B5EF4-FFF2-40B4-BE49-F238E27FC236}">
                  <a16:creationId xmlns:a16="http://schemas.microsoft.com/office/drawing/2014/main" id="{39F3C1B5-B4F4-489C-B91C-D559335D3DEE}"/>
                </a:ext>
              </a:extLst>
            </p:cNvPr>
            <p:cNvSpPr>
              <a:spLocks/>
            </p:cNvSpPr>
            <p:nvPr/>
          </p:nvSpPr>
          <p:spPr bwMode="auto">
            <a:xfrm>
              <a:off x="6695" y="2005"/>
              <a:ext cx="265" cy="301"/>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62" name="Freeform 349">
              <a:extLst>
                <a:ext uri="{FF2B5EF4-FFF2-40B4-BE49-F238E27FC236}">
                  <a16:creationId xmlns:a16="http://schemas.microsoft.com/office/drawing/2014/main" id="{96F05A66-1FAE-40F5-84AB-6BCB95E4AE42}"/>
                </a:ext>
              </a:extLst>
            </p:cNvPr>
            <p:cNvSpPr>
              <a:spLocks/>
            </p:cNvSpPr>
            <p:nvPr/>
          </p:nvSpPr>
          <p:spPr bwMode="auto">
            <a:xfrm>
              <a:off x="6811" y="2092"/>
              <a:ext cx="27" cy="79"/>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63" name="Freeform 350">
              <a:extLst>
                <a:ext uri="{FF2B5EF4-FFF2-40B4-BE49-F238E27FC236}">
                  <a16:creationId xmlns:a16="http://schemas.microsoft.com/office/drawing/2014/main" id="{5309CB75-C04D-4BE0-8F52-F54199D0868B}"/>
                </a:ext>
              </a:extLst>
            </p:cNvPr>
            <p:cNvSpPr>
              <a:spLocks/>
            </p:cNvSpPr>
            <p:nvPr/>
          </p:nvSpPr>
          <p:spPr bwMode="auto">
            <a:xfrm>
              <a:off x="6855" y="2045"/>
              <a:ext cx="27" cy="126"/>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64" name="Freeform 351">
              <a:extLst>
                <a:ext uri="{FF2B5EF4-FFF2-40B4-BE49-F238E27FC236}">
                  <a16:creationId xmlns:a16="http://schemas.microsoft.com/office/drawing/2014/main" id="{AB3C1671-EA0E-4C2F-AD96-DF6C2FA865BC}"/>
                </a:ext>
              </a:extLst>
            </p:cNvPr>
            <p:cNvSpPr>
              <a:spLocks/>
            </p:cNvSpPr>
            <p:nvPr/>
          </p:nvSpPr>
          <p:spPr bwMode="auto">
            <a:xfrm>
              <a:off x="6899" y="2072"/>
              <a:ext cx="27" cy="99"/>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65" name="Freeform 352">
              <a:extLst>
                <a:ext uri="{FF2B5EF4-FFF2-40B4-BE49-F238E27FC236}">
                  <a16:creationId xmlns:a16="http://schemas.microsoft.com/office/drawing/2014/main" id="{1A326526-68A9-4129-A281-679966A475D2}"/>
                </a:ext>
              </a:extLst>
            </p:cNvPr>
            <p:cNvSpPr>
              <a:spLocks/>
            </p:cNvSpPr>
            <p:nvPr/>
          </p:nvSpPr>
          <p:spPr bwMode="auto">
            <a:xfrm>
              <a:off x="6692" y="2129"/>
              <a:ext cx="100" cy="10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grpSp>
      <p:grpSp>
        <p:nvGrpSpPr>
          <p:cNvPr id="67" name="Group 189">
            <a:extLst>
              <a:ext uri="{FF2B5EF4-FFF2-40B4-BE49-F238E27FC236}">
                <a16:creationId xmlns:a16="http://schemas.microsoft.com/office/drawing/2014/main" id="{DAB62622-4543-43F3-B71F-5C852B8C9256}"/>
              </a:ext>
            </a:extLst>
          </p:cNvPr>
          <p:cNvGrpSpPr>
            <a:grpSpLocks noChangeAspect="1"/>
          </p:cNvGrpSpPr>
          <p:nvPr/>
        </p:nvGrpSpPr>
        <p:grpSpPr bwMode="auto">
          <a:xfrm>
            <a:off x="2788451" y="2230009"/>
            <a:ext cx="339238" cy="265345"/>
            <a:chOff x="7054" y="2017"/>
            <a:chExt cx="303" cy="237"/>
          </a:xfrm>
          <a:solidFill>
            <a:schemeClr val="bg1"/>
          </a:solidFill>
        </p:grpSpPr>
        <p:sp>
          <p:nvSpPr>
            <p:cNvPr id="68" name="Freeform 191">
              <a:extLst>
                <a:ext uri="{FF2B5EF4-FFF2-40B4-BE49-F238E27FC236}">
                  <a16:creationId xmlns:a16="http://schemas.microsoft.com/office/drawing/2014/main" id="{19912CF2-9E34-4EC7-BC07-9544D46D604F}"/>
                </a:ext>
              </a:extLst>
            </p:cNvPr>
            <p:cNvSpPr>
              <a:spLocks/>
            </p:cNvSpPr>
            <p:nvPr/>
          </p:nvSpPr>
          <p:spPr bwMode="auto">
            <a:xfrm>
              <a:off x="7106" y="2227"/>
              <a:ext cx="199" cy="27"/>
            </a:xfrm>
            <a:custGeom>
              <a:avLst/>
              <a:gdLst>
                <a:gd name="T0" fmla="*/ 151 w 2195"/>
                <a:gd name="T1" fmla="*/ 0 h 299"/>
                <a:gd name="T2" fmla="*/ 2043 w 2195"/>
                <a:gd name="T3" fmla="*/ 0 h 299"/>
                <a:gd name="T4" fmla="*/ 2074 w 2195"/>
                <a:gd name="T5" fmla="*/ 3 h 299"/>
                <a:gd name="T6" fmla="*/ 2102 w 2195"/>
                <a:gd name="T7" fmla="*/ 12 h 299"/>
                <a:gd name="T8" fmla="*/ 2128 w 2195"/>
                <a:gd name="T9" fmla="*/ 26 h 299"/>
                <a:gd name="T10" fmla="*/ 2150 w 2195"/>
                <a:gd name="T11" fmla="*/ 44 h 299"/>
                <a:gd name="T12" fmla="*/ 2169 w 2195"/>
                <a:gd name="T13" fmla="*/ 66 h 299"/>
                <a:gd name="T14" fmla="*/ 2183 w 2195"/>
                <a:gd name="T15" fmla="*/ 91 h 299"/>
                <a:gd name="T16" fmla="*/ 2192 w 2195"/>
                <a:gd name="T17" fmla="*/ 120 h 299"/>
                <a:gd name="T18" fmla="*/ 2195 w 2195"/>
                <a:gd name="T19" fmla="*/ 150 h 299"/>
                <a:gd name="T20" fmla="*/ 2192 w 2195"/>
                <a:gd name="T21" fmla="*/ 180 h 299"/>
                <a:gd name="T22" fmla="*/ 2183 w 2195"/>
                <a:gd name="T23" fmla="*/ 208 h 299"/>
                <a:gd name="T24" fmla="*/ 2169 w 2195"/>
                <a:gd name="T25" fmla="*/ 233 h 299"/>
                <a:gd name="T26" fmla="*/ 2150 w 2195"/>
                <a:gd name="T27" fmla="*/ 255 h 299"/>
                <a:gd name="T28" fmla="*/ 2128 w 2195"/>
                <a:gd name="T29" fmla="*/ 273 h 299"/>
                <a:gd name="T30" fmla="*/ 2102 w 2195"/>
                <a:gd name="T31" fmla="*/ 287 h 299"/>
                <a:gd name="T32" fmla="*/ 2074 w 2195"/>
                <a:gd name="T33" fmla="*/ 296 h 299"/>
                <a:gd name="T34" fmla="*/ 2043 w 2195"/>
                <a:gd name="T35" fmla="*/ 299 h 299"/>
                <a:gd name="T36" fmla="*/ 151 w 2195"/>
                <a:gd name="T37" fmla="*/ 299 h 299"/>
                <a:gd name="T38" fmla="*/ 121 w 2195"/>
                <a:gd name="T39" fmla="*/ 296 h 299"/>
                <a:gd name="T40" fmla="*/ 92 w 2195"/>
                <a:gd name="T41" fmla="*/ 287 h 299"/>
                <a:gd name="T42" fmla="*/ 66 w 2195"/>
                <a:gd name="T43" fmla="*/ 273 h 299"/>
                <a:gd name="T44" fmla="*/ 44 w 2195"/>
                <a:gd name="T45" fmla="*/ 255 h 299"/>
                <a:gd name="T46" fmla="*/ 26 w 2195"/>
                <a:gd name="T47" fmla="*/ 233 h 299"/>
                <a:gd name="T48" fmla="*/ 11 w 2195"/>
                <a:gd name="T49" fmla="*/ 208 h 299"/>
                <a:gd name="T50" fmla="*/ 3 w 2195"/>
                <a:gd name="T51" fmla="*/ 180 h 299"/>
                <a:gd name="T52" fmla="*/ 0 w 2195"/>
                <a:gd name="T53" fmla="*/ 150 h 299"/>
                <a:gd name="T54" fmla="*/ 3 w 2195"/>
                <a:gd name="T55" fmla="*/ 120 h 299"/>
                <a:gd name="T56" fmla="*/ 11 w 2195"/>
                <a:gd name="T57" fmla="*/ 91 h 299"/>
                <a:gd name="T58" fmla="*/ 26 w 2195"/>
                <a:gd name="T59" fmla="*/ 66 h 299"/>
                <a:gd name="T60" fmla="*/ 44 w 2195"/>
                <a:gd name="T61" fmla="*/ 44 h 299"/>
                <a:gd name="T62" fmla="*/ 66 w 2195"/>
                <a:gd name="T63" fmla="*/ 26 h 299"/>
                <a:gd name="T64" fmla="*/ 92 w 2195"/>
                <a:gd name="T65" fmla="*/ 12 h 299"/>
                <a:gd name="T66" fmla="*/ 121 w 2195"/>
                <a:gd name="T67" fmla="*/ 3 h 299"/>
                <a:gd name="T68" fmla="*/ 151 w 2195"/>
                <a:gd name="T6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5" h="299">
                  <a:moveTo>
                    <a:pt x="151" y="0"/>
                  </a:moveTo>
                  <a:lnTo>
                    <a:pt x="2043" y="0"/>
                  </a:lnTo>
                  <a:lnTo>
                    <a:pt x="2074" y="3"/>
                  </a:lnTo>
                  <a:lnTo>
                    <a:pt x="2102" y="12"/>
                  </a:lnTo>
                  <a:lnTo>
                    <a:pt x="2128" y="26"/>
                  </a:lnTo>
                  <a:lnTo>
                    <a:pt x="2150" y="44"/>
                  </a:lnTo>
                  <a:lnTo>
                    <a:pt x="2169" y="66"/>
                  </a:lnTo>
                  <a:lnTo>
                    <a:pt x="2183" y="91"/>
                  </a:lnTo>
                  <a:lnTo>
                    <a:pt x="2192" y="120"/>
                  </a:lnTo>
                  <a:lnTo>
                    <a:pt x="2195" y="150"/>
                  </a:lnTo>
                  <a:lnTo>
                    <a:pt x="2192" y="180"/>
                  </a:lnTo>
                  <a:lnTo>
                    <a:pt x="2183" y="208"/>
                  </a:lnTo>
                  <a:lnTo>
                    <a:pt x="2169" y="233"/>
                  </a:lnTo>
                  <a:lnTo>
                    <a:pt x="2150" y="255"/>
                  </a:lnTo>
                  <a:lnTo>
                    <a:pt x="2128" y="273"/>
                  </a:lnTo>
                  <a:lnTo>
                    <a:pt x="2102" y="287"/>
                  </a:lnTo>
                  <a:lnTo>
                    <a:pt x="2074" y="296"/>
                  </a:lnTo>
                  <a:lnTo>
                    <a:pt x="2043" y="299"/>
                  </a:lnTo>
                  <a:lnTo>
                    <a:pt x="151" y="299"/>
                  </a:lnTo>
                  <a:lnTo>
                    <a:pt x="121" y="296"/>
                  </a:lnTo>
                  <a:lnTo>
                    <a:pt x="92" y="287"/>
                  </a:lnTo>
                  <a:lnTo>
                    <a:pt x="66" y="273"/>
                  </a:lnTo>
                  <a:lnTo>
                    <a:pt x="44" y="255"/>
                  </a:lnTo>
                  <a:lnTo>
                    <a:pt x="26" y="233"/>
                  </a:lnTo>
                  <a:lnTo>
                    <a:pt x="11" y="208"/>
                  </a:lnTo>
                  <a:lnTo>
                    <a:pt x="3" y="180"/>
                  </a:lnTo>
                  <a:lnTo>
                    <a:pt x="0" y="150"/>
                  </a:lnTo>
                  <a:lnTo>
                    <a:pt x="3" y="120"/>
                  </a:lnTo>
                  <a:lnTo>
                    <a:pt x="11" y="91"/>
                  </a:lnTo>
                  <a:lnTo>
                    <a:pt x="26" y="66"/>
                  </a:lnTo>
                  <a:lnTo>
                    <a:pt x="44" y="44"/>
                  </a:lnTo>
                  <a:lnTo>
                    <a:pt x="66" y="26"/>
                  </a:lnTo>
                  <a:lnTo>
                    <a:pt x="92"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9" name="Freeform 192">
              <a:extLst>
                <a:ext uri="{FF2B5EF4-FFF2-40B4-BE49-F238E27FC236}">
                  <a16:creationId xmlns:a16="http://schemas.microsoft.com/office/drawing/2014/main" id="{68B20386-A41D-4462-BDF7-13BA018D996B}"/>
                </a:ext>
              </a:extLst>
            </p:cNvPr>
            <p:cNvSpPr>
              <a:spLocks/>
            </p:cNvSpPr>
            <p:nvPr/>
          </p:nvSpPr>
          <p:spPr bwMode="auto">
            <a:xfrm>
              <a:off x="7102" y="2115"/>
              <a:ext cx="21" cy="54"/>
            </a:xfrm>
            <a:custGeom>
              <a:avLst/>
              <a:gdLst>
                <a:gd name="T0" fmla="*/ 115 w 228"/>
                <a:gd name="T1" fmla="*/ 0 h 596"/>
                <a:gd name="T2" fmla="*/ 140 w 228"/>
                <a:gd name="T3" fmla="*/ 3 h 596"/>
                <a:gd name="T4" fmla="*/ 165 w 228"/>
                <a:gd name="T5" fmla="*/ 11 h 596"/>
                <a:gd name="T6" fmla="*/ 186 w 228"/>
                <a:gd name="T7" fmla="*/ 24 h 596"/>
                <a:gd name="T8" fmla="*/ 203 w 228"/>
                <a:gd name="T9" fmla="*/ 42 h 596"/>
                <a:gd name="T10" fmla="*/ 217 w 228"/>
                <a:gd name="T11" fmla="*/ 62 h 596"/>
                <a:gd name="T12" fmla="*/ 225 w 228"/>
                <a:gd name="T13" fmla="*/ 86 h 596"/>
                <a:gd name="T14" fmla="*/ 228 w 228"/>
                <a:gd name="T15" fmla="*/ 111 h 596"/>
                <a:gd name="T16" fmla="*/ 228 w 228"/>
                <a:gd name="T17" fmla="*/ 484 h 596"/>
                <a:gd name="T18" fmla="*/ 225 w 228"/>
                <a:gd name="T19" fmla="*/ 510 h 596"/>
                <a:gd name="T20" fmla="*/ 217 w 228"/>
                <a:gd name="T21" fmla="*/ 533 h 596"/>
                <a:gd name="T22" fmla="*/ 203 w 228"/>
                <a:gd name="T23" fmla="*/ 555 h 596"/>
                <a:gd name="T24" fmla="*/ 186 w 228"/>
                <a:gd name="T25" fmla="*/ 572 h 596"/>
                <a:gd name="T26" fmla="*/ 165 w 228"/>
                <a:gd name="T27" fmla="*/ 585 h 596"/>
                <a:gd name="T28" fmla="*/ 140 w 228"/>
                <a:gd name="T29" fmla="*/ 594 h 596"/>
                <a:gd name="T30" fmla="*/ 115 w 228"/>
                <a:gd name="T31" fmla="*/ 596 h 596"/>
                <a:gd name="T32" fmla="*/ 88 w 228"/>
                <a:gd name="T33" fmla="*/ 594 h 596"/>
                <a:gd name="T34" fmla="*/ 65 w 228"/>
                <a:gd name="T35" fmla="*/ 585 h 596"/>
                <a:gd name="T36" fmla="*/ 43 w 228"/>
                <a:gd name="T37" fmla="*/ 572 h 596"/>
                <a:gd name="T38" fmla="*/ 26 w 228"/>
                <a:gd name="T39" fmla="*/ 555 h 596"/>
                <a:gd name="T40" fmla="*/ 13 w 228"/>
                <a:gd name="T41" fmla="*/ 533 h 596"/>
                <a:gd name="T42" fmla="*/ 3 w 228"/>
                <a:gd name="T43" fmla="*/ 510 h 596"/>
                <a:gd name="T44" fmla="*/ 0 w 228"/>
                <a:gd name="T45" fmla="*/ 484 h 596"/>
                <a:gd name="T46" fmla="*/ 0 w 228"/>
                <a:gd name="T47" fmla="*/ 111 h 596"/>
                <a:gd name="T48" fmla="*/ 3 w 228"/>
                <a:gd name="T49" fmla="*/ 86 h 596"/>
                <a:gd name="T50" fmla="*/ 13 w 228"/>
                <a:gd name="T51" fmla="*/ 62 h 596"/>
                <a:gd name="T52" fmla="*/ 26 w 228"/>
                <a:gd name="T53" fmla="*/ 42 h 596"/>
                <a:gd name="T54" fmla="*/ 43 w 228"/>
                <a:gd name="T55" fmla="*/ 24 h 596"/>
                <a:gd name="T56" fmla="*/ 65 w 228"/>
                <a:gd name="T57" fmla="*/ 11 h 596"/>
                <a:gd name="T58" fmla="*/ 88 w 228"/>
                <a:gd name="T59" fmla="*/ 3 h 596"/>
                <a:gd name="T60" fmla="*/ 115 w 228"/>
                <a:gd name="T6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596">
                  <a:moveTo>
                    <a:pt x="115" y="0"/>
                  </a:moveTo>
                  <a:lnTo>
                    <a:pt x="140" y="3"/>
                  </a:lnTo>
                  <a:lnTo>
                    <a:pt x="165" y="11"/>
                  </a:lnTo>
                  <a:lnTo>
                    <a:pt x="186" y="24"/>
                  </a:lnTo>
                  <a:lnTo>
                    <a:pt x="203" y="42"/>
                  </a:lnTo>
                  <a:lnTo>
                    <a:pt x="217" y="62"/>
                  </a:lnTo>
                  <a:lnTo>
                    <a:pt x="225" y="86"/>
                  </a:lnTo>
                  <a:lnTo>
                    <a:pt x="228" y="111"/>
                  </a:lnTo>
                  <a:lnTo>
                    <a:pt x="228" y="484"/>
                  </a:lnTo>
                  <a:lnTo>
                    <a:pt x="225" y="510"/>
                  </a:lnTo>
                  <a:lnTo>
                    <a:pt x="217" y="533"/>
                  </a:lnTo>
                  <a:lnTo>
                    <a:pt x="203" y="555"/>
                  </a:lnTo>
                  <a:lnTo>
                    <a:pt x="186" y="572"/>
                  </a:lnTo>
                  <a:lnTo>
                    <a:pt x="165" y="585"/>
                  </a:lnTo>
                  <a:lnTo>
                    <a:pt x="140" y="594"/>
                  </a:lnTo>
                  <a:lnTo>
                    <a:pt x="115" y="596"/>
                  </a:lnTo>
                  <a:lnTo>
                    <a:pt x="88" y="594"/>
                  </a:lnTo>
                  <a:lnTo>
                    <a:pt x="65" y="585"/>
                  </a:lnTo>
                  <a:lnTo>
                    <a:pt x="43" y="572"/>
                  </a:lnTo>
                  <a:lnTo>
                    <a:pt x="26" y="555"/>
                  </a:lnTo>
                  <a:lnTo>
                    <a:pt x="13" y="533"/>
                  </a:lnTo>
                  <a:lnTo>
                    <a:pt x="3" y="510"/>
                  </a:lnTo>
                  <a:lnTo>
                    <a:pt x="0" y="484"/>
                  </a:lnTo>
                  <a:lnTo>
                    <a:pt x="0" y="111"/>
                  </a:lnTo>
                  <a:lnTo>
                    <a:pt x="3" y="86"/>
                  </a:lnTo>
                  <a:lnTo>
                    <a:pt x="13" y="62"/>
                  </a:lnTo>
                  <a:lnTo>
                    <a:pt x="26" y="42"/>
                  </a:lnTo>
                  <a:lnTo>
                    <a:pt x="43" y="24"/>
                  </a:lnTo>
                  <a:lnTo>
                    <a:pt x="65" y="11"/>
                  </a:lnTo>
                  <a:lnTo>
                    <a:pt x="88" y="3"/>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0" name="Freeform 193">
              <a:extLst>
                <a:ext uri="{FF2B5EF4-FFF2-40B4-BE49-F238E27FC236}">
                  <a16:creationId xmlns:a16="http://schemas.microsoft.com/office/drawing/2014/main" id="{E6B5ADF5-768A-4D3F-A67E-38BC76D34FC2}"/>
                </a:ext>
              </a:extLst>
            </p:cNvPr>
            <p:cNvSpPr>
              <a:spLocks/>
            </p:cNvSpPr>
            <p:nvPr/>
          </p:nvSpPr>
          <p:spPr bwMode="auto">
            <a:xfrm>
              <a:off x="7137" y="2101"/>
              <a:ext cx="20" cy="68"/>
            </a:xfrm>
            <a:custGeom>
              <a:avLst/>
              <a:gdLst>
                <a:gd name="T0" fmla="*/ 114 w 227"/>
                <a:gd name="T1" fmla="*/ 0 h 746"/>
                <a:gd name="T2" fmla="*/ 140 w 227"/>
                <a:gd name="T3" fmla="*/ 3 h 746"/>
                <a:gd name="T4" fmla="*/ 164 w 227"/>
                <a:gd name="T5" fmla="*/ 12 h 746"/>
                <a:gd name="T6" fmla="*/ 184 w 227"/>
                <a:gd name="T7" fmla="*/ 25 h 746"/>
                <a:gd name="T8" fmla="*/ 203 w 227"/>
                <a:gd name="T9" fmla="*/ 42 h 746"/>
                <a:gd name="T10" fmla="*/ 216 w 227"/>
                <a:gd name="T11" fmla="*/ 63 h 746"/>
                <a:gd name="T12" fmla="*/ 224 w 227"/>
                <a:gd name="T13" fmla="*/ 86 h 746"/>
                <a:gd name="T14" fmla="*/ 227 w 227"/>
                <a:gd name="T15" fmla="*/ 112 h 746"/>
                <a:gd name="T16" fmla="*/ 227 w 227"/>
                <a:gd name="T17" fmla="*/ 634 h 746"/>
                <a:gd name="T18" fmla="*/ 224 w 227"/>
                <a:gd name="T19" fmla="*/ 660 h 746"/>
                <a:gd name="T20" fmla="*/ 216 w 227"/>
                <a:gd name="T21" fmla="*/ 683 h 746"/>
                <a:gd name="T22" fmla="*/ 203 w 227"/>
                <a:gd name="T23" fmla="*/ 705 h 746"/>
                <a:gd name="T24" fmla="*/ 184 w 227"/>
                <a:gd name="T25" fmla="*/ 722 h 746"/>
                <a:gd name="T26" fmla="*/ 164 w 227"/>
                <a:gd name="T27" fmla="*/ 735 h 746"/>
                <a:gd name="T28" fmla="*/ 140 w 227"/>
                <a:gd name="T29" fmla="*/ 744 h 746"/>
                <a:gd name="T30" fmla="*/ 114 w 227"/>
                <a:gd name="T31" fmla="*/ 746 h 746"/>
                <a:gd name="T32" fmla="*/ 88 w 227"/>
                <a:gd name="T33" fmla="*/ 744 h 746"/>
                <a:gd name="T34" fmla="*/ 64 w 227"/>
                <a:gd name="T35" fmla="*/ 735 h 746"/>
                <a:gd name="T36" fmla="*/ 43 w 227"/>
                <a:gd name="T37" fmla="*/ 722 h 746"/>
                <a:gd name="T38" fmla="*/ 25 w 227"/>
                <a:gd name="T39" fmla="*/ 705 h 746"/>
                <a:gd name="T40" fmla="*/ 12 w 227"/>
                <a:gd name="T41" fmla="*/ 683 h 746"/>
                <a:gd name="T42" fmla="*/ 3 w 227"/>
                <a:gd name="T43" fmla="*/ 660 h 746"/>
                <a:gd name="T44" fmla="*/ 0 w 227"/>
                <a:gd name="T45" fmla="*/ 634 h 746"/>
                <a:gd name="T46" fmla="*/ 0 w 227"/>
                <a:gd name="T47" fmla="*/ 112 h 746"/>
                <a:gd name="T48" fmla="*/ 3 w 227"/>
                <a:gd name="T49" fmla="*/ 86 h 746"/>
                <a:gd name="T50" fmla="*/ 12 w 227"/>
                <a:gd name="T51" fmla="*/ 63 h 746"/>
                <a:gd name="T52" fmla="*/ 25 w 227"/>
                <a:gd name="T53" fmla="*/ 42 h 746"/>
                <a:gd name="T54" fmla="*/ 43 w 227"/>
                <a:gd name="T55" fmla="*/ 25 h 746"/>
                <a:gd name="T56" fmla="*/ 64 w 227"/>
                <a:gd name="T57" fmla="*/ 12 h 746"/>
                <a:gd name="T58" fmla="*/ 88 w 227"/>
                <a:gd name="T59" fmla="*/ 3 h 746"/>
                <a:gd name="T60" fmla="*/ 114 w 227"/>
                <a:gd name="T6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746">
                  <a:moveTo>
                    <a:pt x="114" y="0"/>
                  </a:moveTo>
                  <a:lnTo>
                    <a:pt x="140" y="3"/>
                  </a:lnTo>
                  <a:lnTo>
                    <a:pt x="164" y="12"/>
                  </a:lnTo>
                  <a:lnTo>
                    <a:pt x="184" y="25"/>
                  </a:lnTo>
                  <a:lnTo>
                    <a:pt x="203" y="42"/>
                  </a:lnTo>
                  <a:lnTo>
                    <a:pt x="216" y="63"/>
                  </a:lnTo>
                  <a:lnTo>
                    <a:pt x="224" y="86"/>
                  </a:lnTo>
                  <a:lnTo>
                    <a:pt x="227" y="112"/>
                  </a:lnTo>
                  <a:lnTo>
                    <a:pt x="227" y="634"/>
                  </a:lnTo>
                  <a:lnTo>
                    <a:pt x="224" y="660"/>
                  </a:lnTo>
                  <a:lnTo>
                    <a:pt x="216" y="683"/>
                  </a:lnTo>
                  <a:lnTo>
                    <a:pt x="203" y="705"/>
                  </a:lnTo>
                  <a:lnTo>
                    <a:pt x="184" y="722"/>
                  </a:lnTo>
                  <a:lnTo>
                    <a:pt x="164" y="735"/>
                  </a:lnTo>
                  <a:lnTo>
                    <a:pt x="140" y="744"/>
                  </a:lnTo>
                  <a:lnTo>
                    <a:pt x="114" y="746"/>
                  </a:lnTo>
                  <a:lnTo>
                    <a:pt x="88" y="744"/>
                  </a:lnTo>
                  <a:lnTo>
                    <a:pt x="64" y="735"/>
                  </a:lnTo>
                  <a:lnTo>
                    <a:pt x="43" y="722"/>
                  </a:lnTo>
                  <a:lnTo>
                    <a:pt x="25" y="705"/>
                  </a:lnTo>
                  <a:lnTo>
                    <a:pt x="12" y="683"/>
                  </a:lnTo>
                  <a:lnTo>
                    <a:pt x="3" y="660"/>
                  </a:lnTo>
                  <a:lnTo>
                    <a:pt x="0" y="634"/>
                  </a:lnTo>
                  <a:lnTo>
                    <a:pt x="0" y="112"/>
                  </a:lnTo>
                  <a:lnTo>
                    <a:pt x="3" y="86"/>
                  </a:lnTo>
                  <a:lnTo>
                    <a:pt x="12" y="63"/>
                  </a:lnTo>
                  <a:lnTo>
                    <a:pt x="25" y="42"/>
                  </a:lnTo>
                  <a:lnTo>
                    <a:pt x="43" y="25"/>
                  </a:lnTo>
                  <a:lnTo>
                    <a:pt x="64" y="12"/>
                  </a:lnTo>
                  <a:lnTo>
                    <a:pt x="88" y="3"/>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1" name="Freeform 194">
              <a:extLst>
                <a:ext uri="{FF2B5EF4-FFF2-40B4-BE49-F238E27FC236}">
                  <a16:creationId xmlns:a16="http://schemas.microsoft.com/office/drawing/2014/main" id="{5E3B1C8F-9B8C-40D9-BD6A-78A743D01A61}"/>
                </a:ext>
              </a:extLst>
            </p:cNvPr>
            <p:cNvSpPr>
              <a:spLocks/>
            </p:cNvSpPr>
            <p:nvPr/>
          </p:nvSpPr>
          <p:spPr bwMode="auto">
            <a:xfrm>
              <a:off x="7171" y="2088"/>
              <a:ext cx="21" cy="81"/>
            </a:xfrm>
            <a:custGeom>
              <a:avLst/>
              <a:gdLst>
                <a:gd name="T0" fmla="*/ 113 w 227"/>
                <a:gd name="T1" fmla="*/ 0 h 895"/>
                <a:gd name="T2" fmla="*/ 139 w 227"/>
                <a:gd name="T3" fmla="*/ 3 h 895"/>
                <a:gd name="T4" fmla="*/ 163 w 227"/>
                <a:gd name="T5" fmla="*/ 11 h 895"/>
                <a:gd name="T6" fmla="*/ 184 w 227"/>
                <a:gd name="T7" fmla="*/ 24 h 895"/>
                <a:gd name="T8" fmla="*/ 202 w 227"/>
                <a:gd name="T9" fmla="*/ 42 h 895"/>
                <a:gd name="T10" fmla="*/ 215 w 227"/>
                <a:gd name="T11" fmla="*/ 62 h 895"/>
                <a:gd name="T12" fmla="*/ 224 w 227"/>
                <a:gd name="T13" fmla="*/ 87 h 895"/>
                <a:gd name="T14" fmla="*/ 227 w 227"/>
                <a:gd name="T15" fmla="*/ 112 h 895"/>
                <a:gd name="T16" fmla="*/ 227 w 227"/>
                <a:gd name="T17" fmla="*/ 783 h 895"/>
                <a:gd name="T18" fmla="*/ 224 w 227"/>
                <a:gd name="T19" fmla="*/ 809 h 895"/>
                <a:gd name="T20" fmla="*/ 215 w 227"/>
                <a:gd name="T21" fmla="*/ 832 h 895"/>
                <a:gd name="T22" fmla="*/ 202 w 227"/>
                <a:gd name="T23" fmla="*/ 854 h 895"/>
                <a:gd name="T24" fmla="*/ 184 w 227"/>
                <a:gd name="T25" fmla="*/ 871 h 895"/>
                <a:gd name="T26" fmla="*/ 163 w 227"/>
                <a:gd name="T27" fmla="*/ 884 h 895"/>
                <a:gd name="T28" fmla="*/ 139 w 227"/>
                <a:gd name="T29" fmla="*/ 893 h 895"/>
                <a:gd name="T30" fmla="*/ 113 w 227"/>
                <a:gd name="T31" fmla="*/ 895 h 895"/>
                <a:gd name="T32" fmla="*/ 87 w 227"/>
                <a:gd name="T33" fmla="*/ 893 h 895"/>
                <a:gd name="T34" fmla="*/ 63 w 227"/>
                <a:gd name="T35" fmla="*/ 884 h 895"/>
                <a:gd name="T36" fmla="*/ 42 w 227"/>
                <a:gd name="T37" fmla="*/ 871 h 895"/>
                <a:gd name="T38" fmla="*/ 25 w 227"/>
                <a:gd name="T39" fmla="*/ 854 h 895"/>
                <a:gd name="T40" fmla="*/ 11 w 227"/>
                <a:gd name="T41" fmla="*/ 832 h 895"/>
                <a:gd name="T42" fmla="*/ 3 w 227"/>
                <a:gd name="T43" fmla="*/ 809 h 895"/>
                <a:gd name="T44" fmla="*/ 0 w 227"/>
                <a:gd name="T45" fmla="*/ 783 h 895"/>
                <a:gd name="T46" fmla="*/ 0 w 227"/>
                <a:gd name="T47" fmla="*/ 112 h 895"/>
                <a:gd name="T48" fmla="*/ 3 w 227"/>
                <a:gd name="T49" fmla="*/ 87 h 895"/>
                <a:gd name="T50" fmla="*/ 11 w 227"/>
                <a:gd name="T51" fmla="*/ 62 h 895"/>
                <a:gd name="T52" fmla="*/ 25 w 227"/>
                <a:gd name="T53" fmla="*/ 42 h 895"/>
                <a:gd name="T54" fmla="*/ 42 w 227"/>
                <a:gd name="T55" fmla="*/ 24 h 895"/>
                <a:gd name="T56" fmla="*/ 63 w 227"/>
                <a:gd name="T57" fmla="*/ 11 h 895"/>
                <a:gd name="T58" fmla="*/ 87 w 227"/>
                <a:gd name="T59" fmla="*/ 3 h 895"/>
                <a:gd name="T60" fmla="*/ 113 w 227"/>
                <a:gd name="T61"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895">
                  <a:moveTo>
                    <a:pt x="113" y="0"/>
                  </a:moveTo>
                  <a:lnTo>
                    <a:pt x="139" y="3"/>
                  </a:lnTo>
                  <a:lnTo>
                    <a:pt x="163" y="11"/>
                  </a:lnTo>
                  <a:lnTo>
                    <a:pt x="184" y="24"/>
                  </a:lnTo>
                  <a:lnTo>
                    <a:pt x="202" y="42"/>
                  </a:lnTo>
                  <a:lnTo>
                    <a:pt x="215" y="62"/>
                  </a:lnTo>
                  <a:lnTo>
                    <a:pt x="224" y="87"/>
                  </a:lnTo>
                  <a:lnTo>
                    <a:pt x="227" y="112"/>
                  </a:lnTo>
                  <a:lnTo>
                    <a:pt x="227" y="783"/>
                  </a:lnTo>
                  <a:lnTo>
                    <a:pt x="224" y="809"/>
                  </a:lnTo>
                  <a:lnTo>
                    <a:pt x="215" y="832"/>
                  </a:lnTo>
                  <a:lnTo>
                    <a:pt x="202" y="854"/>
                  </a:lnTo>
                  <a:lnTo>
                    <a:pt x="184" y="871"/>
                  </a:lnTo>
                  <a:lnTo>
                    <a:pt x="163" y="884"/>
                  </a:lnTo>
                  <a:lnTo>
                    <a:pt x="139" y="893"/>
                  </a:lnTo>
                  <a:lnTo>
                    <a:pt x="113" y="895"/>
                  </a:lnTo>
                  <a:lnTo>
                    <a:pt x="87" y="893"/>
                  </a:lnTo>
                  <a:lnTo>
                    <a:pt x="63" y="884"/>
                  </a:lnTo>
                  <a:lnTo>
                    <a:pt x="42" y="871"/>
                  </a:lnTo>
                  <a:lnTo>
                    <a:pt x="25" y="854"/>
                  </a:lnTo>
                  <a:lnTo>
                    <a:pt x="11" y="832"/>
                  </a:lnTo>
                  <a:lnTo>
                    <a:pt x="3" y="809"/>
                  </a:lnTo>
                  <a:lnTo>
                    <a:pt x="0" y="783"/>
                  </a:lnTo>
                  <a:lnTo>
                    <a:pt x="0" y="112"/>
                  </a:lnTo>
                  <a:lnTo>
                    <a:pt x="3" y="87"/>
                  </a:lnTo>
                  <a:lnTo>
                    <a:pt x="11" y="62"/>
                  </a:lnTo>
                  <a:lnTo>
                    <a:pt x="25" y="42"/>
                  </a:lnTo>
                  <a:lnTo>
                    <a:pt x="42" y="24"/>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2" name="Freeform 195">
              <a:extLst>
                <a:ext uri="{FF2B5EF4-FFF2-40B4-BE49-F238E27FC236}">
                  <a16:creationId xmlns:a16="http://schemas.microsoft.com/office/drawing/2014/main" id="{3C6EA641-4CC9-4834-AA1A-F57BF49D4400}"/>
                </a:ext>
              </a:extLst>
            </p:cNvPr>
            <p:cNvSpPr>
              <a:spLocks/>
            </p:cNvSpPr>
            <p:nvPr/>
          </p:nvSpPr>
          <p:spPr bwMode="auto">
            <a:xfrm>
              <a:off x="7054" y="2017"/>
              <a:ext cx="303" cy="196"/>
            </a:xfrm>
            <a:custGeom>
              <a:avLst/>
              <a:gdLst>
                <a:gd name="T0" fmla="*/ 3179 w 3330"/>
                <a:gd name="T1" fmla="*/ 0 h 2163"/>
                <a:gd name="T2" fmla="*/ 3239 w 3330"/>
                <a:gd name="T3" fmla="*/ 11 h 2163"/>
                <a:gd name="T4" fmla="*/ 3286 w 3330"/>
                <a:gd name="T5" fmla="*/ 43 h 2163"/>
                <a:gd name="T6" fmla="*/ 3319 w 3330"/>
                <a:gd name="T7" fmla="*/ 91 h 2163"/>
                <a:gd name="T8" fmla="*/ 3330 w 3330"/>
                <a:gd name="T9" fmla="*/ 149 h 2163"/>
                <a:gd name="T10" fmla="*/ 3127 w 3330"/>
                <a:gd name="T11" fmla="*/ 1640 h 2163"/>
                <a:gd name="T12" fmla="*/ 3184 w 3330"/>
                <a:gd name="T13" fmla="*/ 1516 h 2163"/>
                <a:gd name="T14" fmla="*/ 3220 w 3330"/>
                <a:gd name="T15" fmla="*/ 1384 h 2163"/>
                <a:gd name="T16" fmla="*/ 3232 w 3330"/>
                <a:gd name="T17" fmla="*/ 1249 h 2163"/>
                <a:gd name="T18" fmla="*/ 3221 w 3330"/>
                <a:gd name="T19" fmla="*/ 1119 h 2163"/>
                <a:gd name="T20" fmla="*/ 3191 w 3330"/>
                <a:gd name="T21" fmla="*/ 994 h 2163"/>
                <a:gd name="T22" fmla="*/ 3140 w 3330"/>
                <a:gd name="T23" fmla="*/ 878 h 2163"/>
                <a:gd name="T24" fmla="*/ 3069 w 3330"/>
                <a:gd name="T25" fmla="*/ 769 h 2163"/>
                <a:gd name="T26" fmla="*/ 3027 w 3330"/>
                <a:gd name="T27" fmla="*/ 299 h 2163"/>
                <a:gd name="T28" fmla="*/ 303 w 3330"/>
                <a:gd name="T29" fmla="*/ 1865 h 2163"/>
                <a:gd name="T30" fmla="*/ 1952 w 3330"/>
                <a:gd name="T31" fmla="*/ 1903 h 2163"/>
                <a:gd name="T32" fmla="*/ 2058 w 3330"/>
                <a:gd name="T33" fmla="*/ 1965 h 2163"/>
                <a:gd name="T34" fmla="*/ 2173 w 3330"/>
                <a:gd name="T35" fmla="*/ 2011 h 2163"/>
                <a:gd name="T36" fmla="*/ 2294 w 3330"/>
                <a:gd name="T37" fmla="*/ 2040 h 2163"/>
                <a:gd name="T38" fmla="*/ 2419 w 3330"/>
                <a:gd name="T39" fmla="*/ 2049 h 2163"/>
                <a:gd name="T40" fmla="*/ 2558 w 3330"/>
                <a:gd name="T41" fmla="*/ 2037 h 2163"/>
                <a:gd name="T42" fmla="*/ 2692 w 3330"/>
                <a:gd name="T43" fmla="*/ 2002 h 2163"/>
                <a:gd name="T44" fmla="*/ 2817 w 3330"/>
                <a:gd name="T45" fmla="*/ 1945 h 2163"/>
                <a:gd name="T46" fmla="*/ 3031 w 3330"/>
                <a:gd name="T47" fmla="*/ 2156 h 2163"/>
                <a:gd name="T48" fmla="*/ 3041 w 3330"/>
                <a:gd name="T49" fmla="*/ 2163 h 2163"/>
                <a:gd name="T50" fmla="*/ 121 w 3330"/>
                <a:gd name="T51" fmla="*/ 2160 h 2163"/>
                <a:gd name="T52" fmla="*/ 67 w 3330"/>
                <a:gd name="T53" fmla="*/ 2138 h 2163"/>
                <a:gd name="T54" fmla="*/ 26 w 3330"/>
                <a:gd name="T55" fmla="*/ 2097 h 2163"/>
                <a:gd name="T56" fmla="*/ 3 w 3330"/>
                <a:gd name="T57" fmla="*/ 2044 h 2163"/>
                <a:gd name="T58" fmla="*/ 0 w 3330"/>
                <a:gd name="T59" fmla="*/ 149 h 2163"/>
                <a:gd name="T60" fmla="*/ 12 w 3330"/>
                <a:gd name="T61" fmla="*/ 92 h 2163"/>
                <a:gd name="T62" fmla="*/ 45 w 3330"/>
                <a:gd name="T63" fmla="*/ 43 h 2163"/>
                <a:gd name="T64" fmla="*/ 93 w 3330"/>
                <a:gd name="T65" fmla="*/ 11 h 2163"/>
                <a:gd name="T66" fmla="*/ 152 w 3330"/>
                <a:gd name="T67" fmla="*/ 0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30" h="2163">
                  <a:moveTo>
                    <a:pt x="152" y="0"/>
                  </a:moveTo>
                  <a:lnTo>
                    <a:pt x="3179" y="0"/>
                  </a:lnTo>
                  <a:lnTo>
                    <a:pt x="3210" y="3"/>
                  </a:lnTo>
                  <a:lnTo>
                    <a:pt x="3239" y="11"/>
                  </a:lnTo>
                  <a:lnTo>
                    <a:pt x="3264" y="25"/>
                  </a:lnTo>
                  <a:lnTo>
                    <a:pt x="3286" y="43"/>
                  </a:lnTo>
                  <a:lnTo>
                    <a:pt x="3305" y="65"/>
                  </a:lnTo>
                  <a:lnTo>
                    <a:pt x="3319" y="91"/>
                  </a:lnTo>
                  <a:lnTo>
                    <a:pt x="3327" y="119"/>
                  </a:lnTo>
                  <a:lnTo>
                    <a:pt x="3330" y="149"/>
                  </a:lnTo>
                  <a:lnTo>
                    <a:pt x="3330" y="1841"/>
                  </a:lnTo>
                  <a:lnTo>
                    <a:pt x="3127" y="1640"/>
                  </a:lnTo>
                  <a:lnTo>
                    <a:pt x="3159" y="1579"/>
                  </a:lnTo>
                  <a:lnTo>
                    <a:pt x="3184" y="1516"/>
                  </a:lnTo>
                  <a:lnTo>
                    <a:pt x="3205" y="1452"/>
                  </a:lnTo>
                  <a:lnTo>
                    <a:pt x="3220" y="1384"/>
                  </a:lnTo>
                  <a:lnTo>
                    <a:pt x="3229" y="1317"/>
                  </a:lnTo>
                  <a:lnTo>
                    <a:pt x="3232" y="1249"/>
                  </a:lnTo>
                  <a:lnTo>
                    <a:pt x="3229" y="1183"/>
                  </a:lnTo>
                  <a:lnTo>
                    <a:pt x="3221" y="1119"/>
                  </a:lnTo>
                  <a:lnTo>
                    <a:pt x="3208" y="1056"/>
                  </a:lnTo>
                  <a:lnTo>
                    <a:pt x="3191" y="994"/>
                  </a:lnTo>
                  <a:lnTo>
                    <a:pt x="3167" y="935"/>
                  </a:lnTo>
                  <a:lnTo>
                    <a:pt x="3140" y="878"/>
                  </a:lnTo>
                  <a:lnTo>
                    <a:pt x="3107" y="821"/>
                  </a:lnTo>
                  <a:lnTo>
                    <a:pt x="3069" y="769"/>
                  </a:lnTo>
                  <a:lnTo>
                    <a:pt x="3027" y="719"/>
                  </a:lnTo>
                  <a:lnTo>
                    <a:pt x="3027" y="299"/>
                  </a:lnTo>
                  <a:lnTo>
                    <a:pt x="303" y="299"/>
                  </a:lnTo>
                  <a:lnTo>
                    <a:pt x="303" y="1865"/>
                  </a:lnTo>
                  <a:lnTo>
                    <a:pt x="1902" y="1865"/>
                  </a:lnTo>
                  <a:lnTo>
                    <a:pt x="1952" y="1903"/>
                  </a:lnTo>
                  <a:lnTo>
                    <a:pt x="2004" y="1936"/>
                  </a:lnTo>
                  <a:lnTo>
                    <a:pt x="2058" y="1965"/>
                  </a:lnTo>
                  <a:lnTo>
                    <a:pt x="2114" y="1990"/>
                  </a:lnTo>
                  <a:lnTo>
                    <a:pt x="2173" y="2011"/>
                  </a:lnTo>
                  <a:lnTo>
                    <a:pt x="2233" y="2028"/>
                  </a:lnTo>
                  <a:lnTo>
                    <a:pt x="2294" y="2040"/>
                  </a:lnTo>
                  <a:lnTo>
                    <a:pt x="2356" y="2047"/>
                  </a:lnTo>
                  <a:lnTo>
                    <a:pt x="2419" y="2049"/>
                  </a:lnTo>
                  <a:lnTo>
                    <a:pt x="2490" y="2046"/>
                  </a:lnTo>
                  <a:lnTo>
                    <a:pt x="2558" y="2037"/>
                  </a:lnTo>
                  <a:lnTo>
                    <a:pt x="2625" y="2023"/>
                  </a:lnTo>
                  <a:lnTo>
                    <a:pt x="2692" y="2002"/>
                  </a:lnTo>
                  <a:lnTo>
                    <a:pt x="2756" y="1976"/>
                  </a:lnTo>
                  <a:lnTo>
                    <a:pt x="2817" y="1945"/>
                  </a:lnTo>
                  <a:lnTo>
                    <a:pt x="3027" y="2152"/>
                  </a:lnTo>
                  <a:lnTo>
                    <a:pt x="3031" y="2156"/>
                  </a:lnTo>
                  <a:lnTo>
                    <a:pt x="3037" y="2159"/>
                  </a:lnTo>
                  <a:lnTo>
                    <a:pt x="3041" y="2163"/>
                  </a:lnTo>
                  <a:lnTo>
                    <a:pt x="152" y="2163"/>
                  </a:lnTo>
                  <a:lnTo>
                    <a:pt x="121" y="2160"/>
                  </a:lnTo>
                  <a:lnTo>
                    <a:pt x="93" y="2151"/>
                  </a:lnTo>
                  <a:lnTo>
                    <a:pt x="67" y="2138"/>
                  </a:lnTo>
                  <a:lnTo>
                    <a:pt x="45" y="2119"/>
                  </a:lnTo>
                  <a:lnTo>
                    <a:pt x="26" y="2097"/>
                  </a:lnTo>
                  <a:lnTo>
                    <a:pt x="12" y="2072"/>
                  </a:lnTo>
                  <a:lnTo>
                    <a:pt x="3" y="2044"/>
                  </a:lnTo>
                  <a:lnTo>
                    <a:pt x="0" y="2014"/>
                  </a:lnTo>
                  <a:lnTo>
                    <a:pt x="0" y="149"/>
                  </a:lnTo>
                  <a:lnTo>
                    <a:pt x="3" y="119"/>
                  </a:lnTo>
                  <a:lnTo>
                    <a:pt x="12" y="92"/>
                  </a:lnTo>
                  <a:lnTo>
                    <a:pt x="26" y="65"/>
                  </a:lnTo>
                  <a:lnTo>
                    <a:pt x="45" y="43"/>
                  </a:lnTo>
                  <a:lnTo>
                    <a:pt x="67" y="25"/>
                  </a:lnTo>
                  <a:lnTo>
                    <a:pt x="93" y="11"/>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3" name="Freeform 196">
              <a:extLst>
                <a:ext uri="{FF2B5EF4-FFF2-40B4-BE49-F238E27FC236}">
                  <a16:creationId xmlns:a16="http://schemas.microsoft.com/office/drawing/2014/main" id="{04E5F9DF-5478-4101-8B53-E325279E514D}"/>
                </a:ext>
              </a:extLst>
            </p:cNvPr>
            <p:cNvSpPr>
              <a:spLocks noEditPoints="1"/>
            </p:cNvSpPr>
            <p:nvPr/>
          </p:nvSpPr>
          <p:spPr bwMode="auto">
            <a:xfrm>
              <a:off x="7214" y="2071"/>
              <a:ext cx="135" cy="134"/>
            </a:xfrm>
            <a:custGeom>
              <a:avLst/>
              <a:gdLst>
                <a:gd name="T0" fmla="*/ 558 w 1492"/>
                <a:gd name="T1" fmla="*/ 144 h 1469"/>
                <a:gd name="T2" fmla="*/ 415 w 1492"/>
                <a:gd name="T3" fmla="*/ 194 h 1469"/>
                <a:gd name="T4" fmla="*/ 290 w 1492"/>
                <a:gd name="T5" fmla="*/ 286 h 1469"/>
                <a:gd name="T6" fmla="*/ 198 w 1492"/>
                <a:gd name="T7" fmla="*/ 407 h 1469"/>
                <a:gd name="T8" fmla="*/ 146 w 1492"/>
                <a:gd name="T9" fmla="*/ 550 h 1469"/>
                <a:gd name="T10" fmla="*/ 139 w 1492"/>
                <a:gd name="T11" fmla="*/ 703 h 1469"/>
                <a:gd name="T12" fmla="*/ 176 w 1492"/>
                <a:gd name="T13" fmla="*/ 850 h 1469"/>
                <a:gd name="T14" fmla="*/ 255 w 1492"/>
                <a:gd name="T15" fmla="*/ 979 h 1469"/>
                <a:gd name="T16" fmla="*/ 371 w 1492"/>
                <a:gd name="T17" fmla="*/ 1082 h 1469"/>
                <a:gd name="T18" fmla="*/ 508 w 1492"/>
                <a:gd name="T19" fmla="*/ 1147 h 1469"/>
                <a:gd name="T20" fmla="*/ 661 w 1492"/>
                <a:gd name="T21" fmla="*/ 1169 h 1469"/>
                <a:gd name="T22" fmla="*/ 814 w 1492"/>
                <a:gd name="T23" fmla="*/ 1147 h 1469"/>
                <a:gd name="T24" fmla="*/ 953 w 1492"/>
                <a:gd name="T25" fmla="*/ 1082 h 1469"/>
                <a:gd name="T26" fmla="*/ 1068 w 1492"/>
                <a:gd name="T27" fmla="*/ 979 h 1469"/>
                <a:gd name="T28" fmla="*/ 1147 w 1492"/>
                <a:gd name="T29" fmla="*/ 850 h 1469"/>
                <a:gd name="T30" fmla="*/ 1185 w 1492"/>
                <a:gd name="T31" fmla="*/ 703 h 1469"/>
                <a:gd name="T32" fmla="*/ 1177 w 1492"/>
                <a:gd name="T33" fmla="*/ 550 h 1469"/>
                <a:gd name="T34" fmla="*/ 1126 w 1492"/>
                <a:gd name="T35" fmla="*/ 407 h 1469"/>
                <a:gd name="T36" fmla="*/ 1034 w 1492"/>
                <a:gd name="T37" fmla="*/ 286 h 1469"/>
                <a:gd name="T38" fmla="*/ 909 w 1492"/>
                <a:gd name="T39" fmla="*/ 194 h 1469"/>
                <a:gd name="T40" fmla="*/ 765 w 1492"/>
                <a:gd name="T41" fmla="*/ 144 h 1469"/>
                <a:gd name="T42" fmla="*/ 661 w 1492"/>
                <a:gd name="T43" fmla="*/ 0 h 1469"/>
                <a:gd name="T44" fmla="*/ 834 w 1492"/>
                <a:gd name="T45" fmla="*/ 22 h 1469"/>
                <a:gd name="T46" fmla="*/ 992 w 1492"/>
                <a:gd name="T47" fmla="*/ 87 h 1469"/>
                <a:gd name="T48" fmla="*/ 1130 w 1492"/>
                <a:gd name="T49" fmla="*/ 191 h 1469"/>
                <a:gd name="T50" fmla="*/ 1235 w 1492"/>
                <a:gd name="T51" fmla="*/ 326 h 1469"/>
                <a:gd name="T52" fmla="*/ 1300 w 1492"/>
                <a:gd name="T53" fmla="*/ 482 h 1469"/>
                <a:gd name="T54" fmla="*/ 1322 w 1492"/>
                <a:gd name="T55" fmla="*/ 652 h 1469"/>
                <a:gd name="T56" fmla="*/ 1298 w 1492"/>
                <a:gd name="T57" fmla="*/ 826 h 1469"/>
                <a:gd name="T58" fmla="*/ 1229 w 1492"/>
                <a:gd name="T59" fmla="*/ 986 h 1469"/>
                <a:gd name="T60" fmla="*/ 1189 w 1492"/>
                <a:gd name="T61" fmla="*/ 1112 h 1469"/>
                <a:gd name="T62" fmla="*/ 1233 w 1492"/>
                <a:gd name="T63" fmla="*/ 1122 h 1469"/>
                <a:gd name="T64" fmla="*/ 1484 w 1492"/>
                <a:gd name="T65" fmla="*/ 1370 h 1469"/>
                <a:gd name="T66" fmla="*/ 1490 w 1492"/>
                <a:gd name="T67" fmla="*/ 1419 h 1469"/>
                <a:gd name="T68" fmla="*/ 1458 w 1492"/>
                <a:gd name="T69" fmla="*/ 1461 h 1469"/>
                <a:gd name="T70" fmla="*/ 1407 w 1492"/>
                <a:gd name="T71" fmla="*/ 1467 h 1469"/>
                <a:gd name="T72" fmla="*/ 1149 w 1492"/>
                <a:gd name="T73" fmla="*/ 1225 h 1469"/>
                <a:gd name="T74" fmla="*/ 1130 w 1492"/>
                <a:gd name="T75" fmla="*/ 1186 h 1469"/>
                <a:gd name="T76" fmla="*/ 1051 w 1492"/>
                <a:gd name="T77" fmla="*/ 1177 h 1469"/>
                <a:gd name="T78" fmla="*/ 895 w 1492"/>
                <a:gd name="T79" fmla="*/ 1261 h 1469"/>
                <a:gd name="T80" fmla="*/ 722 w 1492"/>
                <a:gd name="T81" fmla="*/ 1300 h 1469"/>
                <a:gd name="T82" fmla="*/ 546 w 1492"/>
                <a:gd name="T83" fmla="*/ 1293 h 1469"/>
                <a:gd name="T84" fmla="*/ 383 w 1492"/>
                <a:gd name="T85" fmla="*/ 1242 h 1469"/>
                <a:gd name="T86" fmla="*/ 238 w 1492"/>
                <a:gd name="T87" fmla="*/ 1151 h 1469"/>
                <a:gd name="T88" fmla="*/ 120 w 1492"/>
                <a:gd name="T89" fmla="*/ 1024 h 1469"/>
                <a:gd name="T90" fmla="*/ 40 w 1492"/>
                <a:gd name="T91" fmla="*/ 875 h 1469"/>
                <a:gd name="T92" fmla="*/ 4 w 1492"/>
                <a:gd name="T93" fmla="*/ 709 h 1469"/>
                <a:gd name="T94" fmla="*/ 11 w 1492"/>
                <a:gd name="T95" fmla="*/ 537 h 1469"/>
                <a:gd name="T96" fmla="*/ 63 w 1492"/>
                <a:gd name="T97" fmla="*/ 376 h 1469"/>
                <a:gd name="T98" fmla="*/ 155 w 1492"/>
                <a:gd name="T99" fmla="*/ 233 h 1469"/>
                <a:gd name="T100" fmla="*/ 283 w 1492"/>
                <a:gd name="T101" fmla="*/ 117 h 1469"/>
                <a:gd name="T102" fmla="*/ 435 w 1492"/>
                <a:gd name="T103" fmla="*/ 39 h 1469"/>
                <a:gd name="T104" fmla="*/ 603 w 1492"/>
                <a:gd name="T105" fmla="*/ 2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2" h="1469">
                  <a:moveTo>
                    <a:pt x="661" y="134"/>
                  </a:moveTo>
                  <a:lnTo>
                    <a:pt x="609" y="136"/>
                  </a:lnTo>
                  <a:lnTo>
                    <a:pt x="558" y="144"/>
                  </a:lnTo>
                  <a:lnTo>
                    <a:pt x="508" y="156"/>
                  </a:lnTo>
                  <a:lnTo>
                    <a:pt x="461" y="173"/>
                  </a:lnTo>
                  <a:lnTo>
                    <a:pt x="415" y="194"/>
                  </a:lnTo>
                  <a:lnTo>
                    <a:pt x="371" y="220"/>
                  </a:lnTo>
                  <a:lnTo>
                    <a:pt x="329" y="250"/>
                  </a:lnTo>
                  <a:lnTo>
                    <a:pt x="290" y="286"/>
                  </a:lnTo>
                  <a:lnTo>
                    <a:pt x="255" y="324"/>
                  </a:lnTo>
                  <a:lnTo>
                    <a:pt x="225" y="364"/>
                  </a:lnTo>
                  <a:lnTo>
                    <a:pt x="198" y="407"/>
                  </a:lnTo>
                  <a:lnTo>
                    <a:pt x="176" y="453"/>
                  </a:lnTo>
                  <a:lnTo>
                    <a:pt x="159" y="501"/>
                  </a:lnTo>
                  <a:lnTo>
                    <a:pt x="146" y="550"/>
                  </a:lnTo>
                  <a:lnTo>
                    <a:pt x="139" y="600"/>
                  </a:lnTo>
                  <a:lnTo>
                    <a:pt x="136" y="652"/>
                  </a:lnTo>
                  <a:lnTo>
                    <a:pt x="139" y="703"/>
                  </a:lnTo>
                  <a:lnTo>
                    <a:pt x="146" y="753"/>
                  </a:lnTo>
                  <a:lnTo>
                    <a:pt x="159" y="802"/>
                  </a:lnTo>
                  <a:lnTo>
                    <a:pt x="176" y="850"/>
                  </a:lnTo>
                  <a:lnTo>
                    <a:pt x="198" y="895"/>
                  </a:lnTo>
                  <a:lnTo>
                    <a:pt x="225" y="938"/>
                  </a:lnTo>
                  <a:lnTo>
                    <a:pt x="255" y="979"/>
                  </a:lnTo>
                  <a:lnTo>
                    <a:pt x="290" y="1017"/>
                  </a:lnTo>
                  <a:lnTo>
                    <a:pt x="329" y="1052"/>
                  </a:lnTo>
                  <a:lnTo>
                    <a:pt x="371" y="1082"/>
                  </a:lnTo>
                  <a:lnTo>
                    <a:pt x="415" y="1108"/>
                  </a:lnTo>
                  <a:lnTo>
                    <a:pt x="461" y="1130"/>
                  </a:lnTo>
                  <a:lnTo>
                    <a:pt x="508" y="1147"/>
                  </a:lnTo>
                  <a:lnTo>
                    <a:pt x="558" y="1159"/>
                  </a:lnTo>
                  <a:lnTo>
                    <a:pt x="609" y="1166"/>
                  </a:lnTo>
                  <a:lnTo>
                    <a:pt x="661" y="1169"/>
                  </a:lnTo>
                  <a:lnTo>
                    <a:pt x="713" y="1166"/>
                  </a:lnTo>
                  <a:lnTo>
                    <a:pt x="765" y="1159"/>
                  </a:lnTo>
                  <a:lnTo>
                    <a:pt x="814" y="1147"/>
                  </a:lnTo>
                  <a:lnTo>
                    <a:pt x="863" y="1130"/>
                  </a:lnTo>
                  <a:lnTo>
                    <a:pt x="909" y="1108"/>
                  </a:lnTo>
                  <a:lnTo>
                    <a:pt x="953" y="1082"/>
                  </a:lnTo>
                  <a:lnTo>
                    <a:pt x="995" y="1052"/>
                  </a:lnTo>
                  <a:lnTo>
                    <a:pt x="1034" y="1017"/>
                  </a:lnTo>
                  <a:lnTo>
                    <a:pt x="1068" y="979"/>
                  </a:lnTo>
                  <a:lnTo>
                    <a:pt x="1099" y="938"/>
                  </a:lnTo>
                  <a:lnTo>
                    <a:pt x="1126" y="895"/>
                  </a:lnTo>
                  <a:lnTo>
                    <a:pt x="1147" y="850"/>
                  </a:lnTo>
                  <a:lnTo>
                    <a:pt x="1164" y="802"/>
                  </a:lnTo>
                  <a:lnTo>
                    <a:pt x="1177" y="753"/>
                  </a:lnTo>
                  <a:lnTo>
                    <a:pt x="1185" y="703"/>
                  </a:lnTo>
                  <a:lnTo>
                    <a:pt x="1187" y="652"/>
                  </a:lnTo>
                  <a:lnTo>
                    <a:pt x="1185" y="600"/>
                  </a:lnTo>
                  <a:lnTo>
                    <a:pt x="1177" y="550"/>
                  </a:lnTo>
                  <a:lnTo>
                    <a:pt x="1164" y="501"/>
                  </a:lnTo>
                  <a:lnTo>
                    <a:pt x="1147" y="453"/>
                  </a:lnTo>
                  <a:lnTo>
                    <a:pt x="1126" y="407"/>
                  </a:lnTo>
                  <a:lnTo>
                    <a:pt x="1099" y="364"/>
                  </a:lnTo>
                  <a:lnTo>
                    <a:pt x="1068" y="324"/>
                  </a:lnTo>
                  <a:lnTo>
                    <a:pt x="1034" y="286"/>
                  </a:lnTo>
                  <a:lnTo>
                    <a:pt x="995" y="250"/>
                  </a:lnTo>
                  <a:lnTo>
                    <a:pt x="953" y="220"/>
                  </a:lnTo>
                  <a:lnTo>
                    <a:pt x="909" y="194"/>
                  </a:lnTo>
                  <a:lnTo>
                    <a:pt x="863" y="173"/>
                  </a:lnTo>
                  <a:lnTo>
                    <a:pt x="814" y="156"/>
                  </a:lnTo>
                  <a:lnTo>
                    <a:pt x="765" y="144"/>
                  </a:lnTo>
                  <a:lnTo>
                    <a:pt x="713" y="136"/>
                  </a:lnTo>
                  <a:lnTo>
                    <a:pt x="661" y="134"/>
                  </a:lnTo>
                  <a:close/>
                  <a:moveTo>
                    <a:pt x="661" y="0"/>
                  </a:moveTo>
                  <a:lnTo>
                    <a:pt x="721" y="2"/>
                  </a:lnTo>
                  <a:lnTo>
                    <a:pt x="778" y="10"/>
                  </a:lnTo>
                  <a:lnTo>
                    <a:pt x="834" y="22"/>
                  </a:lnTo>
                  <a:lnTo>
                    <a:pt x="888" y="39"/>
                  </a:lnTo>
                  <a:lnTo>
                    <a:pt x="941" y="60"/>
                  </a:lnTo>
                  <a:lnTo>
                    <a:pt x="992" y="87"/>
                  </a:lnTo>
                  <a:lnTo>
                    <a:pt x="1040" y="117"/>
                  </a:lnTo>
                  <a:lnTo>
                    <a:pt x="1086" y="152"/>
                  </a:lnTo>
                  <a:lnTo>
                    <a:pt x="1130" y="191"/>
                  </a:lnTo>
                  <a:lnTo>
                    <a:pt x="1168" y="233"/>
                  </a:lnTo>
                  <a:lnTo>
                    <a:pt x="1204" y="279"/>
                  </a:lnTo>
                  <a:lnTo>
                    <a:pt x="1235" y="326"/>
                  </a:lnTo>
                  <a:lnTo>
                    <a:pt x="1261" y="376"/>
                  </a:lnTo>
                  <a:lnTo>
                    <a:pt x="1283" y="428"/>
                  </a:lnTo>
                  <a:lnTo>
                    <a:pt x="1300" y="482"/>
                  </a:lnTo>
                  <a:lnTo>
                    <a:pt x="1312" y="537"/>
                  </a:lnTo>
                  <a:lnTo>
                    <a:pt x="1320" y="593"/>
                  </a:lnTo>
                  <a:lnTo>
                    <a:pt x="1322" y="652"/>
                  </a:lnTo>
                  <a:lnTo>
                    <a:pt x="1319" y="711"/>
                  </a:lnTo>
                  <a:lnTo>
                    <a:pt x="1312" y="769"/>
                  </a:lnTo>
                  <a:lnTo>
                    <a:pt x="1298" y="826"/>
                  </a:lnTo>
                  <a:lnTo>
                    <a:pt x="1280" y="882"/>
                  </a:lnTo>
                  <a:lnTo>
                    <a:pt x="1256" y="935"/>
                  </a:lnTo>
                  <a:lnTo>
                    <a:pt x="1229" y="986"/>
                  </a:lnTo>
                  <a:lnTo>
                    <a:pt x="1195" y="1034"/>
                  </a:lnTo>
                  <a:lnTo>
                    <a:pt x="1157" y="1081"/>
                  </a:lnTo>
                  <a:lnTo>
                    <a:pt x="1189" y="1112"/>
                  </a:lnTo>
                  <a:lnTo>
                    <a:pt x="1204" y="1112"/>
                  </a:lnTo>
                  <a:lnTo>
                    <a:pt x="1218" y="1115"/>
                  </a:lnTo>
                  <a:lnTo>
                    <a:pt x="1233" y="1122"/>
                  </a:lnTo>
                  <a:lnTo>
                    <a:pt x="1245" y="1131"/>
                  </a:lnTo>
                  <a:lnTo>
                    <a:pt x="1472" y="1356"/>
                  </a:lnTo>
                  <a:lnTo>
                    <a:pt x="1484" y="1370"/>
                  </a:lnTo>
                  <a:lnTo>
                    <a:pt x="1490" y="1386"/>
                  </a:lnTo>
                  <a:lnTo>
                    <a:pt x="1492" y="1402"/>
                  </a:lnTo>
                  <a:lnTo>
                    <a:pt x="1490" y="1419"/>
                  </a:lnTo>
                  <a:lnTo>
                    <a:pt x="1484" y="1436"/>
                  </a:lnTo>
                  <a:lnTo>
                    <a:pt x="1472" y="1450"/>
                  </a:lnTo>
                  <a:lnTo>
                    <a:pt x="1458" y="1461"/>
                  </a:lnTo>
                  <a:lnTo>
                    <a:pt x="1442" y="1467"/>
                  </a:lnTo>
                  <a:lnTo>
                    <a:pt x="1424" y="1469"/>
                  </a:lnTo>
                  <a:lnTo>
                    <a:pt x="1407" y="1467"/>
                  </a:lnTo>
                  <a:lnTo>
                    <a:pt x="1391" y="1461"/>
                  </a:lnTo>
                  <a:lnTo>
                    <a:pt x="1376" y="1450"/>
                  </a:lnTo>
                  <a:lnTo>
                    <a:pt x="1149" y="1225"/>
                  </a:lnTo>
                  <a:lnTo>
                    <a:pt x="1139" y="1213"/>
                  </a:lnTo>
                  <a:lnTo>
                    <a:pt x="1133" y="1200"/>
                  </a:lnTo>
                  <a:lnTo>
                    <a:pt x="1130" y="1186"/>
                  </a:lnTo>
                  <a:lnTo>
                    <a:pt x="1130" y="1171"/>
                  </a:lnTo>
                  <a:lnTo>
                    <a:pt x="1098" y="1140"/>
                  </a:lnTo>
                  <a:lnTo>
                    <a:pt x="1051" y="1177"/>
                  </a:lnTo>
                  <a:lnTo>
                    <a:pt x="1001" y="1209"/>
                  </a:lnTo>
                  <a:lnTo>
                    <a:pt x="949" y="1238"/>
                  </a:lnTo>
                  <a:lnTo>
                    <a:pt x="895" y="1261"/>
                  </a:lnTo>
                  <a:lnTo>
                    <a:pt x="839" y="1279"/>
                  </a:lnTo>
                  <a:lnTo>
                    <a:pt x="782" y="1292"/>
                  </a:lnTo>
                  <a:lnTo>
                    <a:pt x="722" y="1300"/>
                  </a:lnTo>
                  <a:lnTo>
                    <a:pt x="661" y="1303"/>
                  </a:lnTo>
                  <a:lnTo>
                    <a:pt x="603" y="1300"/>
                  </a:lnTo>
                  <a:lnTo>
                    <a:pt x="546" y="1293"/>
                  </a:lnTo>
                  <a:lnTo>
                    <a:pt x="490" y="1281"/>
                  </a:lnTo>
                  <a:lnTo>
                    <a:pt x="435" y="1264"/>
                  </a:lnTo>
                  <a:lnTo>
                    <a:pt x="383" y="1242"/>
                  </a:lnTo>
                  <a:lnTo>
                    <a:pt x="332" y="1216"/>
                  </a:lnTo>
                  <a:lnTo>
                    <a:pt x="283" y="1185"/>
                  </a:lnTo>
                  <a:lnTo>
                    <a:pt x="238" y="1151"/>
                  </a:lnTo>
                  <a:lnTo>
                    <a:pt x="194" y="1112"/>
                  </a:lnTo>
                  <a:lnTo>
                    <a:pt x="155" y="1070"/>
                  </a:lnTo>
                  <a:lnTo>
                    <a:pt x="120" y="1024"/>
                  </a:lnTo>
                  <a:lnTo>
                    <a:pt x="89" y="976"/>
                  </a:lnTo>
                  <a:lnTo>
                    <a:pt x="63" y="926"/>
                  </a:lnTo>
                  <a:lnTo>
                    <a:pt x="40" y="875"/>
                  </a:lnTo>
                  <a:lnTo>
                    <a:pt x="23" y="820"/>
                  </a:lnTo>
                  <a:lnTo>
                    <a:pt x="11" y="765"/>
                  </a:lnTo>
                  <a:lnTo>
                    <a:pt x="4" y="709"/>
                  </a:lnTo>
                  <a:lnTo>
                    <a:pt x="0" y="652"/>
                  </a:lnTo>
                  <a:lnTo>
                    <a:pt x="4" y="593"/>
                  </a:lnTo>
                  <a:lnTo>
                    <a:pt x="11" y="537"/>
                  </a:lnTo>
                  <a:lnTo>
                    <a:pt x="23" y="482"/>
                  </a:lnTo>
                  <a:lnTo>
                    <a:pt x="40" y="428"/>
                  </a:lnTo>
                  <a:lnTo>
                    <a:pt x="63" y="376"/>
                  </a:lnTo>
                  <a:lnTo>
                    <a:pt x="89" y="326"/>
                  </a:lnTo>
                  <a:lnTo>
                    <a:pt x="120" y="279"/>
                  </a:lnTo>
                  <a:lnTo>
                    <a:pt x="155" y="233"/>
                  </a:lnTo>
                  <a:lnTo>
                    <a:pt x="194" y="191"/>
                  </a:lnTo>
                  <a:lnTo>
                    <a:pt x="238" y="152"/>
                  </a:lnTo>
                  <a:lnTo>
                    <a:pt x="283" y="117"/>
                  </a:lnTo>
                  <a:lnTo>
                    <a:pt x="332" y="87"/>
                  </a:lnTo>
                  <a:lnTo>
                    <a:pt x="383" y="60"/>
                  </a:lnTo>
                  <a:lnTo>
                    <a:pt x="435" y="39"/>
                  </a:lnTo>
                  <a:lnTo>
                    <a:pt x="490" y="22"/>
                  </a:lnTo>
                  <a:lnTo>
                    <a:pt x="546" y="10"/>
                  </a:lnTo>
                  <a:lnTo>
                    <a:pt x="603" y="2"/>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4" name="Content Placeholder 2">
            <a:extLst>
              <a:ext uri="{FF2B5EF4-FFF2-40B4-BE49-F238E27FC236}">
                <a16:creationId xmlns:a16="http://schemas.microsoft.com/office/drawing/2014/main" id="{C1558119-27D6-4D87-B20F-2AFC2DBE8A12}"/>
              </a:ext>
            </a:extLst>
          </p:cNvPr>
          <p:cNvSpPr txBox="1">
            <a:spLocks/>
          </p:cNvSpPr>
          <p:nvPr/>
        </p:nvSpPr>
        <p:spPr>
          <a:xfrm>
            <a:off x="3469435" y="1978314"/>
            <a:ext cx="7582878" cy="13235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It lacks total virtual movement &amp; a sense of where our body parts are. However, Virtuix Omni tackling this problem by releasing </a:t>
            </a:r>
            <a:r>
              <a:rPr lang="en-GB" sz="2000" b="1" dirty="0"/>
              <a:t>virtual reality locomotion devices</a:t>
            </a:r>
            <a:r>
              <a:rPr lang="en-GB" sz="2000" dirty="0"/>
              <a:t> that allow users to walk and run in VR for gaming and exercise.</a:t>
            </a:r>
          </a:p>
        </p:txBody>
      </p:sp>
      <p:sp>
        <p:nvSpPr>
          <p:cNvPr id="75" name="Content Placeholder 2">
            <a:extLst>
              <a:ext uri="{FF2B5EF4-FFF2-40B4-BE49-F238E27FC236}">
                <a16:creationId xmlns:a16="http://schemas.microsoft.com/office/drawing/2014/main" id="{4F2E5665-6464-448F-9562-C4748836BF2A}"/>
              </a:ext>
            </a:extLst>
          </p:cNvPr>
          <p:cNvSpPr txBox="1">
            <a:spLocks/>
          </p:cNvSpPr>
          <p:nvPr/>
        </p:nvSpPr>
        <p:spPr>
          <a:xfrm>
            <a:off x="3471835" y="3193525"/>
            <a:ext cx="7881965" cy="1220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It isn’t able to pick up on </a:t>
            </a:r>
            <a:r>
              <a:rPr lang="en-GB" sz="2000" b="1" dirty="0"/>
              <a:t>senses</a:t>
            </a:r>
            <a:r>
              <a:rPr lang="en-GB" sz="2000" dirty="0"/>
              <a:t> such as smell and consequently, users are never truly fully immersed and engaged due to them using half the number of neurons.</a:t>
            </a:r>
          </a:p>
        </p:txBody>
      </p:sp>
      <p:sp>
        <p:nvSpPr>
          <p:cNvPr id="76" name="Content Placeholder 2">
            <a:extLst>
              <a:ext uri="{FF2B5EF4-FFF2-40B4-BE49-F238E27FC236}">
                <a16:creationId xmlns:a16="http://schemas.microsoft.com/office/drawing/2014/main" id="{ACEC0271-B00A-48E5-9129-7F742EF077B9}"/>
              </a:ext>
            </a:extLst>
          </p:cNvPr>
          <p:cNvSpPr txBox="1">
            <a:spLocks/>
          </p:cNvSpPr>
          <p:nvPr/>
        </p:nvSpPr>
        <p:spPr>
          <a:xfrm>
            <a:off x="3475552" y="4195349"/>
            <a:ext cx="8034234" cy="12200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t>VR is gender-biased. </a:t>
            </a:r>
            <a:r>
              <a:rPr lang="en-GB" sz="2000" dirty="0"/>
              <a:t>The eyes rely on Motion Parallax perception(MP) and Shape-from-shading perception (SFS). However, due to different sex hormones, women tend to mostly judge depth and dimension using SFS, whilst men tend to rely on MP. </a:t>
            </a:r>
          </a:p>
        </p:txBody>
      </p:sp>
      <p:sp>
        <p:nvSpPr>
          <p:cNvPr id="77" name="Content Placeholder 2">
            <a:extLst>
              <a:ext uri="{FF2B5EF4-FFF2-40B4-BE49-F238E27FC236}">
                <a16:creationId xmlns:a16="http://schemas.microsoft.com/office/drawing/2014/main" id="{4526D13B-F7CE-467E-866F-760B6E987766}"/>
              </a:ext>
            </a:extLst>
          </p:cNvPr>
          <p:cNvSpPr txBox="1">
            <a:spLocks/>
          </p:cNvSpPr>
          <p:nvPr/>
        </p:nvSpPr>
        <p:spPr>
          <a:xfrm>
            <a:off x="544442" y="5413946"/>
            <a:ext cx="10965343" cy="7748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This a possible explanation to why women get more “VR motion sickness” than men and why complete realism and immersiveness hasn’t yet been achieved.</a:t>
            </a:r>
          </a:p>
        </p:txBody>
      </p:sp>
    </p:spTree>
    <p:extLst>
      <p:ext uri="{BB962C8B-B14F-4D97-AF65-F5344CB8AC3E}">
        <p14:creationId xmlns:p14="http://schemas.microsoft.com/office/powerpoint/2010/main" val="488913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emo2.pixflow.net/profession/wp-content/uploads/2013/10/BG21.jpg">
            <a:extLst>
              <a:ext uri="{FF2B5EF4-FFF2-40B4-BE49-F238E27FC236}">
                <a16:creationId xmlns:a16="http://schemas.microsoft.com/office/drawing/2014/main" id="{70CB6FD6-671B-4FC6-9E9B-0B0B2B4FD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46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30806" y="1977183"/>
            <a:ext cx="7961195" cy="1569660"/>
          </a:xfrm>
          <a:prstGeom prst="rect">
            <a:avLst/>
          </a:prstGeom>
          <a:noFill/>
        </p:spPr>
        <p:txBody>
          <a:bodyPr wrap="square" rtlCol="0">
            <a:spAutoFit/>
          </a:bodyPr>
          <a:lstStyle/>
          <a:p>
            <a:r>
              <a:rPr lang="en-GB" sz="9600" dirty="0">
                <a:ln>
                  <a:solidFill>
                    <a:schemeClr val="tx1">
                      <a:lumMod val="75000"/>
                      <a:lumOff val="25000"/>
                    </a:schemeClr>
                  </a:solidFill>
                </a:ln>
                <a:solidFill>
                  <a:schemeClr val="tx1">
                    <a:lumMod val="75000"/>
                    <a:lumOff val="25000"/>
                  </a:schemeClr>
                </a:solidFill>
                <a:latin typeface="+mj-lt"/>
              </a:rPr>
              <a:t>Autonomous</a:t>
            </a:r>
          </a:p>
        </p:txBody>
      </p:sp>
      <p:sp>
        <p:nvSpPr>
          <p:cNvPr id="5" name="TextBox 4"/>
          <p:cNvSpPr txBox="1"/>
          <p:nvPr/>
        </p:nvSpPr>
        <p:spPr>
          <a:xfrm>
            <a:off x="7738280" y="3195280"/>
            <a:ext cx="6778099" cy="1015663"/>
          </a:xfrm>
          <a:prstGeom prst="rect">
            <a:avLst/>
          </a:prstGeom>
          <a:noFill/>
        </p:spPr>
        <p:txBody>
          <a:bodyPr wrap="square" rtlCol="0">
            <a:spAutoFit/>
          </a:bodyPr>
          <a:lstStyle/>
          <a:p>
            <a:r>
              <a:rPr lang="en-GB" sz="6000" b="1" dirty="0">
                <a:solidFill>
                  <a:schemeClr val="bg1">
                    <a:lumMod val="65000"/>
                  </a:schemeClr>
                </a:solidFill>
                <a:latin typeface="+mj-lt"/>
              </a:rPr>
              <a:t>Vehicles</a:t>
            </a:r>
          </a:p>
        </p:txBody>
      </p:sp>
      <p:pic>
        <p:nvPicPr>
          <p:cNvPr id="6" name="Picture 5">
            <a:extLst>
              <a:ext uri="{FF2B5EF4-FFF2-40B4-BE49-F238E27FC236}">
                <a16:creationId xmlns:a16="http://schemas.microsoft.com/office/drawing/2014/main" id="{C2C8E44B-9139-4CA3-82BA-63E4DDE33318}"/>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954423" y="624127"/>
            <a:ext cx="2241392" cy="863655"/>
          </a:xfrm>
          <a:prstGeom prst="rect">
            <a:avLst/>
          </a:prstGeom>
        </p:spPr>
      </p:pic>
      <p:sp>
        <p:nvSpPr>
          <p:cNvPr id="2" name="Rectangle 1">
            <a:extLst>
              <a:ext uri="{FF2B5EF4-FFF2-40B4-BE49-F238E27FC236}">
                <a16:creationId xmlns:a16="http://schemas.microsoft.com/office/drawing/2014/main" id="{4BF8D8BE-FB69-4429-879A-C73D23A1D6D1}"/>
              </a:ext>
            </a:extLst>
          </p:cNvPr>
          <p:cNvSpPr/>
          <p:nvPr/>
        </p:nvSpPr>
        <p:spPr>
          <a:xfrm>
            <a:off x="573206" y="559560"/>
            <a:ext cx="11027391" cy="59150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4216139-3690-451C-AF31-233700494CC8}"/>
              </a:ext>
            </a:extLst>
          </p:cNvPr>
          <p:cNvGrpSpPr/>
          <p:nvPr/>
        </p:nvGrpSpPr>
        <p:grpSpPr>
          <a:xfrm>
            <a:off x="586856" y="4410956"/>
            <a:ext cx="9141619" cy="2058086"/>
            <a:chOff x="3175" y="4204494"/>
            <a:chExt cx="12188825" cy="2744114"/>
          </a:xfrm>
        </p:grpSpPr>
        <p:sp>
          <p:nvSpPr>
            <p:cNvPr id="11" name="Freeform 13">
              <a:extLst>
                <a:ext uri="{FF2B5EF4-FFF2-40B4-BE49-F238E27FC236}">
                  <a16:creationId xmlns:a16="http://schemas.microsoft.com/office/drawing/2014/main" id="{8FB29288-C81D-423C-AB8C-467CF8D79509}"/>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2" name="Freeform 14">
              <a:extLst>
                <a:ext uri="{FF2B5EF4-FFF2-40B4-BE49-F238E27FC236}">
                  <a16:creationId xmlns:a16="http://schemas.microsoft.com/office/drawing/2014/main" id="{B73FF564-B098-4219-87E3-FA9A8DD1E47B}"/>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3" name="Freeform 15">
              <a:extLst>
                <a:ext uri="{FF2B5EF4-FFF2-40B4-BE49-F238E27FC236}">
                  <a16:creationId xmlns:a16="http://schemas.microsoft.com/office/drawing/2014/main" id="{5EC90D7A-4806-4BFA-AB09-254BB4DE6E52}"/>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4" name="Freeform 16">
              <a:extLst>
                <a:ext uri="{FF2B5EF4-FFF2-40B4-BE49-F238E27FC236}">
                  <a16:creationId xmlns:a16="http://schemas.microsoft.com/office/drawing/2014/main" id="{C41B18E3-2AB2-4327-B7FD-C6ABB17AB80F}"/>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5" name="Freeform 17">
              <a:extLst>
                <a:ext uri="{FF2B5EF4-FFF2-40B4-BE49-F238E27FC236}">
                  <a16:creationId xmlns:a16="http://schemas.microsoft.com/office/drawing/2014/main" id="{BABDF45A-1978-4916-9193-4B3DA68330C5}"/>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6" name="Freeform 18">
              <a:extLst>
                <a:ext uri="{FF2B5EF4-FFF2-40B4-BE49-F238E27FC236}">
                  <a16:creationId xmlns:a16="http://schemas.microsoft.com/office/drawing/2014/main" id="{6B1D1B7C-DF56-4A0F-B842-243DC2F855D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EE300AB-E485-4F43-AF5A-FB1F56ADB55D}"/>
              </a:ext>
            </a:extLst>
          </p:cNvPr>
          <p:cNvGrpSpPr/>
          <p:nvPr/>
        </p:nvGrpSpPr>
        <p:grpSpPr>
          <a:xfrm>
            <a:off x="3190219" y="4416523"/>
            <a:ext cx="8404649" cy="2058086"/>
            <a:chOff x="3175" y="4204494"/>
            <a:chExt cx="11206200" cy="2744114"/>
          </a:xfrm>
        </p:grpSpPr>
        <p:sp>
          <p:nvSpPr>
            <p:cNvPr id="18" name="Freeform 13">
              <a:extLst>
                <a:ext uri="{FF2B5EF4-FFF2-40B4-BE49-F238E27FC236}">
                  <a16:creationId xmlns:a16="http://schemas.microsoft.com/office/drawing/2014/main" id="{90F910A5-89B5-43B0-9C9C-BD756D70CEF1}"/>
                </a:ext>
              </a:extLst>
            </p:cNvPr>
            <p:cNvSpPr>
              <a:spLocks/>
            </p:cNvSpPr>
            <p:nvPr/>
          </p:nvSpPr>
          <p:spPr bwMode="auto">
            <a:xfrm>
              <a:off x="9181876" y="5456594"/>
              <a:ext cx="2027499"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9" name="Freeform 14">
              <a:extLst>
                <a:ext uri="{FF2B5EF4-FFF2-40B4-BE49-F238E27FC236}">
                  <a16:creationId xmlns:a16="http://schemas.microsoft.com/office/drawing/2014/main" id="{816227ED-5705-4BAA-B9E1-A7704D742242}"/>
                </a:ext>
              </a:extLst>
            </p:cNvPr>
            <p:cNvSpPr>
              <a:spLocks noEditPoints="1"/>
            </p:cNvSpPr>
            <p:nvPr/>
          </p:nvSpPr>
          <p:spPr bwMode="auto">
            <a:xfrm>
              <a:off x="8129059"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0" name="Freeform 15">
              <a:extLst>
                <a:ext uri="{FF2B5EF4-FFF2-40B4-BE49-F238E27FC236}">
                  <a16:creationId xmlns:a16="http://schemas.microsoft.com/office/drawing/2014/main" id="{431A8C49-2F91-45DA-9959-08FBF292FAEF}"/>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1" name="Freeform 16">
              <a:extLst>
                <a:ext uri="{FF2B5EF4-FFF2-40B4-BE49-F238E27FC236}">
                  <a16:creationId xmlns:a16="http://schemas.microsoft.com/office/drawing/2014/main" id="{33FEB39F-99C4-41BB-A05D-8CF814AF55EC}"/>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2" name="Freeform 17">
              <a:extLst>
                <a:ext uri="{FF2B5EF4-FFF2-40B4-BE49-F238E27FC236}">
                  <a16:creationId xmlns:a16="http://schemas.microsoft.com/office/drawing/2014/main" id="{515D81AE-80EF-48E4-9BFA-D8AE4A6B9E34}"/>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3" name="Freeform 18">
              <a:extLst>
                <a:ext uri="{FF2B5EF4-FFF2-40B4-BE49-F238E27FC236}">
                  <a16:creationId xmlns:a16="http://schemas.microsoft.com/office/drawing/2014/main" id="{ED7C4823-89D9-4ABE-B54A-3EB94CA48DE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spTree>
    <p:extLst>
      <p:ext uri="{BB962C8B-B14F-4D97-AF65-F5344CB8AC3E}">
        <p14:creationId xmlns:p14="http://schemas.microsoft.com/office/powerpoint/2010/main" val="28459044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1003-040A-5740-BD4C-78E4786A7B6E}"/>
              </a:ext>
            </a:extLst>
          </p:cNvPr>
          <p:cNvSpPr>
            <a:spLocks noGrp="1"/>
          </p:cNvSpPr>
          <p:nvPr>
            <p:ph type="title"/>
          </p:nvPr>
        </p:nvSpPr>
        <p:spPr>
          <a:xfrm>
            <a:off x="838200" y="604800"/>
            <a:ext cx="10515600" cy="1325563"/>
          </a:xfrm>
        </p:spPr>
        <p:txBody>
          <a:bodyPr/>
          <a:lstStyle/>
          <a:p>
            <a:r>
              <a:rPr lang="en-GB" dirty="0"/>
              <a:t>Five Levels of Driving Automation</a:t>
            </a:r>
          </a:p>
        </p:txBody>
      </p:sp>
      <p:pic>
        <p:nvPicPr>
          <p:cNvPr id="5" name="Content Placeholder 4">
            <a:extLst>
              <a:ext uri="{FF2B5EF4-FFF2-40B4-BE49-F238E27FC236}">
                <a16:creationId xmlns:a16="http://schemas.microsoft.com/office/drawing/2014/main" id="{FA9D444D-E20D-E74F-9041-C88D330D1F77}"/>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321904" y="1749237"/>
            <a:ext cx="4184098" cy="4393303"/>
          </a:xfrm>
          <a:prstGeom prst="rect">
            <a:avLst/>
          </a:prstGeom>
          <a:solidFill>
            <a:srgbClr val="FFFFFF">
              <a:shade val="85000"/>
            </a:srgbClr>
          </a:solidFill>
          <a:ln w="88900" cap="sq">
            <a:solidFill>
              <a:srgbClr val="FFD040"/>
            </a:solidFill>
            <a:miter lim="800000"/>
          </a:ln>
          <a:effectLst>
            <a:outerShdw blurRad="55000" dist="18000" dir="5400000" algn="tl" rotWithShape="0">
              <a:srgbClr val="000000">
                <a:alpha val="40000"/>
              </a:srgbClr>
            </a:outerShdw>
          </a:effectLst>
        </p:spPr>
      </p:pic>
      <p:sp>
        <p:nvSpPr>
          <p:cNvPr id="8" name="Freeform 549">
            <a:extLst>
              <a:ext uri="{FF2B5EF4-FFF2-40B4-BE49-F238E27FC236}">
                <a16:creationId xmlns:a16="http://schemas.microsoft.com/office/drawing/2014/main" id="{42029345-1300-4CE5-857C-F708E11ED8A2}"/>
              </a:ext>
            </a:extLst>
          </p:cNvPr>
          <p:cNvSpPr>
            <a:spLocks noEditPoints="1"/>
          </p:cNvSpPr>
          <p:nvPr/>
        </p:nvSpPr>
        <p:spPr bwMode="auto">
          <a:xfrm>
            <a:off x="4089106" y="2598770"/>
            <a:ext cx="360363" cy="358775"/>
          </a:xfrm>
          <a:custGeom>
            <a:avLst/>
            <a:gdLst>
              <a:gd name="T0" fmla="*/ 384 w 456"/>
              <a:gd name="T1" fmla="*/ 27 h 452"/>
              <a:gd name="T2" fmla="*/ 326 w 456"/>
              <a:gd name="T3" fmla="*/ 3 h 452"/>
              <a:gd name="T4" fmla="*/ 278 w 456"/>
              <a:gd name="T5" fmla="*/ 2 h 452"/>
              <a:gd name="T6" fmla="*/ 218 w 456"/>
              <a:gd name="T7" fmla="*/ 19 h 452"/>
              <a:gd name="T8" fmla="*/ 181 w 456"/>
              <a:gd name="T9" fmla="*/ 48 h 452"/>
              <a:gd name="T10" fmla="*/ 138 w 456"/>
              <a:gd name="T11" fmla="*/ 127 h 452"/>
              <a:gd name="T12" fmla="*/ 135 w 456"/>
              <a:gd name="T13" fmla="*/ 184 h 452"/>
              <a:gd name="T14" fmla="*/ 2 w 456"/>
              <a:gd name="T15" fmla="*/ 342 h 452"/>
              <a:gd name="T16" fmla="*/ 5 w 456"/>
              <a:gd name="T17" fmla="*/ 442 h 452"/>
              <a:gd name="T18" fmla="*/ 108 w 456"/>
              <a:gd name="T19" fmla="*/ 452 h 452"/>
              <a:gd name="T20" fmla="*/ 115 w 456"/>
              <a:gd name="T21" fmla="*/ 452 h 452"/>
              <a:gd name="T22" fmla="*/ 221 w 456"/>
              <a:gd name="T23" fmla="*/ 351 h 452"/>
              <a:gd name="T24" fmla="*/ 254 w 456"/>
              <a:gd name="T25" fmla="*/ 318 h 452"/>
              <a:gd name="T26" fmla="*/ 311 w 456"/>
              <a:gd name="T27" fmla="*/ 323 h 452"/>
              <a:gd name="T28" fmla="*/ 370 w 456"/>
              <a:gd name="T29" fmla="*/ 305 h 452"/>
              <a:gd name="T30" fmla="*/ 409 w 456"/>
              <a:gd name="T31" fmla="*/ 276 h 452"/>
              <a:gd name="T32" fmla="*/ 444 w 456"/>
              <a:gd name="T33" fmla="*/ 223 h 452"/>
              <a:gd name="T34" fmla="*/ 456 w 456"/>
              <a:gd name="T35" fmla="*/ 161 h 452"/>
              <a:gd name="T36" fmla="*/ 444 w 456"/>
              <a:gd name="T37" fmla="*/ 100 h 452"/>
              <a:gd name="T38" fmla="*/ 409 w 456"/>
              <a:gd name="T39" fmla="*/ 48 h 452"/>
              <a:gd name="T40" fmla="*/ 375 w 456"/>
              <a:gd name="T41" fmla="*/ 260 h 452"/>
              <a:gd name="T42" fmla="*/ 332 w 456"/>
              <a:gd name="T43" fmla="*/ 284 h 452"/>
              <a:gd name="T44" fmla="*/ 294 w 456"/>
              <a:gd name="T45" fmla="*/ 290 h 452"/>
              <a:gd name="T46" fmla="*/ 248 w 456"/>
              <a:gd name="T47" fmla="*/ 281 h 452"/>
              <a:gd name="T48" fmla="*/ 206 w 456"/>
              <a:gd name="T49" fmla="*/ 315 h 452"/>
              <a:gd name="T50" fmla="*/ 187 w 456"/>
              <a:gd name="T51" fmla="*/ 303 h 452"/>
              <a:gd name="T52" fmla="*/ 170 w 456"/>
              <a:gd name="T53" fmla="*/ 314 h 452"/>
              <a:gd name="T54" fmla="*/ 182 w 456"/>
              <a:gd name="T55" fmla="*/ 339 h 452"/>
              <a:gd name="T56" fmla="*/ 136 w 456"/>
              <a:gd name="T57" fmla="*/ 361 h 452"/>
              <a:gd name="T58" fmla="*/ 118 w 456"/>
              <a:gd name="T59" fmla="*/ 364 h 452"/>
              <a:gd name="T60" fmla="*/ 118 w 456"/>
              <a:gd name="T61" fmla="*/ 388 h 452"/>
              <a:gd name="T62" fmla="*/ 34 w 456"/>
              <a:gd name="T63" fmla="*/ 355 h 452"/>
              <a:gd name="T64" fmla="*/ 175 w 456"/>
              <a:gd name="T65" fmla="*/ 212 h 452"/>
              <a:gd name="T66" fmla="*/ 169 w 456"/>
              <a:gd name="T67" fmla="*/ 185 h 452"/>
              <a:gd name="T68" fmla="*/ 175 w 456"/>
              <a:gd name="T69" fmla="*/ 116 h 452"/>
              <a:gd name="T70" fmla="*/ 205 w 456"/>
              <a:gd name="T71" fmla="*/ 72 h 452"/>
              <a:gd name="T72" fmla="*/ 245 w 456"/>
              <a:gd name="T73" fmla="*/ 43 h 452"/>
              <a:gd name="T74" fmla="*/ 294 w 456"/>
              <a:gd name="T75" fmla="*/ 34 h 452"/>
              <a:gd name="T76" fmla="*/ 354 w 456"/>
              <a:gd name="T77" fmla="*/ 49 h 452"/>
              <a:gd name="T78" fmla="*/ 311 w 456"/>
              <a:gd name="T79" fmla="*/ 105 h 452"/>
              <a:gd name="T80" fmla="*/ 275 w 456"/>
              <a:gd name="T81" fmla="*/ 108 h 452"/>
              <a:gd name="T82" fmla="*/ 248 w 456"/>
              <a:gd name="T83" fmla="*/ 128 h 452"/>
              <a:gd name="T84" fmla="*/ 241 w 456"/>
              <a:gd name="T85" fmla="*/ 170 h 452"/>
              <a:gd name="T86" fmla="*/ 255 w 456"/>
              <a:gd name="T87" fmla="*/ 200 h 452"/>
              <a:gd name="T88" fmla="*/ 296 w 456"/>
              <a:gd name="T89" fmla="*/ 217 h 452"/>
              <a:gd name="T90" fmla="*/ 329 w 456"/>
              <a:gd name="T91" fmla="*/ 208 h 452"/>
              <a:gd name="T92" fmla="*/ 350 w 456"/>
              <a:gd name="T93" fmla="*/ 182 h 452"/>
              <a:gd name="T94" fmla="*/ 351 w 456"/>
              <a:gd name="T95" fmla="*/ 146 h 452"/>
              <a:gd name="T96" fmla="*/ 402 w 456"/>
              <a:gd name="T97" fmla="*/ 94 h 452"/>
              <a:gd name="T98" fmla="*/ 420 w 456"/>
              <a:gd name="T99" fmla="*/ 136 h 452"/>
              <a:gd name="T100" fmla="*/ 420 w 456"/>
              <a:gd name="T101" fmla="*/ 181 h 452"/>
              <a:gd name="T102" fmla="*/ 406 w 456"/>
              <a:gd name="T103" fmla="*/ 224 h 452"/>
              <a:gd name="T104" fmla="*/ 384 w 456"/>
              <a:gd name="T105" fmla="*/ 252 h 452"/>
              <a:gd name="T106" fmla="*/ 318 w 456"/>
              <a:gd name="T107" fmla="*/ 169 h 452"/>
              <a:gd name="T108" fmla="*/ 309 w 456"/>
              <a:gd name="T109" fmla="*/ 179 h 452"/>
              <a:gd name="T110" fmla="*/ 296 w 456"/>
              <a:gd name="T111" fmla="*/ 182 h 452"/>
              <a:gd name="T112" fmla="*/ 279 w 456"/>
              <a:gd name="T113" fmla="*/ 176 h 452"/>
              <a:gd name="T114" fmla="*/ 273 w 456"/>
              <a:gd name="T115" fmla="*/ 160 h 452"/>
              <a:gd name="T116" fmla="*/ 279 w 456"/>
              <a:gd name="T117" fmla="*/ 143 h 452"/>
              <a:gd name="T118" fmla="*/ 296 w 456"/>
              <a:gd name="T119" fmla="*/ 136 h 452"/>
              <a:gd name="T120" fmla="*/ 312 w 456"/>
              <a:gd name="T121" fmla="*/ 143 h 452"/>
              <a:gd name="T122" fmla="*/ 320 w 456"/>
              <a:gd name="T123" fmla="*/ 1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2">
                <a:moveTo>
                  <a:pt x="409" y="48"/>
                </a:moveTo>
                <a:lnTo>
                  <a:pt x="409" y="48"/>
                </a:lnTo>
                <a:lnTo>
                  <a:pt x="397" y="37"/>
                </a:lnTo>
                <a:lnTo>
                  <a:pt x="384" y="27"/>
                </a:lnTo>
                <a:lnTo>
                  <a:pt x="370" y="19"/>
                </a:lnTo>
                <a:lnTo>
                  <a:pt x="356" y="12"/>
                </a:lnTo>
                <a:lnTo>
                  <a:pt x="342" y="7"/>
                </a:lnTo>
                <a:lnTo>
                  <a:pt x="326" y="3"/>
                </a:lnTo>
                <a:lnTo>
                  <a:pt x="311" y="2"/>
                </a:lnTo>
                <a:lnTo>
                  <a:pt x="294" y="0"/>
                </a:lnTo>
                <a:lnTo>
                  <a:pt x="294" y="0"/>
                </a:lnTo>
                <a:lnTo>
                  <a:pt x="278" y="2"/>
                </a:lnTo>
                <a:lnTo>
                  <a:pt x="263" y="3"/>
                </a:lnTo>
                <a:lnTo>
                  <a:pt x="248" y="7"/>
                </a:lnTo>
                <a:lnTo>
                  <a:pt x="233" y="12"/>
                </a:lnTo>
                <a:lnTo>
                  <a:pt x="218" y="19"/>
                </a:lnTo>
                <a:lnTo>
                  <a:pt x="205" y="27"/>
                </a:lnTo>
                <a:lnTo>
                  <a:pt x="193" y="37"/>
                </a:lnTo>
                <a:lnTo>
                  <a:pt x="181" y="48"/>
                </a:lnTo>
                <a:lnTo>
                  <a:pt x="181" y="48"/>
                </a:lnTo>
                <a:lnTo>
                  <a:pt x="166" y="64"/>
                </a:lnTo>
                <a:lnTo>
                  <a:pt x="152" y="84"/>
                </a:lnTo>
                <a:lnTo>
                  <a:pt x="143" y="105"/>
                </a:lnTo>
                <a:lnTo>
                  <a:pt x="138" y="127"/>
                </a:lnTo>
                <a:lnTo>
                  <a:pt x="138" y="127"/>
                </a:lnTo>
                <a:lnTo>
                  <a:pt x="133" y="145"/>
                </a:lnTo>
                <a:lnTo>
                  <a:pt x="133" y="164"/>
                </a:lnTo>
                <a:lnTo>
                  <a:pt x="135" y="184"/>
                </a:lnTo>
                <a:lnTo>
                  <a:pt x="139" y="203"/>
                </a:lnTo>
                <a:lnTo>
                  <a:pt x="6" y="336"/>
                </a:lnTo>
                <a:lnTo>
                  <a:pt x="6" y="336"/>
                </a:lnTo>
                <a:lnTo>
                  <a:pt x="2" y="342"/>
                </a:lnTo>
                <a:lnTo>
                  <a:pt x="0" y="348"/>
                </a:lnTo>
                <a:lnTo>
                  <a:pt x="3" y="436"/>
                </a:lnTo>
                <a:lnTo>
                  <a:pt x="3" y="436"/>
                </a:lnTo>
                <a:lnTo>
                  <a:pt x="5" y="442"/>
                </a:lnTo>
                <a:lnTo>
                  <a:pt x="8" y="448"/>
                </a:lnTo>
                <a:lnTo>
                  <a:pt x="14" y="451"/>
                </a:lnTo>
                <a:lnTo>
                  <a:pt x="20" y="452"/>
                </a:lnTo>
                <a:lnTo>
                  <a:pt x="108" y="452"/>
                </a:lnTo>
                <a:lnTo>
                  <a:pt x="108" y="452"/>
                </a:lnTo>
                <a:lnTo>
                  <a:pt x="108" y="452"/>
                </a:lnTo>
                <a:lnTo>
                  <a:pt x="108" y="452"/>
                </a:lnTo>
                <a:lnTo>
                  <a:pt x="115" y="452"/>
                </a:lnTo>
                <a:lnTo>
                  <a:pt x="118" y="451"/>
                </a:lnTo>
                <a:lnTo>
                  <a:pt x="121" y="449"/>
                </a:lnTo>
                <a:lnTo>
                  <a:pt x="221" y="351"/>
                </a:lnTo>
                <a:lnTo>
                  <a:pt x="221" y="351"/>
                </a:lnTo>
                <a:lnTo>
                  <a:pt x="221" y="351"/>
                </a:lnTo>
                <a:lnTo>
                  <a:pt x="221" y="351"/>
                </a:lnTo>
                <a:lnTo>
                  <a:pt x="254" y="318"/>
                </a:lnTo>
                <a:lnTo>
                  <a:pt x="254" y="318"/>
                </a:lnTo>
                <a:lnTo>
                  <a:pt x="275" y="321"/>
                </a:lnTo>
                <a:lnTo>
                  <a:pt x="296" y="323"/>
                </a:lnTo>
                <a:lnTo>
                  <a:pt x="296" y="323"/>
                </a:lnTo>
                <a:lnTo>
                  <a:pt x="311" y="323"/>
                </a:lnTo>
                <a:lnTo>
                  <a:pt x="327" y="320"/>
                </a:lnTo>
                <a:lnTo>
                  <a:pt x="342" y="317"/>
                </a:lnTo>
                <a:lnTo>
                  <a:pt x="357" y="311"/>
                </a:lnTo>
                <a:lnTo>
                  <a:pt x="370" y="305"/>
                </a:lnTo>
                <a:lnTo>
                  <a:pt x="384" y="296"/>
                </a:lnTo>
                <a:lnTo>
                  <a:pt x="397" y="287"/>
                </a:lnTo>
                <a:lnTo>
                  <a:pt x="409" y="276"/>
                </a:lnTo>
                <a:lnTo>
                  <a:pt x="409" y="276"/>
                </a:lnTo>
                <a:lnTo>
                  <a:pt x="420" y="263"/>
                </a:lnTo>
                <a:lnTo>
                  <a:pt x="430" y="251"/>
                </a:lnTo>
                <a:lnTo>
                  <a:pt x="438" y="237"/>
                </a:lnTo>
                <a:lnTo>
                  <a:pt x="444" y="223"/>
                </a:lnTo>
                <a:lnTo>
                  <a:pt x="450" y="208"/>
                </a:lnTo>
                <a:lnTo>
                  <a:pt x="453" y="193"/>
                </a:lnTo>
                <a:lnTo>
                  <a:pt x="456" y="178"/>
                </a:lnTo>
                <a:lnTo>
                  <a:pt x="456" y="161"/>
                </a:lnTo>
                <a:lnTo>
                  <a:pt x="456" y="146"/>
                </a:lnTo>
                <a:lnTo>
                  <a:pt x="453" y="131"/>
                </a:lnTo>
                <a:lnTo>
                  <a:pt x="450" y="115"/>
                </a:lnTo>
                <a:lnTo>
                  <a:pt x="444" y="100"/>
                </a:lnTo>
                <a:lnTo>
                  <a:pt x="438" y="87"/>
                </a:lnTo>
                <a:lnTo>
                  <a:pt x="429" y="73"/>
                </a:lnTo>
                <a:lnTo>
                  <a:pt x="420" y="60"/>
                </a:lnTo>
                <a:lnTo>
                  <a:pt x="409" y="48"/>
                </a:lnTo>
                <a:lnTo>
                  <a:pt x="409" y="48"/>
                </a:lnTo>
                <a:close/>
                <a:moveTo>
                  <a:pt x="384" y="252"/>
                </a:moveTo>
                <a:lnTo>
                  <a:pt x="384" y="252"/>
                </a:lnTo>
                <a:lnTo>
                  <a:pt x="375" y="260"/>
                </a:lnTo>
                <a:lnTo>
                  <a:pt x="364" y="267"/>
                </a:lnTo>
                <a:lnTo>
                  <a:pt x="354" y="275"/>
                </a:lnTo>
                <a:lnTo>
                  <a:pt x="344" y="279"/>
                </a:lnTo>
                <a:lnTo>
                  <a:pt x="332" y="284"/>
                </a:lnTo>
                <a:lnTo>
                  <a:pt x="320" y="287"/>
                </a:lnTo>
                <a:lnTo>
                  <a:pt x="308" y="288"/>
                </a:lnTo>
                <a:lnTo>
                  <a:pt x="294" y="290"/>
                </a:lnTo>
                <a:lnTo>
                  <a:pt x="294" y="290"/>
                </a:lnTo>
                <a:lnTo>
                  <a:pt x="273" y="287"/>
                </a:lnTo>
                <a:lnTo>
                  <a:pt x="254" y="282"/>
                </a:lnTo>
                <a:lnTo>
                  <a:pt x="254" y="282"/>
                </a:lnTo>
                <a:lnTo>
                  <a:pt x="248" y="281"/>
                </a:lnTo>
                <a:lnTo>
                  <a:pt x="244" y="282"/>
                </a:lnTo>
                <a:lnTo>
                  <a:pt x="239" y="284"/>
                </a:lnTo>
                <a:lnTo>
                  <a:pt x="236" y="287"/>
                </a:lnTo>
                <a:lnTo>
                  <a:pt x="206" y="315"/>
                </a:lnTo>
                <a:lnTo>
                  <a:pt x="199" y="308"/>
                </a:lnTo>
                <a:lnTo>
                  <a:pt x="199" y="308"/>
                </a:lnTo>
                <a:lnTo>
                  <a:pt x="193" y="305"/>
                </a:lnTo>
                <a:lnTo>
                  <a:pt x="187" y="303"/>
                </a:lnTo>
                <a:lnTo>
                  <a:pt x="181" y="305"/>
                </a:lnTo>
                <a:lnTo>
                  <a:pt x="175" y="308"/>
                </a:lnTo>
                <a:lnTo>
                  <a:pt x="175" y="308"/>
                </a:lnTo>
                <a:lnTo>
                  <a:pt x="170" y="314"/>
                </a:lnTo>
                <a:lnTo>
                  <a:pt x="169" y="320"/>
                </a:lnTo>
                <a:lnTo>
                  <a:pt x="170" y="326"/>
                </a:lnTo>
                <a:lnTo>
                  <a:pt x="175" y="332"/>
                </a:lnTo>
                <a:lnTo>
                  <a:pt x="182" y="339"/>
                </a:lnTo>
                <a:lnTo>
                  <a:pt x="149" y="372"/>
                </a:lnTo>
                <a:lnTo>
                  <a:pt x="142" y="364"/>
                </a:lnTo>
                <a:lnTo>
                  <a:pt x="142" y="364"/>
                </a:lnTo>
                <a:lnTo>
                  <a:pt x="136" y="361"/>
                </a:lnTo>
                <a:lnTo>
                  <a:pt x="130" y="360"/>
                </a:lnTo>
                <a:lnTo>
                  <a:pt x="124" y="361"/>
                </a:lnTo>
                <a:lnTo>
                  <a:pt x="118" y="364"/>
                </a:lnTo>
                <a:lnTo>
                  <a:pt x="118" y="364"/>
                </a:lnTo>
                <a:lnTo>
                  <a:pt x="114" y="370"/>
                </a:lnTo>
                <a:lnTo>
                  <a:pt x="112" y="376"/>
                </a:lnTo>
                <a:lnTo>
                  <a:pt x="114" y="382"/>
                </a:lnTo>
                <a:lnTo>
                  <a:pt x="118" y="388"/>
                </a:lnTo>
                <a:lnTo>
                  <a:pt x="126" y="397"/>
                </a:lnTo>
                <a:lnTo>
                  <a:pt x="102" y="421"/>
                </a:lnTo>
                <a:lnTo>
                  <a:pt x="36" y="420"/>
                </a:lnTo>
                <a:lnTo>
                  <a:pt x="34" y="355"/>
                </a:lnTo>
                <a:lnTo>
                  <a:pt x="170" y="220"/>
                </a:lnTo>
                <a:lnTo>
                  <a:pt x="170" y="220"/>
                </a:lnTo>
                <a:lnTo>
                  <a:pt x="172" y="217"/>
                </a:lnTo>
                <a:lnTo>
                  <a:pt x="175" y="212"/>
                </a:lnTo>
                <a:lnTo>
                  <a:pt x="175" y="208"/>
                </a:lnTo>
                <a:lnTo>
                  <a:pt x="173" y="203"/>
                </a:lnTo>
                <a:lnTo>
                  <a:pt x="173" y="203"/>
                </a:lnTo>
                <a:lnTo>
                  <a:pt x="169" y="185"/>
                </a:lnTo>
                <a:lnTo>
                  <a:pt x="167" y="167"/>
                </a:lnTo>
                <a:lnTo>
                  <a:pt x="167" y="149"/>
                </a:lnTo>
                <a:lnTo>
                  <a:pt x="170" y="133"/>
                </a:lnTo>
                <a:lnTo>
                  <a:pt x="175" y="116"/>
                </a:lnTo>
                <a:lnTo>
                  <a:pt x="182" y="100"/>
                </a:lnTo>
                <a:lnTo>
                  <a:pt x="193" y="85"/>
                </a:lnTo>
                <a:lnTo>
                  <a:pt x="205" y="72"/>
                </a:lnTo>
                <a:lnTo>
                  <a:pt x="205" y="72"/>
                </a:lnTo>
                <a:lnTo>
                  <a:pt x="214" y="63"/>
                </a:lnTo>
                <a:lnTo>
                  <a:pt x="224" y="55"/>
                </a:lnTo>
                <a:lnTo>
                  <a:pt x="235" y="49"/>
                </a:lnTo>
                <a:lnTo>
                  <a:pt x="245" y="43"/>
                </a:lnTo>
                <a:lnTo>
                  <a:pt x="257" y="39"/>
                </a:lnTo>
                <a:lnTo>
                  <a:pt x="269" y="36"/>
                </a:lnTo>
                <a:lnTo>
                  <a:pt x="282" y="34"/>
                </a:lnTo>
                <a:lnTo>
                  <a:pt x="294" y="34"/>
                </a:lnTo>
                <a:lnTo>
                  <a:pt x="294" y="34"/>
                </a:lnTo>
                <a:lnTo>
                  <a:pt x="315" y="36"/>
                </a:lnTo>
                <a:lnTo>
                  <a:pt x="336" y="40"/>
                </a:lnTo>
                <a:lnTo>
                  <a:pt x="354" y="49"/>
                </a:lnTo>
                <a:lnTo>
                  <a:pt x="372" y="60"/>
                </a:lnTo>
                <a:lnTo>
                  <a:pt x="323" y="109"/>
                </a:lnTo>
                <a:lnTo>
                  <a:pt x="323" y="109"/>
                </a:lnTo>
                <a:lnTo>
                  <a:pt x="311" y="105"/>
                </a:lnTo>
                <a:lnTo>
                  <a:pt x="296" y="103"/>
                </a:lnTo>
                <a:lnTo>
                  <a:pt x="296" y="103"/>
                </a:lnTo>
                <a:lnTo>
                  <a:pt x="285" y="103"/>
                </a:lnTo>
                <a:lnTo>
                  <a:pt x="275" y="108"/>
                </a:lnTo>
                <a:lnTo>
                  <a:pt x="264" y="112"/>
                </a:lnTo>
                <a:lnTo>
                  <a:pt x="255" y="119"/>
                </a:lnTo>
                <a:lnTo>
                  <a:pt x="255" y="119"/>
                </a:lnTo>
                <a:lnTo>
                  <a:pt x="248" y="128"/>
                </a:lnTo>
                <a:lnTo>
                  <a:pt x="244" y="139"/>
                </a:lnTo>
                <a:lnTo>
                  <a:pt x="241" y="149"/>
                </a:lnTo>
                <a:lnTo>
                  <a:pt x="239" y="160"/>
                </a:lnTo>
                <a:lnTo>
                  <a:pt x="241" y="170"/>
                </a:lnTo>
                <a:lnTo>
                  <a:pt x="244" y="181"/>
                </a:lnTo>
                <a:lnTo>
                  <a:pt x="248" y="191"/>
                </a:lnTo>
                <a:lnTo>
                  <a:pt x="255" y="200"/>
                </a:lnTo>
                <a:lnTo>
                  <a:pt x="255" y="200"/>
                </a:lnTo>
                <a:lnTo>
                  <a:pt x="264" y="208"/>
                </a:lnTo>
                <a:lnTo>
                  <a:pt x="275" y="212"/>
                </a:lnTo>
                <a:lnTo>
                  <a:pt x="285" y="215"/>
                </a:lnTo>
                <a:lnTo>
                  <a:pt x="296" y="217"/>
                </a:lnTo>
                <a:lnTo>
                  <a:pt x="296" y="217"/>
                </a:lnTo>
                <a:lnTo>
                  <a:pt x="308" y="215"/>
                </a:lnTo>
                <a:lnTo>
                  <a:pt x="318" y="212"/>
                </a:lnTo>
                <a:lnTo>
                  <a:pt x="329" y="208"/>
                </a:lnTo>
                <a:lnTo>
                  <a:pt x="336" y="200"/>
                </a:lnTo>
                <a:lnTo>
                  <a:pt x="336" y="200"/>
                </a:lnTo>
                <a:lnTo>
                  <a:pt x="344" y="191"/>
                </a:lnTo>
                <a:lnTo>
                  <a:pt x="350" y="182"/>
                </a:lnTo>
                <a:lnTo>
                  <a:pt x="353" y="172"/>
                </a:lnTo>
                <a:lnTo>
                  <a:pt x="354" y="160"/>
                </a:lnTo>
                <a:lnTo>
                  <a:pt x="354" y="160"/>
                </a:lnTo>
                <a:lnTo>
                  <a:pt x="351" y="146"/>
                </a:lnTo>
                <a:lnTo>
                  <a:pt x="347" y="133"/>
                </a:lnTo>
                <a:lnTo>
                  <a:pt x="396" y="84"/>
                </a:lnTo>
                <a:lnTo>
                  <a:pt x="396" y="84"/>
                </a:lnTo>
                <a:lnTo>
                  <a:pt x="402" y="94"/>
                </a:lnTo>
                <a:lnTo>
                  <a:pt x="408" y="105"/>
                </a:lnTo>
                <a:lnTo>
                  <a:pt x="412" y="115"/>
                </a:lnTo>
                <a:lnTo>
                  <a:pt x="417" y="125"/>
                </a:lnTo>
                <a:lnTo>
                  <a:pt x="420" y="136"/>
                </a:lnTo>
                <a:lnTo>
                  <a:pt x="421" y="148"/>
                </a:lnTo>
                <a:lnTo>
                  <a:pt x="421" y="158"/>
                </a:lnTo>
                <a:lnTo>
                  <a:pt x="421" y="170"/>
                </a:lnTo>
                <a:lnTo>
                  <a:pt x="420" y="181"/>
                </a:lnTo>
                <a:lnTo>
                  <a:pt x="418" y="191"/>
                </a:lnTo>
                <a:lnTo>
                  <a:pt x="415" y="203"/>
                </a:lnTo>
                <a:lnTo>
                  <a:pt x="411" y="214"/>
                </a:lnTo>
                <a:lnTo>
                  <a:pt x="406" y="224"/>
                </a:lnTo>
                <a:lnTo>
                  <a:pt x="400" y="233"/>
                </a:lnTo>
                <a:lnTo>
                  <a:pt x="393" y="243"/>
                </a:lnTo>
                <a:lnTo>
                  <a:pt x="384" y="252"/>
                </a:lnTo>
                <a:lnTo>
                  <a:pt x="384" y="252"/>
                </a:lnTo>
                <a:close/>
                <a:moveTo>
                  <a:pt x="320" y="160"/>
                </a:moveTo>
                <a:lnTo>
                  <a:pt x="320" y="160"/>
                </a:lnTo>
                <a:lnTo>
                  <a:pt x="320" y="164"/>
                </a:lnTo>
                <a:lnTo>
                  <a:pt x="318" y="169"/>
                </a:lnTo>
                <a:lnTo>
                  <a:pt x="315" y="173"/>
                </a:lnTo>
                <a:lnTo>
                  <a:pt x="312" y="176"/>
                </a:lnTo>
                <a:lnTo>
                  <a:pt x="312" y="176"/>
                </a:lnTo>
                <a:lnTo>
                  <a:pt x="309" y="179"/>
                </a:lnTo>
                <a:lnTo>
                  <a:pt x="305" y="181"/>
                </a:lnTo>
                <a:lnTo>
                  <a:pt x="300" y="182"/>
                </a:lnTo>
                <a:lnTo>
                  <a:pt x="296" y="182"/>
                </a:lnTo>
                <a:lnTo>
                  <a:pt x="296" y="182"/>
                </a:lnTo>
                <a:lnTo>
                  <a:pt x="291" y="182"/>
                </a:lnTo>
                <a:lnTo>
                  <a:pt x="287" y="181"/>
                </a:lnTo>
                <a:lnTo>
                  <a:pt x="284" y="179"/>
                </a:lnTo>
                <a:lnTo>
                  <a:pt x="279" y="176"/>
                </a:lnTo>
                <a:lnTo>
                  <a:pt x="279" y="176"/>
                </a:lnTo>
                <a:lnTo>
                  <a:pt x="276" y="173"/>
                </a:lnTo>
                <a:lnTo>
                  <a:pt x="275" y="169"/>
                </a:lnTo>
                <a:lnTo>
                  <a:pt x="273" y="160"/>
                </a:lnTo>
                <a:lnTo>
                  <a:pt x="275" y="151"/>
                </a:lnTo>
                <a:lnTo>
                  <a:pt x="276" y="146"/>
                </a:lnTo>
                <a:lnTo>
                  <a:pt x="279" y="143"/>
                </a:lnTo>
                <a:lnTo>
                  <a:pt x="279" y="143"/>
                </a:lnTo>
                <a:lnTo>
                  <a:pt x="284" y="140"/>
                </a:lnTo>
                <a:lnTo>
                  <a:pt x="287" y="139"/>
                </a:lnTo>
                <a:lnTo>
                  <a:pt x="291" y="137"/>
                </a:lnTo>
                <a:lnTo>
                  <a:pt x="296" y="136"/>
                </a:lnTo>
                <a:lnTo>
                  <a:pt x="296" y="136"/>
                </a:lnTo>
                <a:lnTo>
                  <a:pt x="305" y="139"/>
                </a:lnTo>
                <a:lnTo>
                  <a:pt x="309" y="140"/>
                </a:lnTo>
                <a:lnTo>
                  <a:pt x="312" y="143"/>
                </a:lnTo>
                <a:lnTo>
                  <a:pt x="312" y="143"/>
                </a:lnTo>
                <a:lnTo>
                  <a:pt x="315" y="146"/>
                </a:lnTo>
                <a:lnTo>
                  <a:pt x="318" y="151"/>
                </a:lnTo>
                <a:lnTo>
                  <a:pt x="320" y="155"/>
                </a:lnTo>
                <a:lnTo>
                  <a:pt x="320" y="160"/>
                </a:lnTo>
                <a:lnTo>
                  <a:pt x="320" y="1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9" name="Rectangle 8">
            <a:extLst>
              <a:ext uri="{FF2B5EF4-FFF2-40B4-BE49-F238E27FC236}">
                <a16:creationId xmlns:a16="http://schemas.microsoft.com/office/drawing/2014/main" id="{FD9634E3-8743-4CA7-BFF8-7F9A9C547EC9}"/>
              </a:ext>
            </a:extLst>
          </p:cNvPr>
          <p:cNvSpPr/>
          <p:nvPr/>
        </p:nvSpPr>
        <p:spPr>
          <a:xfrm>
            <a:off x="6250054" y="1881816"/>
            <a:ext cx="988946" cy="857449"/>
          </a:xfrm>
          <a:prstGeom prst="rect">
            <a:avLst/>
          </a:prstGeom>
          <a:solidFill>
            <a:srgbClr val="FFD9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boto"/>
              <a:ea typeface="+mn-ea"/>
              <a:cs typeface="+mn-cs"/>
            </a:endParaRPr>
          </a:p>
        </p:txBody>
      </p:sp>
      <p:sp>
        <p:nvSpPr>
          <p:cNvPr id="10" name="Freeform 549">
            <a:extLst>
              <a:ext uri="{FF2B5EF4-FFF2-40B4-BE49-F238E27FC236}">
                <a16:creationId xmlns:a16="http://schemas.microsoft.com/office/drawing/2014/main" id="{5BB73B25-F066-448D-9BBA-AA6CE5711424}"/>
              </a:ext>
            </a:extLst>
          </p:cNvPr>
          <p:cNvSpPr>
            <a:spLocks noEditPoints="1"/>
          </p:cNvSpPr>
          <p:nvPr/>
        </p:nvSpPr>
        <p:spPr bwMode="auto">
          <a:xfrm>
            <a:off x="6560636" y="2136810"/>
            <a:ext cx="360363" cy="358775"/>
          </a:xfrm>
          <a:custGeom>
            <a:avLst/>
            <a:gdLst>
              <a:gd name="T0" fmla="*/ 384 w 456"/>
              <a:gd name="T1" fmla="*/ 27 h 452"/>
              <a:gd name="T2" fmla="*/ 326 w 456"/>
              <a:gd name="T3" fmla="*/ 3 h 452"/>
              <a:gd name="T4" fmla="*/ 278 w 456"/>
              <a:gd name="T5" fmla="*/ 2 h 452"/>
              <a:gd name="T6" fmla="*/ 218 w 456"/>
              <a:gd name="T7" fmla="*/ 19 h 452"/>
              <a:gd name="T8" fmla="*/ 181 w 456"/>
              <a:gd name="T9" fmla="*/ 48 h 452"/>
              <a:gd name="T10" fmla="*/ 138 w 456"/>
              <a:gd name="T11" fmla="*/ 127 h 452"/>
              <a:gd name="T12" fmla="*/ 135 w 456"/>
              <a:gd name="T13" fmla="*/ 184 h 452"/>
              <a:gd name="T14" fmla="*/ 2 w 456"/>
              <a:gd name="T15" fmla="*/ 342 h 452"/>
              <a:gd name="T16" fmla="*/ 5 w 456"/>
              <a:gd name="T17" fmla="*/ 442 h 452"/>
              <a:gd name="T18" fmla="*/ 108 w 456"/>
              <a:gd name="T19" fmla="*/ 452 h 452"/>
              <a:gd name="T20" fmla="*/ 115 w 456"/>
              <a:gd name="T21" fmla="*/ 452 h 452"/>
              <a:gd name="T22" fmla="*/ 221 w 456"/>
              <a:gd name="T23" fmla="*/ 351 h 452"/>
              <a:gd name="T24" fmla="*/ 254 w 456"/>
              <a:gd name="T25" fmla="*/ 318 h 452"/>
              <a:gd name="T26" fmla="*/ 311 w 456"/>
              <a:gd name="T27" fmla="*/ 323 h 452"/>
              <a:gd name="T28" fmla="*/ 370 w 456"/>
              <a:gd name="T29" fmla="*/ 305 h 452"/>
              <a:gd name="T30" fmla="*/ 409 w 456"/>
              <a:gd name="T31" fmla="*/ 276 h 452"/>
              <a:gd name="T32" fmla="*/ 444 w 456"/>
              <a:gd name="T33" fmla="*/ 223 h 452"/>
              <a:gd name="T34" fmla="*/ 456 w 456"/>
              <a:gd name="T35" fmla="*/ 161 h 452"/>
              <a:gd name="T36" fmla="*/ 444 w 456"/>
              <a:gd name="T37" fmla="*/ 100 h 452"/>
              <a:gd name="T38" fmla="*/ 409 w 456"/>
              <a:gd name="T39" fmla="*/ 48 h 452"/>
              <a:gd name="T40" fmla="*/ 375 w 456"/>
              <a:gd name="T41" fmla="*/ 260 h 452"/>
              <a:gd name="T42" fmla="*/ 332 w 456"/>
              <a:gd name="T43" fmla="*/ 284 h 452"/>
              <a:gd name="T44" fmla="*/ 294 w 456"/>
              <a:gd name="T45" fmla="*/ 290 h 452"/>
              <a:gd name="T46" fmla="*/ 248 w 456"/>
              <a:gd name="T47" fmla="*/ 281 h 452"/>
              <a:gd name="T48" fmla="*/ 206 w 456"/>
              <a:gd name="T49" fmla="*/ 315 h 452"/>
              <a:gd name="T50" fmla="*/ 187 w 456"/>
              <a:gd name="T51" fmla="*/ 303 h 452"/>
              <a:gd name="T52" fmla="*/ 170 w 456"/>
              <a:gd name="T53" fmla="*/ 314 h 452"/>
              <a:gd name="T54" fmla="*/ 182 w 456"/>
              <a:gd name="T55" fmla="*/ 339 h 452"/>
              <a:gd name="T56" fmla="*/ 136 w 456"/>
              <a:gd name="T57" fmla="*/ 361 h 452"/>
              <a:gd name="T58" fmla="*/ 118 w 456"/>
              <a:gd name="T59" fmla="*/ 364 h 452"/>
              <a:gd name="T60" fmla="*/ 118 w 456"/>
              <a:gd name="T61" fmla="*/ 388 h 452"/>
              <a:gd name="T62" fmla="*/ 34 w 456"/>
              <a:gd name="T63" fmla="*/ 355 h 452"/>
              <a:gd name="T64" fmla="*/ 175 w 456"/>
              <a:gd name="T65" fmla="*/ 212 h 452"/>
              <a:gd name="T66" fmla="*/ 169 w 456"/>
              <a:gd name="T67" fmla="*/ 185 h 452"/>
              <a:gd name="T68" fmla="*/ 175 w 456"/>
              <a:gd name="T69" fmla="*/ 116 h 452"/>
              <a:gd name="T70" fmla="*/ 205 w 456"/>
              <a:gd name="T71" fmla="*/ 72 h 452"/>
              <a:gd name="T72" fmla="*/ 245 w 456"/>
              <a:gd name="T73" fmla="*/ 43 h 452"/>
              <a:gd name="T74" fmla="*/ 294 w 456"/>
              <a:gd name="T75" fmla="*/ 34 h 452"/>
              <a:gd name="T76" fmla="*/ 354 w 456"/>
              <a:gd name="T77" fmla="*/ 49 h 452"/>
              <a:gd name="T78" fmla="*/ 311 w 456"/>
              <a:gd name="T79" fmla="*/ 105 h 452"/>
              <a:gd name="T80" fmla="*/ 275 w 456"/>
              <a:gd name="T81" fmla="*/ 108 h 452"/>
              <a:gd name="T82" fmla="*/ 248 w 456"/>
              <a:gd name="T83" fmla="*/ 128 h 452"/>
              <a:gd name="T84" fmla="*/ 241 w 456"/>
              <a:gd name="T85" fmla="*/ 170 h 452"/>
              <a:gd name="T86" fmla="*/ 255 w 456"/>
              <a:gd name="T87" fmla="*/ 200 h 452"/>
              <a:gd name="T88" fmla="*/ 296 w 456"/>
              <a:gd name="T89" fmla="*/ 217 h 452"/>
              <a:gd name="T90" fmla="*/ 329 w 456"/>
              <a:gd name="T91" fmla="*/ 208 h 452"/>
              <a:gd name="T92" fmla="*/ 350 w 456"/>
              <a:gd name="T93" fmla="*/ 182 h 452"/>
              <a:gd name="T94" fmla="*/ 351 w 456"/>
              <a:gd name="T95" fmla="*/ 146 h 452"/>
              <a:gd name="T96" fmla="*/ 402 w 456"/>
              <a:gd name="T97" fmla="*/ 94 h 452"/>
              <a:gd name="T98" fmla="*/ 420 w 456"/>
              <a:gd name="T99" fmla="*/ 136 h 452"/>
              <a:gd name="T100" fmla="*/ 420 w 456"/>
              <a:gd name="T101" fmla="*/ 181 h 452"/>
              <a:gd name="T102" fmla="*/ 406 w 456"/>
              <a:gd name="T103" fmla="*/ 224 h 452"/>
              <a:gd name="T104" fmla="*/ 384 w 456"/>
              <a:gd name="T105" fmla="*/ 252 h 452"/>
              <a:gd name="T106" fmla="*/ 318 w 456"/>
              <a:gd name="T107" fmla="*/ 169 h 452"/>
              <a:gd name="T108" fmla="*/ 309 w 456"/>
              <a:gd name="T109" fmla="*/ 179 h 452"/>
              <a:gd name="T110" fmla="*/ 296 w 456"/>
              <a:gd name="T111" fmla="*/ 182 h 452"/>
              <a:gd name="T112" fmla="*/ 279 w 456"/>
              <a:gd name="T113" fmla="*/ 176 h 452"/>
              <a:gd name="T114" fmla="*/ 273 w 456"/>
              <a:gd name="T115" fmla="*/ 160 h 452"/>
              <a:gd name="T116" fmla="*/ 279 w 456"/>
              <a:gd name="T117" fmla="*/ 143 h 452"/>
              <a:gd name="T118" fmla="*/ 296 w 456"/>
              <a:gd name="T119" fmla="*/ 136 h 452"/>
              <a:gd name="T120" fmla="*/ 312 w 456"/>
              <a:gd name="T121" fmla="*/ 143 h 452"/>
              <a:gd name="T122" fmla="*/ 320 w 456"/>
              <a:gd name="T123" fmla="*/ 1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2">
                <a:moveTo>
                  <a:pt x="409" y="48"/>
                </a:moveTo>
                <a:lnTo>
                  <a:pt x="409" y="48"/>
                </a:lnTo>
                <a:lnTo>
                  <a:pt x="397" y="37"/>
                </a:lnTo>
                <a:lnTo>
                  <a:pt x="384" y="27"/>
                </a:lnTo>
                <a:lnTo>
                  <a:pt x="370" y="19"/>
                </a:lnTo>
                <a:lnTo>
                  <a:pt x="356" y="12"/>
                </a:lnTo>
                <a:lnTo>
                  <a:pt x="342" y="7"/>
                </a:lnTo>
                <a:lnTo>
                  <a:pt x="326" y="3"/>
                </a:lnTo>
                <a:lnTo>
                  <a:pt x="311" y="2"/>
                </a:lnTo>
                <a:lnTo>
                  <a:pt x="294" y="0"/>
                </a:lnTo>
                <a:lnTo>
                  <a:pt x="294" y="0"/>
                </a:lnTo>
                <a:lnTo>
                  <a:pt x="278" y="2"/>
                </a:lnTo>
                <a:lnTo>
                  <a:pt x="263" y="3"/>
                </a:lnTo>
                <a:lnTo>
                  <a:pt x="248" y="7"/>
                </a:lnTo>
                <a:lnTo>
                  <a:pt x="233" y="12"/>
                </a:lnTo>
                <a:lnTo>
                  <a:pt x="218" y="19"/>
                </a:lnTo>
                <a:lnTo>
                  <a:pt x="205" y="27"/>
                </a:lnTo>
                <a:lnTo>
                  <a:pt x="193" y="37"/>
                </a:lnTo>
                <a:lnTo>
                  <a:pt x="181" y="48"/>
                </a:lnTo>
                <a:lnTo>
                  <a:pt x="181" y="48"/>
                </a:lnTo>
                <a:lnTo>
                  <a:pt x="166" y="64"/>
                </a:lnTo>
                <a:lnTo>
                  <a:pt x="152" y="84"/>
                </a:lnTo>
                <a:lnTo>
                  <a:pt x="143" y="105"/>
                </a:lnTo>
                <a:lnTo>
                  <a:pt x="138" y="127"/>
                </a:lnTo>
                <a:lnTo>
                  <a:pt x="138" y="127"/>
                </a:lnTo>
                <a:lnTo>
                  <a:pt x="133" y="145"/>
                </a:lnTo>
                <a:lnTo>
                  <a:pt x="133" y="164"/>
                </a:lnTo>
                <a:lnTo>
                  <a:pt x="135" y="184"/>
                </a:lnTo>
                <a:lnTo>
                  <a:pt x="139" y="203"/>
                </a:lnTo>
                <a:lnTo>
                  <a:pt x="6" y="336"/>
                </a:lnTo>
                <a:lnTo>
                  <a:pt x="6" y="336"/>
                </a:lnTo>
                <a:lnTo>
                  <a:pt x="2" y="342"/>
                </a:lnTo>
                <a:lnTo>
                  <a:pt x="0" y="348"/>
                </a:lnTo>
                <a:lnTo>
                  <a:pt x="3" y="436"/>
                </a:lnTo>
                <a:lnTo>
                  <a:pt x="3" y="436"/>
                </a:lnTo>
                <a:lnTo>
                  <a:pt x="5" y="442"/>
                </a:lnTo>
                <a:lnTo>
                  <a:pt x="8" y="448"/>
                </a:lnTo>
                <a:lnTo>
                  <a:pt x="14" y="451"/>
                </a:lnTo>
                <a:lnTo>
                  <a:pt x="20" y="452"/>
                </a:lnTo>
                <a:lnTo>
                  <a:pt x="108" y="452"/>
                </a:lnTo>
                <a:lnTo>
                  <a:pt x="108" y="452"/>
                </a:lnTo>
                <a:lnTo>
                  <a:pt x="108" y="452"/>
                </a:lnTo>
                <a:lnTo>
                  <a:pt x="108" y="452"/>
                </a:lnTo>
                <a:lnTo>
                  <a:pt x="115" y="452"/>
                </a:lnTo>
                <a:lnTo>
                  <a:pt x="118" y="451"/>
                </a:lnTo>
                <a:lnTo>
                  <a:pt x="121" y="449"/>
                </a:lnTo>
                <a:lnTo>
                  <a:pt x="221" y="351"/>
                </a:lnTo>
                <a:lnTo>
                  <a:pt x="221" y="351"/>
                </a:lnTo>
                <a:lnTo>
                  <a:pt x="221" y="351"/>
                </a:lnTo>
                <a:lnTo>
                  <a:pt x="221" y="351"/>
                </a:lnTo>
                <a:lnTo>
                  <a:pt x="254" y="318"/>
                </a:lnTo>
                <a:lnTo>
                  <a:pt x="254" y="318"/>
                </a:lnTo>
                <a:lnTo>
                  <a:pt x="275" y="321"/>
                </a:lnTo>
                <a:lnTo>
                  <a:pt x="296" y="323"/>
                </a:lnTo>
                <a:lnTo>
                  <a:pt x="296" y="323"/>
                </a:lnTo>
                <a:lnTo>
                  <a:pt x="311" y="323"/>
                </a:lnTo>
                <a:lnTo>
                  <a:pt x="327" y="320"/>
                </a:lnTo>
                <a:lnTo>
                  <a:pt x="342" y="317"/>
                </a:lnTo>
                <a:lnTo>
                  <a:pt x="357" y="311"/>
                </a:lnTo>
                <a:lnTo>
                  <a:pt x="370" y="305"/>
                </a:lnTo>
                <a:lnTo>
                  <a:pt x="384" y="296"/>
                </a:lnTo>
                <a:lnTo>
                  <a:pt x="397" y="287"/>
                </a:lnTo>
                <a:lnTo>
                  <a:pt x="409" y="276"/>
                </a:lnTo>
                <a:lnTo>
                  <a:pt x="409" y="276"/>
                </a:lnTo>
                <a:lnTo>
                  <a:pt x="420" y="263"/>
                </a:lnTo>
                <a:lnTo>
                  <a:pt x="430" y="251"/>
                </a:lnTo>
                <a:lnTo>
                  <a:pt x="438" y="237"/>
                </a:lnTo>
                <a:lnTo>
                  <a:pt x="444" y="223"/>
                </a:lnTo>
                <a:lnTo>
                  <a:pt x="450" y="208"/>
                </a:lnTo>
                <a:lnTo>
                  <a:pt x="453" y="193"/>
                </a:lnTo>
                <a:lnTo>
                  <a:pt x="456" y="178"/>
                </a:lnTo>
                <a:lnTo>
                  <a:pt x="456" y="161"/>
                </a:lnTo>
                <a:lnTo>
                  <a:pt x="456" y="146"/>
                </a:lnTo>
                <a:lnTo>
                  <a:pt x="453" y="131"/>
                </a:lnTo>
                <a:lnTo>
                  <a:pt x="450" y="115"/>
                </a:lnTo>
                <a:lnTo>
                  <a:pt x="444" y="100"/>
                </a:lnTo>
                <a:lnTo>
                  <a:pt x="438" y="87"/>
                </a:lnTo>
                <a:lnTo>
                  <a:pt x="429" y="73"/>
                </a:lnTo>
                <a:lnTo>
                  <a:pt x="420" y="60"/>
                </a:lnTo>
                <a:lnTo>
                  <a:pt x="409" y="48"/>
                </a:lnTo>
                <a:lnTo>
                  <a:pt x="409" y="48"/>
                </a:lnTo>
                <a:close/>
                <a:moveTo>
                  <a:pt x="384" y="252"/>
                </a:moveTo>
                <a:lnTo>
                  <a:pt x="384" y="252"/>
                </a:lnTo>
                <a:lnTo>
                  <a:pt x="375" y="260"/>
                </a:lnTo>
                <a:lnTo>
                  <a:pt x="364" y="267"/>
                </a:lnTo>
                <a:lnTo>
                  <a:pt x="354" y="275"/>
                </a:lnTo>
                <a:lnTo>
                  <a:pt x="344" y="279"/>
                </a:lnTo>
                <a:lnTo>
                  <a:pt x="332" y="284"/>
                </a:lnTo>
                <a:lnTo>
                  <a:pt x="320" y="287"/>
                </a:lnTo>
                <a:lnTo>
                  <a:pt x="308" y="288"/>
                </a:lnTo>
                <a:lnTo>
                  <a:pt x="294" y="290"/>
                </a:lnTo>
                <a:lnTo>
                  <a:pt x="294" y="290"/>
                </a:lnTo>
                <a:lnTo>
                  <a:pt x="273" y="287"/>
                </a:lnTo>
                <a:lnTo>
                  <a:pt x="254" y="282"/>
                </a:lnTo>
                <a:lnTo>
                  <a:pt x="254" y="282"/>
                </a:lnTo>
                <a:lnTo>
                  <a:pt x="248" y="281"/>
                </a:lnTo>
                <a:lnTo>
                  <a:pt x="244" y="282"/>
                </a:lnTo>
                <a:lnTo>
                  <a:pt x="239" y="284"/>
                </a:lnTo>
                <a:lnTo>
                  <a:pt x="236" y="287"/>
                </a:lnTo>
                <a:lnTo>
                  <a:pt x="206" y="315"/>
                </a:lnTo>
                <a:lnTo>
                  <a:pt x="199" y="308"/>
                </a:lnTo>
                <a:lnTo>
                  <a:pt x="199" y="308"/>
                </a:lnTo>
                <a:lnTo>
                  <a:pt x="193" y="305"/>
                </a:lnTo>
                <a:lnTo>
                  <a:pt x="187" y="303"/>
                </a:lnTo>
                <a:lnTo>
                  <a:pt x="181" y="305"/>
                </a:lnTo>
                <a:lnTo>
                  <a:pt x="175" y="308"/>
                </a:lnTo>
                <a:lnTo>
                  <a:pt x="175" y="308"/>
                </a:lnTo>
                <a:lnTo>
                  <a:pt x="170" y="314"/>
                </a:lnTo>
                <a:lnTo>
                  <a:pt x="169" y="320"/>
                </a:lnTo>
                <a:lnTo>
                  <a:pt x="170" y="326"/>
                </a:lnTo>
                <a:lnTo>
                  <a:pt x="175" y="332"/>
                </a:lnTo>
                <a:lnTo>
                  <a:pt x="182" y="339"/>
                </a:lnTo>
                <a:lnTo>
                  <a:pt x="149" y="372"/>
                </a:lnTo>
                <a:lnTo>
                  <a:pt x="142" y="364"/>
                </a:lnTo>
                <a:lnTo>
                  <a:pt x="142" y="364"/>
                </a:lnTo>
                <a:lnTo>
                  <a:pt x="136" y="361"/>
                </a:lnTo>
                <a:lnTo>
                  <a:pt x="130" y="360"/>
                </a:lnTo>
                <a:lnTo>
                  <a:pt x="124" y="361"/>
                </a:lnTo>
                <a:lnTo>
                  <a:pt x="118" y="364"/>
                </a:lnTo>
                <a:lnTo>
                  <a:pt x="118" y="364"/>
                </a:lnTo>
                <a:lnTo>
                  <a:pt x="114" y="370"/>
                </a:lnTo>
                <a:lnTo>
                  <a:pt x="112" y="376"/>
                </a:lnTo>
                <a:lnTo>
                  <a:pt x="114" y="382"/>
                </a:lnTo>
                <a:lnTo>
                  <a:pt x="118" y="388"/>
                </a:lnTo>
                <a:lnTo>
                  <a:pt x="126" y="397"/>
                </a:lnTo>
                <a:lnTo>
                  <a:pt x="102" y="421"/>
                </a:lnTo>
                <a:lnTo>
                  <a:pt x="36" y="420"/>
                </a:lnTo>
                <a:lnTo>
                  <a:pt x="34" y="355"/>
                </a:lnTo>
                <a:lnTo>
                  <a:pt x="170" y="220"/>
                </a:lnTo>
                <a:lnTo>
                  <a:pt x="170" y="220"/>
                </a:lnTo>
                <a:lnTo>
                  <a:pt x="172" y="217"/>
                </a:lnTo>
                <a:lnTo>
                  <a:pt x="175" y="212"/>
                </a:lnTo>
                <a:lnTo>
                  <a:pt x="175" y="208"/>
                </a:lnTo>
                <a:lnTo>
                  <a:pt x="173" y="203"/>
                </a:lnTo>
                <a:lnTo>
                  <a:pt x="173" y="203"/>
                </a:lnTo>
                <a:lnTo>
                  <a:pt x="169" y="185"/>
                </a:lnTo>
                <a:lnTo>
                  <a:pt x="167" y="167"/>
                </a:lnTo>
                <a:lnTo>
                  <a:pt x="167" y="149"/>
                </a:lnTo>
                <a:lnTo>
                  <a:pt x="170" y="133"/>
                </a:lnTo>
                <a:lnTo>
                  <a:pt x="175" y="116"/>
                </a:lnTo>
                <a:lnTo>
                  <a:pt x="182" y="100"/>
                </a:lnTo>
                <a:lnTo>
                  <a:pt x="193" y="85"/>
                </a:lnTo>
                <a:lnTo>
                  <a:pt x="205" y="72"/>
                </a:lnTo>
                <a:lnTo>
                  <a:pt x="205" y="72"/>
                </a:lnTo>
                <a:lnTo>
                  <a:pt x="214" y="63"/>
                </a:lnTo>
                <a:lnTo>
                  <a:pt x="224" y="55"/>
                </a:lnTo>
                <a:lnTo>
                  <a:pt x="235" y="49"/>
                </a:lnTo>
                <a:lnTo>
                  <a:pt x="245" y="43"/>
                </a:lnTo>
                <a:lnTo>
                  <a:pt x="257" y="39"/>
                </a:lnTo>
                <a:lnTo>
                  <a:pt x="269" y="36"/>
                </a:lnTo>
                <a:lnTo>
                  <a:pt x="282" y="34"/>
                </a:lnTo>
                <a:lnTo>
                  <a:pt x="294" y="34"/>
                </a:lnTo>
                <a:lnTo>
                  <a:pt x="294" y="34"/>
                </a:lnTo>
                <a:lnTo>
                  <a:pt x="315" y="36"/>
                </a:lnTo>
                <a:lnTo>
                  <a:pt x="336" y="40"/>
                </a:lnTo>
                <a:lnTo>
                  <a:pt x="354" y="49"/>
                </a:lnTo>
                <a:lnTo>
                  <a:pt x="372" y="60"/>
                </a:lnTo>
                <a:lnTo>
                  <a:pt x="323" y="109"/>
                </a:lnTo>
                <a:lnTo>
                  <a:pt x="323" y="109"/>
                </a:lnTo>
                <a:lnTo>
                  <a:pt x="311" y="105"/>
                </a:lnTo>
                <a:lnTo>
                  <a:pt x="296" y="103"/>
                </a:lnTo>
                <a:lnTo>
                  <a:pt x="296" y="103"/>
                </a:lnTo>
                <a:lnTo>
                  <a:pt x="285" y="103"/>
                </a:lnTo>
                <a:lnTo>
                  <a:pt x="275" y="108"/>
                </a:lnTo>
                <a:lnTo>
                  <a:pt x="264" y="112"/>
                </a:lnTo>
                <a:lnTo>
                  <a:pt x="255" y="119"/>
                </a:lnTo>
                <a:lnTo>
                  <a:pt x="255" y="119"/>
                </a:lnTo>
                <a:lnTo>
                  <a:pt x="248" y="128"/>
                </a:lnTo>
                <a:lnTo>
                  <a:pt x="244" y="139"/>
                </a:lnTo>
                <a:lnTo>
                  <a:pt x="241" y="149"/>
                </a:lnTo>
                <a:lnTo>
                  <a:pt x="239" y="160"/>
                </a:lnTo>
                <a:lnTo>
                  <a:pt x="241" y="170"/>
                </a:lnTo>
                <a:lnTo>
                  <a:pt x="244" y="181"/>
                </a:lnTo>
                <a:lnTo>
                  <a:pt x="248" y="191"/>
                </a:lnTo>
                <a:lnTo>
                  <a:pt x="255" y="200"/>
                </a:lnTo>
                <a:lnTo>
                  <a:pt x="255" y="200"/>
                </a:lnTo>
                <a:lnTo>
                  <a:pt x="264" y="208"/>
                </a:lnTo>
                <a:lnTo>
                  <a:pt x="275" y="212"/>
                </a:lnTo>
                <a:lnTo>
                  <a:pt x="285" y="215"/>
                </a:lnTo>
                <a:lnTo>
                  <a:pt x="296" y="217"/>
                </a:lnTo>
                <a:lnTo>
                  <a:pt x="296" y="217"/>
                </a:lnTo>
                <a:lnTo>
                  <a:pt x="308" y="215"/>
                </a:lnTo>
                <a:lnTo>
                  <a:pt x="318" y="212"/>
                </a:lnTo>
                <a:lnTo>
                  <a:pt x="329" y="208"/>
                </a:lnTo>
                <a:lnTo>
                  <a:pt x="336" y="200"/>
                </a:lnTo>
                <a:lnTo>
                  <a:pt x="336" y="200"/>
                </a:lnTo>
                <a:lnTo>
                  <a:pt x="344" y="191"/>
                </a:lnTo>
                <a:lnTo>
                  <a:pt x="350" y="182"/>
                </a:lnTo>
                <a:lnTo>
                  <a:pt x="353" y="172"/>
                </a:lnTo>
                <a:lnTo>
                  <a:pt x="354" y="160"/>
                </a:lnTo>
                <a:lnTo>
                  <a:pt x="354" y="160"/>
                </a:lnTo>
                <a:lnTo>
                  <a:pt x="351" y="146"/>
                </a:lnTo>
                <a:lnTo>
                  <a:pt x="347" y="133"/>
                </a:lnTo>
                <a:lnTo>
                  <a:pt x="396" y="84"/>
                </a:lnTo>
                <a:lnTo>
                  <a:pt x="396" y="84"/>
                </a:lnTo>
                <a:lnTo>
                  <a:pt x="402" y="94"/>
                </a:lnTo>
                <a:lnTo>
                  <a:pt x="408" y="105"/>
                </a:lnTo>
                <a:lnTo>
                  <a:pt x="412" y="115"/>
                </a:lnTo>
                <a:lnTo>
                  <a:pt x="417" y="125"/>
                </a:lnTo>
                <a:lnTo>
                  <a:pt x="420" y="136"/>
                </a:lnTo>
                <a:lnTo>
                  <a:pt x="421" y="148"/>
                </a:lnTo>
                <a:lnTo>
                  <a:pt x="421" y="158"/>
                </a:lnTo>
                <a:lnTo>
                  <a:pt x="421" y="170"/>
                </a:lnTo>
                <a:lnTo>
                  <a:pt x="420" y="181"/>
                </a:lnTo>
                <a:lnTo>
                  <a:pt x="418" y="191"/>
                </a:lnTo>
                <a:lnTo>
                  <a:pt x="415" y="203"/>
                </a:lnTo>
                <a:lnTo>
                  <a:pt x="411" y="214"/>
                </a:lnTo>
                <a:lnTo>
                  <a:pt x="406" y="224"/>
                </a:lnTo>
                <a:lnTo>
                  <a:pt x="400" y="233"/>
                </a:lnTo>
                <a:lnTo>
                  <a:pt x="393" y="243"/>
                </a:lnTo>
                <a:lnTo>
                  <a:pt x="384" y="252"/>
                </a:lnTo>
                <a:lnTo>
                  <a:pt x="384" y="252"/>
                </a:lnTo>
                <a:close/>
                <a:moveTo>
                  <a:pt x="320" y="160"/>
                </a:moveTo>
                <a:lnTo>
                  <a:pt x="320" y="160"/>
                </a:lnTo>
                <a:lnTo>
                  <a:pt x="320" y="164"/>
                </a:lnTo>
                <a:lnTo>
                  <a:pt x="318" y="169"/>
                </a:lnTo>
                <a:lnTo>
                  <a:pt x="315" y="173"/>
                </a:lnTo>
                <a:lnTo>
                  <a:pt x="312" y="176"/>
                </a:lnTo>
                <a:lnTo>
                  <a:pt x="312" y="176"/>
                </a:lnTo>
                <a:lnTo>
                  <a:pt x="309" y="179"/>
                </a:lnTo>
                <a:lnTo>
                  <a:pt x="305" y="181"/>
                </a:lnTo>
                <a:lnTo>
                  <a:pt x="300" y="182"/>
                </a:lnTo>
                <a:lnTo>
                  <a:pt x="296" y="182"/>
                </a:lnTo>
                <a:lnTo>
                  <a:pt x="296" y="182"/>
                </a:lnTo>
                <a:lnTo>
                  <a:pt x="291" y="182"/>
                </a:lnTo>
                <a:lnTo>
                  <a:pt x="287" y="181"/>
                </a:lnTo>
                <a:lnTo>
                  <a:pt x="284" y="179"/>
                </a:lnTo>
                <a:lnTo>
                  <a:pt x="279" y="176"/>
                </a:lnTo>
                <a:lnTo>
                  <a:pt x="279" y="176"/>
                </a:lnTo>
                <a:lnTo>
                  <a:pt x="276" y="173"/>
                </a:lnTo>
                <a:lnTo>
                  <a:pt x="275" y="169"/>
                </a:lnTo>
                <a:lnTo>
                  <a:pt x="273" y="160"/>
                </a:lnTo>
                <a:lnTo>
                  <a:pt x="275" y="151"/>
                </a:lnTo>
                <a:lnTo>
                  <a:pt x="276" y="146"/>
                </a:lnTo>
                <a:lnTo>
                  <a:pt x="279" y="143"/>
                </a:lnTo>
                <a:lnTo>
                  <a:pt x="279" y="143"/>
                </a:lnTo>
                <a:lnTo>
                  <a:pt x="284" y="140"/>
                </a:lnTo>
                <a:lnTo>
                  <a:pt x="287" y="139"/>
                </a:lnTo>
                <a:lnTo>
                  <a:pt x="291" y="137"/>
                </a:lnTo>
                <a:lnTo>
                  <a:pt x="296" y="136"/>
                </a:lnTo>
                <a:lnTo>
                  <a:pt x="296" y="136"/>
                </a:lnTo>
                <a:lnTo>
                  <a:pt x="305" y="139"/>
                </a:lnTo>
                <a:lnTo>
                  <a:pt x="309" y="140"/>
                </a:lnTo>
                <a:lnTo>
                  <a:pt x="312" y="143"/>
                </a:lnTo>
                <a:lnTo>
                  <a:pt x="312" y="143"/>
                </a:lnTo>
                <a:lnTo>
                  <a:pt x="315" y="146"/>
                </a:lnTo>
                <a:lnTo>
                  <a:pt x="318" y="151"/>
                </a:lnTo>
                <a:lnTo>
                  <a:pt x="320" y="155"/>
                </a:lnTo>
                <a:lnTo>
                  <a:pt x="320" y="160"/>
                </a:lnTo>
                <a:lnTo>
                  <a:pt x="320" y="16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Roboto"/>
            </a:endParaRPr>
          </a:p>
        </p:txBody>
      </p:sp>
      <p:sp>
        <p:nvSpPr>
          <p:cNvPr id="3" name="TextBox 2">
            <a:extLst>
              <a:ext uri="{FF2B5EF4-FFF2-40B4-BE49-F238E27FC236}">
                <a16:creationId xmlns:a16="http://schemas.microsoft.com/office/drawing/2014/main" id="{2BE1565F-343C-459C-B8AC-8A37F54CF967}"/>
              </a:ext>
            </a:extLst>
          </p:cNvPr>
          <p:cNvSpPr txBox="1"/>
          <p:nvPr/>
        </p:nvSpPr>
        <p:spPr>
          <a:xfrm>
            <a:off x="7369072" y="1958017"/>
            <a:ext cx="1969257" cy="923330"/>
          </a:xfrm>
          <a:prstGeom prst="rect">
            <a:avLst/>
          </a:prstGeom>
          <a:noFill/>
        </p:spPr>
        <p:txBody>
          <a:bodyPr wrap="none" rtlCol="0">
            <a:spAutoFit/>
          </a:bodyPr>
          <a:lstStyle/>
          <a:p>
            <a:r>
              <a:rPr lang="en-GB" b="1" dirty="0"/>
              <a:t>0</a:t>
            </a:r>
            <a:r>
              <a:rPr lang="en-GB" dirty="0"/>
              <a:t> ‘no automation’ </a:t>
            </a:r>
          </a:p>
          <a:p>
            <a:r>
              <a:rPr lang="en-GB" b="1" dirty="0"/>
              <a:t>5</a:t>
            </a:r>
            <a:r>
              <a:rPr lang="en-GB" dirty="0"/>
              <a:t> ‘full automation’</a:t>
            </a:r>
          </a:p>
          <a:p>
            <a:endParaRPr lang="en-GB" dirty="0"/>
          </a:p>
        </p:txBody>
      </p:sp>
      <p:sp>
        <p:nvSpPr>
          <p:cNvPr id="13" name="Rectangle 12">
            <a:extLst>
              <a:ext uri="{FF2B5EF4-FFF2-40B4-BE49-F238E27FC236}">
                <a16:creationId xmlns:a16="http://schemas.microsoft.com/office/drawing/2014/main" id="{AA6198D7-FB9D-4E0A-B47A-FE03A20725BD}"/>
              </a:ext>
            </a:extLst>
          </p:cNvPr>
          <p:cNvSpPr/>
          <p:nvPr/>
        </p:nvSpPr>
        <p:spPr>
          <a:xfrm>
            <a:off x="6250054" y="2999679"/>
            <a:ext cx="988946" cy="857449"/>
          </a:xfrm>
          <a:prstGeom prst="rect">
            <a:avLst/>
          </a:prstGeom>
          <a:solidFill>
            <a:srgbClr val="FFC9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boto"/>
              <a:ea typeface="+mn-ea"/>
              <a:cs typeface="+mn-cs"/>
            </a:endParaRPr>
          </a:p>
        </p:txBody>
      </p:sp>
      <p:sp>
        <p:nvSpPr>
          <p:cNvPr id="14" name="Freeform 432">
            <a:extLst>
              <a:ext uri="{FF2B5EF4-FFF2-40B4-BE49-F238E27FC236}">
                <a16:creationId xmlns:a16="http://schemas.microsoft.com/office/drawing/2014/main" id="{7EAA4CB8-3E4C-4ADA-874A-8AC213B6AA30}"/>
              </a:ext>
            </a:extLst>
          </p:cNvPr>
          <p:cNvSpPr>
            <a:spLocks noEditPoints="1"/>
          </p:cNvSpPr>
          <p:nvPr/>
        </p:nvSpPr>
        <p:spPr bwMode="auto">
          <a:xfrm>
            <a:off x="6577154" y="3224509"/>
            <a:ext cx="312739" cy="388939"/>
          </a:xfrm>
          <a:custGeom>
            <a:avLst/>
            <a:gdLst>
              <a:gd name="T0" fmla="*/ 392 w 392"/>
              <a:gd name="T1" fmla="*/ 468 h 492"/>
              <a:gd name="T2" fmla="*/ 276 w 392"/>
              <a:gd name="T3" fmla="*/ 186 h 492"/>
              <a:gd name="T4" fmla="*/ 276 w 392"/>
              <a:gd name="T5" fmla="*/ 17 h 492"/>
              <a:gd name="T6" fmla="*/ 276 w 392"/>
              <a:gd name="T7" fmla="*/ 17 h 492"/>
              <a:gd name="T8" fmla="*/ 274 w 392"/>
              <a:gd name="T9" fmla="*/ 11 h 492"/>
              <a:gd name="T10" fmla="*/ 271 w 392"/>
              <a:gd name="T11" fmla="*/ 5 h 492"/>
              <a:gd name="T12" fmla="*/ 265 w 392"/>
              <a:gd name="T13" fmla="*/ 0 h 492"/>
              <a:gd name="T14" fmla="*/ 259 w 392"/>
              <a:gd name="T15" fmla="*/ 0 h 492"/>
              <a:gd name="T16" fmla="*/ 134 w 392"/>
              <a:gd name="T17" fmla="*/ 0 h 492"/>
              <a:gd name="T18" fmla="*/ 134 w 392"/>
              <a:gd name="T19" fmla="*/ 0 h 492"/>
              <a:gd name="T20" fmla="*/ 128 w 392"/>
              <a:gd name="T21" fmla="*/ 0 h 492"/>
              <a:gd name="T22" fmla="*/ 122 w 392"/>
              <a:gd name="T23" fmla="*/ 5 h 492"/>
              <a:gd name="T24" fmla="*/ 119 w 392"/>
              <a:gd name="T25" fmla="*/ 11 h 492"/>
              <a:gd name="T26" fmla="*/ 117 w 392"/>
              <a:gd name="T27" fmla="*/ 17 h 492"/>
              <a:gd name="T28" fmla="*/ 117 w 392"/>
              <a:gd name="T29" fmla="*/ 186 h 492"/>
              <a:gd name="T30" fmla="*/ 1 w 392"/>
              <a:gd name="T31" fmla="*/ 468 h 492"/>
              <a:gd name="T32" fmla="*/ 1 w 392"/>
              <a:gd name="T33" fmla="*/ 468 h 492"/>
              <a:gd name="T34" fmla="*/ 1 w 392"/>
              <a:gd name="T35" fmla="*/ 472 h 492"/>
              <a:gd name="T36" fmla="*/ 0 w 392"/>
              <a:gd name="T37" fmla="*/ 477 h 492"/>
              <a:gd name="T38" fmla="*/ 1 w 392"/>
              <a:gd name="T39" fmla="*/ 480 h 492"/>
              <a:gd name="T40" fmla="*/ 3 w 392"/>
              <a:gd name="T41" fmla="*/ 484 h 492"/>
              <a:gd name="T42" fmla="*/ 3 w 392"/>
              <a:gd name="T43" fmla="*/ 484 h 492"/>
              <a:gd name="T44" fmla="*/ 6 w 392"/>
              <a:gd name="T45" fmla="*/ 487 h 492"/>
              <a:gd name="T46" fmla="*/ 8 w 392"/>
              <a:gd name="T47" fmla="*/ 490 h 492"/>
              <a:gd name="T48" fmla="*/ 13 w 392"/>
              <a:gd name="T49" fmla="*/ 492 h 492"/>
              <a:gd name="T50" fmla="*/ 17 w 392"/>
              <a:gd name="T51" fmla="*/ 492 h 492"/>
              <a:gd name="T52" fmla="*/ 376 w 392"/>
              <a:gd name="T53" fmla="*/ 492 h 492"/>
              <a:gd name="T54" fmla="*/ 376 w 392"/>
              <a:gd name="T55" fmla="*/ 492 h 492"/>
              <a:gd name="T56" fmla="*/ 380 w 392"/>
              <a:gd name="T57" fmla="*/ 492 h 492"/>
              <a:gd name="T58" fmla="*/ 383 w 392"/>
              <a:gd name="T59" fmla="*/ 490 h 492"/>
              <a:gd name="T60" fmla="*/ 388 w 392"/>
              <a:gd name="T61" fmla="*/ 487 h 492"/>
              <a:gd name="T62" fmla="*/ 389 w 392"/>
              <a:gd name="T63" fmla="*/ 484 h 492"/>
              <a:gd name="T64" fmla="*/ 389 w 392"/>
              <a:gd name="T65" fmla="*/ 484 h 492"/>
              <a:gd name="T66" fmla="*/ 392 w 392"/>
              <a:gd name="T67" fmla="*/ 480 h 492"/>
              <a:gd name="T68" fmla="*/ 392 w 392"/>
              <a:gd name="T69" fmla="*/ 477 h 492"/>
              <a:gd name="T70" fmla="*/ 392 w 392"/>
              <a:gd name="T71" fmla="*/ 472 h 492"/>
              <a:gd name="T72" fmla="*/ 392 w 392"/>
              <a:gd name="T73" fmla="*/ 468 h 492"/>
              <a:gd name="T74" fmla="*/ 392 w 392"/>
              <a:gd name="T75" fmla="*/ 468 h 492"/>
              <a:gd name="T76" fmla="*/ 150 w 392"/>
              <a:gd name="T77" fmla="*/ 195 h 492"/>
              <a:gd name="T78" fmla="*/ 150 w 392"/>
              <a:gd name="T79" fmla="*/ 195 h 492"/>
              <a:gd name="T80" fmla="*/ 152 w 392"/>
              <a:gd name="T81" fmla="*/ 189 h 492"/>
              <a:gd name="T82" fmla="*/ 152 w 392"/>
              <a:gd name="T83" fmla="*/ 33 h 492"/>
              <a:gd name="T84" fmla="*/ 241 w 392"/>
              <a:gd name="T85" fmla="*/ 33 h 492"/>
              <a:gd name="T86" fmla="*/ 241 w 392"/>
              <a:gd name="T87" fmla="*/ 189 h 492"/>
              <a:gd name="T88" fmla="*/ 241 w 392"/>
              <a:gd name="T89" fmla="*/ 189 h 492"/>
              <a:gd name="T90" fmla="*/ 243 w 392"/>
              <a:gd name="T91" fmla="*/ 195 h 492"/>
              <a:gd name="T92" fmla="*/ 264 w 392"/>
              <a:gd name="T93" fmla="*/ 247 h 492"/>
              <a:gd name="T94" fmla="*/ 129 w 392"/>
              <a:gd name="T95" fmla="*/ 247 h 492"/>
              <a:gd name="T96" fmla="*/ 150 w 392"/>
              <a:gd name="T97" fmla="*/ 195 h 492"/>
              <a:gd name="T98" fmla="*/ 43 w 392"/>
              <a:gd name="T99" fmla="*/ 457 h 492"/>
              <a:gd name="T100" fmla="*/ 115 w 392"/>
              <a:gd name="T101" fmla="*/ 281 h 492"/>
              <a:gd name="T102" fmla="*/ 279 w 392"/>
              <a:gd name="T103" fmla="*/ 281 h 492"/>
              <a:gd name="T104" fmla="*/ 350 w 392"/>
              <a:gd name="T105" fmla="*/ 457 h 492"/>
              <a:gd name="T106" fmla="*/ 43 w 392"/>
              <a:gd name="T107" fmla="*/ 457 h 492"/>
              <a:gd name="T108" fmla="*/ 43 w 392"/>
              <a:gd name="T109" fmla="*/ 457 h 492"/>
              <a:gd name="T110" fmla="*/ 43 w 392"/>
              <a:gd name="T111" fmla="*/ 45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2" h="492">
                <a:moveTo>
                  <a:pt x="392" y="468"/>
                </a:moveTo>
                <a:lnTo>
                  <a:pt x="276" y="186"/>
                </a:lnTo>
                <a:lnTo>
                  <a:pt x="276" y="17"/>
                </a:lnTo>
                <a:lnTo>
                  <a:pt x="276" y="17"/>
                </a:lnTo>
                <a:lnTo>
                  <a:pt x="274" y="11"/>
                </a:lnTo>
                <a:lnTo>
                  <a:pt x="271" y="5"/>
                </a:lnTo>
                <a:lnTo>
                  <a:pt x="265" y="0"/>
                </a:lnTo>
                <a:lnTo>
                  <a:pt x="259" y="0"/>
                </a:lnTo>
                <a:lnTo>
                  <a:pt x="134" y="0"/>
                </a:lnTo>
                <a:lnTo>
                  <a:pt x="134" y="0"/>
                </a:lnTo>
                <a:lnTo>
                  <a:pt x="128" y="0"/>
                </a:lnTo>
                <a:lnTo>
                  <a:pt x="122" y="5"/>
                </a:lnTo>
                <a:lnTo>
                  <a:pt x="119" y="11"/>
                </a:lnTo>
                <a:lnTo>
                  <a:pt x="117" y="17"/>
                </a:lnTo>
                <a:lnTo>
                  <a:pt x="117" y="186"/>
                </a:lnTo>
                <a:lnTo>
                  <a:pt x="1" y="468"/>
                </a:lnTo>
                <a:lnTo>
                  <a:pt x="1" y="468"/>
                </a:lnTo>
                <a:lnTo>
                  <a:pt x="1" y="472"/>
                </a:lnTo>
                <a:lnTo>
                  <a:pt x="0" y="477"/>
                </a:lnTo>
                <a:lnTo>
                  <a:pt x="1" y="480"/>
                </a:lnTo>
                <a:lnTo>
                  <a:pt x="3" y="484"/>
                </a:lnTo>
                <a:lnTo>
                  <a:pt x="3" y="484"/>
                </a:lnTo>
                <a:lnTo>
                  <a:pt x="6" y="487"/>
                </a:lnTo>
                <a:lnTo>
                  <a:pt x="8" y="490"/>
                </a:lnTo>
                <a:lnTo>
                  <a:pt x="13" y="492"/>
                </a:lnTo>
                <a:lnTo>
                  <a:pt x="17" y="492"/>
                </a:lnTo>
                <a:lnTo>
                  <a:pt x="376" y="492"/>
                </a:lnTo>
                <a:lnTo>
                  <a:pt x="376" y="492"/>
                </a:lnTo>
                <a:lnTo>
                  <a:pt x="380" y="492"/>
                </a:lnTo>
                <a:lnTo>
                  <a:pt x="383" y="490"/>
                </a:lnTo>
                <a:lnTo>
                  <a:pt x="388" y="487"/>
                </a:lnTo>
                <a:lnTo>
                  <a:pt x="389" y="484"/>
                </a:lnTo>
                <a:lnTo>
                  <a:pt x="389" y="484"/>
                </a:lnTo>
                <a:lnTo>
                  <a:pt x="392" y="480"/>
                </a:lnTo>
                <a:lnTo>
                  <a:pt x="392" y="477"/>
                </a:lnTo>
                <a:lnTo>
                  <a:pt x="392" y="472"/>
                </a:lnTo>
                <a:lnTo>
                  <a:pt x="392" y="468"/>
                </a:lnTo>
                <a:lnTo>
                  <a:pt x="392" y="468"/>
                </a:lnTo>
                <a:close/>
                <a:moveTo>
                  <a:pt x="150" y="195"/>
                </a:moveTo>
                <a:lnTo>
                  <a:pt x="150" y="195"/>
                </a:lnTo>
                <a:lnTo>
                  <a:pt x="152" y="189"/>
                </a:lnTo>
                <a:lnTo>
                  <a:pt x="152" y="33"/>
                </a:lnTo>
                <a:lnTo>
                  <a:pt x="241" y="33"/>
                </a:lnTo>
                <a:lnTo>
                  <a:pt x="241" y="189"/>
                </a:lnTo>
                <a:lnTo>
                  <a:pt x="241" y="189"/>
                </a:lnTo>
                <a:lnTo>
                  <a:pt x="243" y="195"/>
                </a:lnTo>
                <a:lnTo>
                  <a:pt x="264" y="247"/>
                </a:lnTo>
                <a:lnTo>
                  <a:pt x="129" y="247"/>
                </a:lnTo>
                <a:lnTo>
                  <a:pt x="150" y="195"/>
                </a:lnTo>
                <a:close/>
                <a:moveTo>
                  <a:pt x="43" y="457"/>
                </a:moveTo>
                <a:lnTo>
                  <a:pt x="115" y="281"/>
                </a:lnTo>
                <a:lnTo>
                  <a:pt x="279" y="281"/>
                </a:lnTo>
                <a:lnTo>
                  <a:pt x="350" y="457"/>
                </a:lnTo>
                <a:lnTo>
                  <a:pt x="43" y="457"/>
                </a:lnTo>
                <a:close/>
                <a:moveTo>
                  <a:pt x="43" y="457"/>
                </a:moveTo>
                <a:lnTo>
                  <a:pt x="43" y="45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Roboto"/>
            </a:endParaRPr>
          </a:p>
        </p:txBody>
      </p:sp>
      <p:sp>
        <p:nvSpPr>
          <p:cNvPr id="15" name="TextBox 14">
            <a:extLst>
              <a:ext uri="{FF2B5EF4-FFF2-40B4-BE49-F238E27FC236}">
                <a16:creationId xmlns:a16="http://schemas.microsoft.com/office/drawing/2014/main" id="{45C3A652-31C2-417B-8277-543B9C147700}"/>
              </a:ext>
            </a:extLst>
          </p:cNvPr>
          <p:cNvSpPr txBox="1"/>
          <p:nvPr/>
        </p:nvSpPr>
        <p:spPr>
          <a:xfrm>
            <a:off x="7369072" y="3067820"/>
            <a:ext cx="2358023" cy="646331"/>
          </a:xfrm>
          <a:prstGeom prst="rect">
            <a:avLst/>
          </a:prstGeom>
          <a:noFill/>
        </p:spPr>
        <p:txBody>
          <a:bodyPr wrap="square" rtlCol="0">
            <a:spAutoFit/>
          </a:bodyPr>
          <a:lstStyle/>
          <a:p>
            <a:r>
              <a:rPr lang="en-GB" dirty="0"/>
              <a:t>Key distinction between levels 2 and 3</a:t>
            </a:r>
          </a:p>
        </p:txBody>
      </p:sp>
      <p:sp>
        <p:nvSpPr>
          <p:cNvPr id="17" name="Rectangle 16">
            <a:extLst>
              <a:ext uri="{FF2B5EF4-FFF2-40B4-BE49-F238E27FC236}">
                <a16:creationId xmlns:a16="http://schemas.microsoft.com/office/drawing/2014/main" id="{9B44A44A-9249-4EB9-B4C6-9F9DD90C06AA}"/>
              </a:ext>
            </a:extLst>
          </p:cNvPr>
          <p:cNvSpPr/>
          <p:nvPr/>
        </p:nvSpPr>
        <p:spPr>
          <a:xfrm>
            <a:off x="6242758" y="4134556"/>
            <a:ext cx="988946" cy="857449"/>
          </a:xfrm>
          <a:prstGeom prst="rect">
            <a:avLst/>
          </a:prstGeom>
          <a:solidFill>
            <a:srgbClr val="FFB5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Roboto"/>
              <a:ea typeface="+mn-ea"/>
              <a:cs typeface="+mn-cs"/>
            </a:endParaRPr>
          </a:p>
        </p:txBody>
      </p:sp>
      <p:sp>
        <p:nvSpPr>
          <p:cNvPr id="18" name="TextBox 17">
            <a:extLst>
              <a:ext uri="{FF2B5EF4-FFF2-40B4-BE49-F238E27FC236}">
                <a16:creationId xmlns:a16="http://schemas.microsoft.com/office/drawing/2014/main" id="{397EBF46-FADA-4396-88C9-765F0ECBCD76}"/>
              </a:ext>
            </a:extLst>
          </p:cNvPr>
          <p:cNvSpPr txBox="1"/>
          <p:nvPr/>
        </p:nvSpPr>
        <p:spPr>
          <a:xfrm>
            <a:off x="7399297" y="4186769"/>
            <a:ext cx="1969258" cy="646331"/>
          </a:xfrm>
          <a:prstGeom prst="rect">
            <a:avLst/>
          </a:prstGeom>
          <a:noFill/>
        </p:spPr>
        <p:txBody>
          <a:bodyPr wrap="square" rtlCol="0">
            <a:spAutoFit/>
          </a:bodyPr>
          <a:lstStyle/>
          <a:p>
            <a:r>
              <a:rPr lang="en-GB" b="1" dirty="0"/>
              <a:t>Currently:</a:t>
            </a:r>
          </a:p>
          <a:p>
            <a:r>
              <a:rPr lang="en-GB" dirty="0"/>
              <a:t>Stage 2 / 3</a:t>
            </a:r>
          </a:p>
        </p:txBody>
      </p:sp>
      <p:sp>
        <p:nvSpPr>
          <p:cNvPr id="19" name="Freeform 515">
            <a:extLst>
              <a:ext uri="{FF2B5EF4-FFF2-40B4-BE49-F238E27FC236}">
                <a16:creationId xmlns:a16="http://schemas.microsoft.com/office/drawing/2014/main" id="{E64039FC-C666-419B-A664-41DCF75B27B4}"/>
              </a:ext>
            </a:extLst>
          </p:cNvPr>
          <p:cNvSpPr>
            <a:spLocks noEditPoints="1"/>
          </p:cNvSpPr>
          <p:nvPr/>
        </p:nvSpPr>
        <p:spPr bwMode="auto">
          <a:xfrm>
            <a:off x="6606356" y="4363673"/>
            <a:ext cx="263525" cy="441325"/>
          </a:xfrm>
          <a:custGeom>
            <a:avLst/>
            <a:gdLst>
              <a:gd name="T0" fmla="*/ 327 w 331"/>
              <a:gd name="T1" fmla="*/ 214 h 557"/>
              <a:gd name="T2" fmla="*/ 307 w 331"/>
              <a:gd name="T3" fmla="*/ 211 h 557"/>
              <a:gd name="T4" fmla="*/ 297 w 331"/>
              <a:gd name="T5" fmla="*/ 226 h 557"/>
              <a:gd name="T6" fmla="*/ 289 w 331"/>
              <a:gd name="T7" fmla="*/ 280 h 557"/>
              <a:gd name="T8" fmla="*/ 264 w 331"/>
              <a:gd name="T9" fmla="*/ 325 h 557"/>
              <a:gd name="T10" fmla="*/ 228 w 331"/>
              <a:gd name="T11" fmla="*/ 357 h 557"/>
              <a:gd name="T12" fmla="*/ 183 w 331"/>
              <a:gd name="T13" fmla="*/ 374 h 557"/>
              <a:gd name="T14" fmla="*/ 200 w 331"/>
              <a:gd name="T15" fmla="*/ 335 h 557"/>
              <a:gd name="T16" fmla="*/ 254 w 331"/>
              <a:gd name="T17" fmla="*/ 299 h 557"/>
              <a:gd name="T18" fmla="*/ 267 w 331"/>
              <a:gd name="T19" fmla="*/ 84 h 557"/>
              <a:gd name="T20" fmla="*/ 254 w 331"/>
              <a:gd name="T21" fmla="*/ 38 h 557"/>
              <a:gd name="T22" fmla="*/ 200 w 331"/>
              <a:gd name="T23" fmla="*/ 2 h 557"/>
              <a:gd name="T24" fmla="*/ 131 w 331"/>
              <a:gd name="T25" fmla="*/ 2 h 557"/>
              <a:gd name="T26" fmla="*/ 79 w 331"/>
              <a:gd name="T27" fmla="*/ 38 h 557"/>
              <a:gd name="T28" fmla="*/ 64 w 331"/>
              <a:gd name="T29" fmla="*/ 253 h 557"/>
              <a:gd name="T30" fmla="*/ 79 w 331"/>
              <a:gd name="T31" fmla="*/ 299 h 557"/>
              <a:gd name="T32" fmla="*/ 131 w 331"/>
              <a:gd name="T33" fmla="*/ 335 h 557"/>
              <a:gd name="T34" fmla="*/ 149 w 331"/>
              <a:gd name="T35" fmla="*/ 374 h 557"/>
              <a:gd name="T36" fmla="*/ 104 w 331"/>
              <a:gd name="T37" fmla="*/ 357 h 557"/>
              <a:gd name="T38" fmla="*/ 67 w 331"/>
              <a:gd name="T39" fmla="*/ 325 h 557"/>
              <a:gd name="T40" fmla="*/ 43 w 331"/>
              <a:gd name="T41" fmla="*/ 280 h 557"/>
              <a:gd name="T42" fmla="*/ 34 w 331"/>
              <a:gd name="T43" fmla="*/ 226 h 557"/>
              <a:gd name="T44" fmla="*/ 24 w 331"/>
              <a:gd name="T45" fmla="*/ 211 h 557"/>
              <a:gd name="T46" fmla="*/ 6 w 331"/>
              <a:gd name="T47" fmla="*/ 214 h 557"/>
              <a:gd name="T48" fmla="*/ 1 w 331"/>
              <a:gd name="T49" fmla="*/ 244 h 557"/>
              <a:gd name="T50" fmla="*/ 18 w 331"/>
              <a:gd name="T51" fmla="*/ 308 h 557"/>
              <a:gd name="T52" fmla="*/ 54 w 331"/>
              <a:gd name="T53" fmla="*/ 360 h 557"/>
              <a:gd name="T54" fmla="*/ 104 w 331"/>
              <a:gd name="T55" fmla="*/ 396 h 557"/>
              <a:gd name="T56" fmla="*/ 149 w 331"/>
              <a:gd name="T57" fmla="*/ 541 h 557"/>
              <a:gd name="T58" fmla="*/ 160 w 331"/>
              <a:gd name="T59" fmla="*/ 556 h 557"/>
              <a:gd name="T60" fmla="*/ 177 w 331"/>
              <a:gd name="T61" fmla="*/ 553 h 557"/>
              <a:gd name="T62" fmla="*/ 183 w 331"/>
              <a:gd name="T63" fmla="*/ 408 h 557"/>
              <a:gd name="T64" fmla="*/ 242 w 331"/>
              <a:gd name="T65" fmla="*/ 389 h 557"/>
              <a:gd name="T66" fmla="*/ 288 w 331"/>
              <a:gd name="T67" fmla="*/ 350 h 557"/>
              <a:gd name="T68" fmla="*/ 319 w 331"/>
              <a:gd name="T69" fmla="*/ 293 h 557"/>
              <a:gd name="T70" fmla="*/ 331 w 331"/>
              <a:gd name="T71" fmla="*/ 226 h 557"/>
              <a:gd name="T72" fmla="*/ 183 w 331"/>
              <a:gd name="T73" fmla="*/ 33 h 557"/>
              <a:gd name="T74" fmla="*/ 219 w 331"/>
              <a:gd name="T75" fmla="*/ 48 h 557"/>
              <a:gd name="T76" fmla="*/ 234 w 331"/>
              <a:gd name="T77" fmla="*/ 84 h 557"/>
              <a:gd name="T78" fmla="*/ 98 w 331"/>
              <a:gd name="T79" fmla="*/ 84 h 557"/>
              <a:gd name="T80" fmla="*/ 113 w 331"/>
              <a:gd name="T81" fmla="*/ 48 h 557"/>
              <a:gd name="T82" fmla="*/ 149 w 331"/>
              <a:gd name="T83" fmla="*/ 33 h 557"/>
              <a:gd name="T84" fmla="*/ 234 w 331"/>
              <a:gd name="T85" fmla="*/ 138 h 557"/>
              <a:gd name="T86" fmla="*/ 230 w 331"/>
              <a:gd name="T87" fmla="*/ 272 h 557"/>
              <a:gd name="T88" fmla="*/ 203 w 331"/>
              <a:gd name="T89" fmla="*/ 299 h 557"/>
              <a:gd name="T90" fmla="*/ 149 w 331"/>
              <a:gd name="T91" fmla="*/ 304 h 557"/>
              <a:gd name="T92" fmla="*/ 113 w 331"/>
              <a:gd name="T93" fmla="*/ 289 h 557"/>
              <a:gd name="T94" fmla="*/ 98 w 331"/>
              <a:gd name="T95" fmla="*/ 253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1" h="557">
                <a:moveTo>
                  <a:pt x="331" y="226"/>
                </a:moveTo>
                <a:lnTo>
                  <a:pt x="331" y="226"/>
                </a:lnTo>
                <a:lnTo>
                  <a:pt x="330" y="220"/>
                </a:lnTo>
                <a:lnTo>
                  <a:pt x="327" y="214"/>
                </a:lnTo>
                <a:lnTo>
                  <a:pt x="321" y="211"/>
                </a:lnTo>
                <a:lnTo>
                  <a:pt x="315" y="210"/>
                </a:lnTo>
                <a:lnTo>
                  <a:pt x="315" y="210"/>
                </a:lnTo>
                <a:lnTo>
                  <a:pt x="307" y="211"/>
                </a:lnTo>
                <a:lnTo>
                  <a:pt x="303" y="214"/>
                </a:lnTo>
                <a:lnTo>
                  <a:pt x="298" y="220"/>
                </a:lnTo>
                <a:lnTo>
                  <a:pt x="297" y="226"/>
                </a:lnTo>
                <a:lnTo>
                  <a:pt x="297" y="226"/>
                </a:lnTo>
                <a:lnTo>
                  <a:pt x="297" y="241"/>
                </a:lnTo>
                <a:lnTo>
                  <a:pt x="295" y="254"/>
                </a:lnTo>
                <a:lnTo>
                  <a:pt x="292" y="268"/>
                </a:lnTo>
                <a:lnTo>
                  <a:pt x="289" y="280"/>
                </a:lnTo>
                <a:lnTo>
                  <a:pt x="283" y="292"/>
                </a:lnTo>
                <a:lnTo>
                  <a:pt x="279" y="304"/>
                </a:lnTo>
                <a:lnTo>
                  <a:pt x="272" y="314"/>
                </a:lnTo>
                <a:lnTo>
                  <a:pt x="264" y="325"/>
                </a:lnTo>
                <a:lnTo>
                  <a:pt x="257" y="335"/>
                </a:lnTo>
                <a:lnTo>
                  <a:pt x="248" y="342"/>
                </a:lnTo>
                <a:lnTo>
                  <a:pt x="239" y="351"/>
                </a:lnTo>
                <a:lnTo>
                  <a:pt x="228" y="357"/>
                </a:lnTo>
                <a:lnTo>
                  <a:pt x="218" y="363"/>
                </a:lnTo>
                <a:lnTo>
                  <a:pt x="206" y="368"/>
                </a:lnTo>
                <a:lnTo>
                  <a:pt x="195" y="372"/>
                </a:lnTo>
                <a:lnTo>
                  <a:pt x="183" y="374"/>
                </a:lnTo>
                <a:lnTo>
                  <a:pt x="183" y="336"/>
                </a:lnTo>
                <a:lnTo>
                  <a:pt x="183" y="336"/>
                </a:lnTo>
                <a:lnTo>
                  <a:pt x="183" y="336"/>
                </a:lnTo>
                <a:lnTo>
                  <a:pt x="200" y="335"/>
                </a:lnTo>
                <a:lnTo>
                  <a:pt x="216" y="330"/>
                </a:lnTo>
                <a:lnTo>
                  <a:pt x="230" y="323"/>
                </a:lnTo>
                <a:lnTo>
                  <a:pt x="243" y="313"/>
                </a:lnTo>
                <a:lnTo>
                  <a:pt x="254" y="299"/>
                </a:lnTo>
                <a:lnTo>
                  <a:pt x="261" y="286"/>
                </a:lnTo>
                <a:lnTo>
                  <a:pt x="266" y="269"/>
                </a:lnTo>
                <a:lnTo>
                  <a:pt x="267" y="253"/>
                </a:lnTo>
                <a:lnTo>
                  <a:pt x="267" y="84"/>
                </a:lnTo>
                <a:lnTo>
                  <a:pt x="267" y="84"/>
                </a:lnTo>
                <a:lnTo>
                  <a:pt x="266" y="68"/>
                </a:lnTo>
                <a:lnTo>
                  <a:pt x="261" y="51"/>
                </a:lnTo>
                <a:lnTo>
                  <a:pt x="254" y="38"/>
                </a:lnTo>
                <a:lnTo>
                  <a:pt x="243" y="24"/>
                </a:lnTo>
                <a:lnTo>
                  <a:pt x="230" y="14"/>
                </a:lnTo>
                <a:lnTo>
                  <a:pt x="216" y="6"/>
                </a:lnTo>
                <a:lnTo>
                  <a:pt x="200" y="2"/>
                </a:lnTo>
                <a:lnTo>
                  <a:pt x="183" y="0"/>
                </a:lnTo>
                <a:lnTo>
                  <a:pt x="149" y="0"/>
                </a:lnTo>
                <a:lnTo>
                  <a:pt x="149" y="0"/>
                </a:lnTo>
                <a:lnTo>
                  <a:pt x="131" y="2"/>
                </a:lnTo>
                <a:lnTo>
                  <a:pt x="116" y="6"/>
                </a:lnTo>
                <a:lnTo>
                  <a:pt x="101" y="14"/>
                </a:lnTo>
                <a:lnTo>
                  <a:pt x="89" y="24"/>
                </a:lnTo>
                <a:lnTo>
                  <a:pt x="79" y="38"/>
                </a:lnTo>
                <a:lnTo>
                  <a:pt x="70" y="51"/>
                </a:lnTo>
                <a:lnTo>
                  <a:pt x="65" y="68"/>
                </a:lnTo>
                <a:lnTo>
                  <a:pt x="64" y="84"/>
                </a:lnTo>
                <a:lnTo>
                  <a:pt x="64" y="253"/>
                </a:lnTo>
                <a:lnTo>
                  <a:pt x="64" y="253"/>
                </a:lnTo>
                <a:lnTo>
                  <a:pt x="65" y="269"/>
                </a:lnTo>
                <a:lnTo>
                  <a:pt x="70" y="286"/>
                </a:lnTo>
                <a:lnTo>
                  <a:pt x="79" y="299"/>
                </a:lnTo>
                <a:lnTo>
                  <a:pt x="89" y="313"/>
                </a:lnTo>
                <a:lnTo>
                  <a:pt x="101" y="323"/>
                </a:lnTo>
                <a:lnTo>
                  <a:pt x="116" y="330"/>
                </a:lnTo>
                <a:lnTo>
                  <a:pt x="131" y="335"/>
                </a:lnTo>
                <a:lnTo>
                  <a:pt x="149" y="336"/>
                </a:lnTo>
                <a:lnTo>
                  <a:pt x="149" y="336"/>
                </a:lnTo>
                <a:lnTo>
                  <a:pt x="149" y="374"/>
                </a:lnTo>
                <a:lnTo>
                  <a:pt x="149" y="374"/>
                </a:lnTo>
                <a:lnTo>
                  <a:pt x="137" y="372"/>
                </a:lnTo>
                <a:lnTo>
                  <a:pt x="125" y="368"/>
                </a:lnTo>
                <a:lnTo>
                  <a:pt x="115" y="363"/>
                </a:lnTo>
                <a:lnTo>
                  <a:pt x="104" y="357"/>
                </a:lnTo>
                <a:lnTo>
                  <a:pt x="94" y="351"/>
                </a:lnTo>
                <a:lnTo>
                  <a:pt x="83" y="342"/>
                </a:lnTo>
                <a:lnTo>
                  <a:pt x="76" y="335"/>
                </a:lnTo>
                <a:lnTo>
                  <a:pt x="67" y="325"/>
                </a:lnTo>
                <a:lnTo>
                  <a:pt x="59" y="314"/>
                </a:lnTo>
                <a:lnTo>
                  <a:pt x="54" y="304"/>
                </a:lnTo>
                <a:lnTo>
                  <a:pt x="48" y="292"/>
                </a:lnTo>
                <a:lnTo>
                  <a:pt x="43" y="280"/>
                </a:lnTo>
                <a:lnTo>
                  <a:pt x="39" y="268"/>
                </a:lnTo>
                <a:lnTo>
                  <a:pt x="36" y="254"/>
                </a:lnTo>
                <a:lnTo>
                  <a:pt x="34" y="241"/>
                </a:lnTo>
                <a:lnTo>
                  <a:pt x="34" y="226"/>
                </a:lnTo>
                <a:lnTo>
                  <a:pt x="34" y="226"/>
                </a:lnTo>
                <a:lnTo>
                  <a:pt x="33" y="220"/>
                </a:lnTo>
                <a:lnTo>
                  <a:pt x="30" y="214"/>
                </a:lnTo>
                <a:lnTo>
                  <a:pt x="24" y="211"/>
                </a:lnTo>
                <a:lnTo>
                  <a:pt x="18" y="210"/>
                </a:lnTo>
                <a:lnTo>
                  <a:pt x="18" y="210"/>
                </a:lnTo>
                <a:lnTo>
                  <a:pt x="10" y="211"/>
                </a:lnTo>
                <a:lnTo>
                  <a:pt x="6" y="214"/>
                </a:lnTo>
                <a:lnTo>
                  <a:pt x="1" y="220"/>
                </a:lnTo>
                <a:lnTo>
                  <a:pt x="0" y="226"/>
                </a:lnTo>
                <a:lnTo>
                  <a:pt x="0" y="226"/>
                </a:lnTo>
                <a:lnTo>
                  <a:pt x="1" y="244"/>
                </a:lnTo>
                <a:lnTo>
                  <a:pt x="3" y="260"/>
                </a:lnTo>
                <a:lnTo>
                  <a:pt x="7" y="277"/>
                </a:lnTo>
                <a:lnTo>
                  <a:pt x="12" y="293"/>
                </a:lnTo>
                <a:lnTo>
                  <a:pt x="18" y="308"/>
                </a:lnTo>
                <a:lnTo>
                  <a:pt x="25" y="323"/>
                </a:lnTo>
                <a:lnTo>
                  <a:pt x="34" y="336"/>
                </a:lnTo>
                <a:lnTo>
                  <a:pt x="43" y="350"/>
                </a:lnTo>
                <a:lnTo>
                  <a:pt x="54" y="360"/>
                </a:lnTo>
                <a:lnTo>
                  <a:pt x="65" y="371"/>
                </a:lnTo>
                <a:lnTo>
                  <a:pt x="77" y="381"/>
                </a:lnTo>
                <a:lnTo>
                  <a:pt x="91" y="389"/>
                </a:lnTo>
                <a:lnTo>
                  <a:pt x="104" y="396"/>
                </a:lnTo>
                <a:lnTo>
                  <a:pt x="118" y="402"/>
                </a:lnTo>
                <a:lnTo>
                  <a:pt x="133" y="405"/>
                </a:lnTo>
                <a:lnTo>
                  <a:pt x="149" y="408"/>
                </a:lnTo>
                <a:lnTo>
                  <a:pt x="149" y="541"/>
                </a:lnTo>
                <a:lnTo>
                  <a:pt x="149" y="541"/>
                </a:lnTo>
                <a:lnTo>
                  <a:pt x="151" y="547"/>
                </a:lnTo>
                <a:lnTo>
                  <a:pt x="154" y="553"/>
                </a:lnTo>
                <a:lnTo>
                  <a:pt x="160" y="556"/>
                </a:lnTo>
                <a:lnTo>
                  <a:pt x="166" y="557"/>
                </a:lnTo>
                <a:lnTo>
                  <a:pt x="166" y="557"/>
                </a:lnTo>
                <a:lnTo>
                  <a:pt x="173" y="556"/>
                </a:lnTo>
                <a:lnTo>
                  <a:pt x="177" y="553"/>
                </a:lnTo>
                <a:lnTo>
                  <a:pt x="182" y="547"/>
                </a:lnTo>
                <a:lnTo>
                  <a:pt x="183" y="541"/>
                </a:lnTo>
                <a:lnTo>
                  <a:pt x="183" y="408"/>
                </a:lnTo>
                <a:lnTo>
                  <a:pt x="183" y="408"/>
                </a:lnTo>
                <a:lnTo>
                  <a:pt x="198" y="405"/>
                </a:lnTo>
                <a:lnTo>
                  <a:pt x="213" y="402"/>
                </a:lnTo>
                <a:lnTo>
                  <a:pt x="227" y="396"/>
                </a:lnTo>
                <a:lnTo>
                  <a:pt x="242" y="389"/>
                </a:lnTo>
                <a:lnTo>
                  <a:pt x="254" y="381"/>
                </a:lnTo>
                <a:lnTo>
                  <a:pt x="267" y="371"/>
                </a:lnTo>
                <a:lnTo>
                  <a:pt x="277" y="360"/>
                </a:lnTo>
                <a:lnTo>
                  <a:pt x="288" y="350"/>
                </a:lnTo>
                <a:lnTo>
                  <a:pt x="298" y="336"/>
                </a:lnTo>
                <a:lnTo>
                  <a:pt x="306" y="323"/>
                </a:lnTo>
                <a:lnTo>
                  <a:pt x="313" y="308"/>
                </a:lnTo>
                <a:lnTo>
                  <a:pt x="319" y="293"/>
                </a:lnTo>
                <a:lnTo>
                  <a:pt x="325" y="277"/>
                </a:lnTo>
                <a:lnTo>
                  <a:pt x="328" y="260"/>
                </a:lnTo>
                <a:lnTo>
                  <a:pt x="331" y="244"/>
                </a:lnTo>
                <a:lnTo>
                  <a:pt x="331" y="226"/>
                </a:lnTo>
                <a:lnTo>
                  <a:pt x="331" y="226"/>
                </a:lnTo>
                <a:close/>
                <a:moveTo>
                  <a:pt x="149" y="33"/>
                </a:moveTo>
                <a:lnTo>
                  <a:pt x="183" y="33"/>
                </a:lnTo>
                <a:lnTo>
                  <a:pt x="183" y="33"/>
                </a:lnTo>
                <a:lnTo>
                  <a:pt x="192" y="35"/>
                </a:lnTo>
                <a:lnTo>
                  <a:pt x="203" y="38"/>
                </a:lnTo>
                <a:lnTo>
                  <a:pt x="212" y="42"/>
                </a:lnTo>
                <a:lnTo>
                  <a:pt x="219" y="48"/>
                </a:lnTo>
                <a:lnTo>
                  <a:pt x="225" y="56"/>
                </a:lnTo>
                <a:lnTo>
                  <a:pt x="230" y="65"/>
                </a:lnTo>
                <a:lnTo>
                  <a:pt x="233" y="75"/>
                </a:lnTo>
                <a:lnTo>
                  <a:pt x="234" y="84"/>
                </a:lnTo>
                <a:lnTo>
                  <a:pt x="234" y="105"/>
                </a:lnTo>
                <a:lnTo>
                  <a:pt x="98" y="105"/>
                </a:lnTo>
                <a:lnTo>
                  <a:pt x="98" y="84"/>
                </a:lnTo>
                <a:lnTo>
                  <a:pt x="98" y="84"/>
                </a:lnTo>
                <a:lnTo>
                  <a:pt x="98" y="75"/>
                </a:lnTo>
                <a:lnTo>
                  <a:pt x="101" y="65"/>
                </a:lnTo>
                <a:lnTo>
                  <a:pt x="106" y="56"/>
                </a:lnTo>
                <a:lnTo>
                  <a:pt x="113" y="48"/>
                </a:lnTo>
                <a:lnTo>
                  <a:pt x="121" y="42"/>
                </a:lnTo>
                <a:lnTo>
                  <a:pt x="128" y="38"/>
                </a:lnTo>
                <a:lnTo>
                  <a:pt x="139" y="35"/>
                </a:lnTo>
                <a:lnTo>
                  <a:pt x="149" y="33"/>
                </a:lnTo>
                <a:lnTo>
                  <a:pt x="149" y="33"/>
                </a:lnTo>
                <a:close/>
                <a:moveTo>
                  <a:pt x="98" y="253"/>
                </a:moveTo>
                <a:lnTo>
                  <a:pt x="98" y="138"/>
                </a:lnTo>
                <a:lnTo>
                  <a:pt x="234" y="138"/>
                </a:lnTo>
                <a:lnTo>
                  <a:pt x="234" y="253"/>
                </a:lnTo>
                <a:lnTo>
                  <a:pt x="234" y="253"/>
                </a:lnTo>
                <a:lnTo>
                  <a:pt x="233" y="262"/>
                </a:lnTo>
                <a:lnTo>
                  <a:pt x="230" y="272"/>
                </a:lnTo>
                <a:lnTo>
                  <a:pt x="225" y="281"/>
                </a:lnTo>
                <a:lnTo>
                  <a:pt x="219" y="289"/>
                </a:lnTo>
                <a:lnTo>
                  <a:pt x="212" y="295"/>
                </a:lnTo>
                <a:lnTo>
                  <a:pt x="203" y="299"/>
                </a:lnTo>
                <a:lnTo>
                  <a:pt x="192" y="302"/>
                </a:lnTo>
                <a:lnTo>
                  <a:pt x="183" y="304"/>
                </a:lnTo>
                <a:lnTo>
                  <a:pt x="149" y="304"/>
                </a:lnTo>
                <a:lnTo>
                  <a:pt x="149" y="304"/>
                </a:lnTo>
                <a:lnTo>
                  <a:pt x="139" y="302"/>
                </a:lnTo>
                <a:lnTo>
                  <a:pt x="128" y="299"/>
                </a:lnTo>
                <a:lnTo>
                  <a:pt x="121" y="295"/>
                </a:lnTo>
                <a:lnTo>
                  <a:pt x="113" y="289"/>
                </a:lnTo>
                <a:lnTo>
                  <a:pt x="106" y="281"/>
                </a:lnTo>
                <a:lnTo>
                  <a:pt x="101" y="272"/>
                </a:lnTo>
                <a:lnTo>
                  <a:pt x="98" y="262"/>
                </a:lnTo>
                <a:lnTo>
                  <a:pt x="98" y="253"/>
                </a:lnTo>
                <a:lnTo>
                  <a:pt x="98" y="253"/>
                </a:lnTo>
                <a:close/>
                <a:moveTo>
                  <a:pt x="98" y="253"/>
                </a:moveTo>
                <a:lnTo>
                  <a:pt x="98" y="2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21" name="Rectangle 20">
            <a:extLst>
              <a:ext uri="{FF2B5EF4-FFF2-40B4-BE49-F238E27FC236}">
                <a16:creationId xmlns:a16="http://schemas.microsoft.com/office/drawing/2014/main" id="{C46866B0-B8E8-4AD5-AEB9-C5A8B3769E45}"/>
              </a:ext>
            </a:extLst>
          </p:cNvPr>
          <p:cNvSpPr/>
          <p:nvPr/>
        </p:nvSpPr>
        <p:spPr>
          <a:xfrm>
            <a:off x="6250054" y="5291020"/>
            <a:ext cx="988946" cy="857449"/>
          </a:xfrm>
          <a:prstGeom prst="rect">
            <a:avLst/>
          </a:prstGeom>
          <a:solidFill>
            <a:srgbClr val="FFC2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Roboto"/>
              <a:ea typeface="+mn-ea"/>
              <a:cs typeface="+mn-cs"/>
            </a:endParaRPr>
          </a:p>
        </p:txBody>
      </p:sp>
      <p:sp>
        <p:nvSpPr>
          <p:cNvPr id="22" name="Freeform 445">
            <a:extLst>
              <a:ext uri="{FF2B5EF4-FFF2-40B4-BE49-F238E27FC236}">
                <a16:creationId xmlns:a16="http://schemas.microsoft.com/office/drawing/2014/main" id="{40311EAC-D054-47C4-938A-395C15826C12}"/>
              </a:ext>
            </a:extLst>
          </p:cNvPr>
          <p:cNvSpPr>
            <a:spLocks noEditPoints="1"/>
          </p:cNvSpPr>
          <p:nvPr/>
        </p:nvSpPr>
        <p:spPr bwMode="auto">
          <a:xfrm>
            <a:off x="6543331" y="5493901"/>
            <a:ext cx="425451" cy="425451"/>
          </a:xfrm>
          <a:custGeom>
            <a:avLst/>
            <a:gdLst>
              <a:gd name="T0" fmla="*/ 190 w 538"/>
              <a:gd name="T1" fmla="*/ 14 h 538"/>
              <a:gd name="T2" fmla="*/ 79 w 538"/>
              <a:gd name="T3" fmla="*/ 79 h 538"/>
              <a:gd name="T4" fmla="*/ 12 w 538"/>
              <a:gd name="T5" fmla="*/ 190 h 538"/>
              <a:gd name="T6" fmla="*/ 2 w 538"/>
              <a:gd name="T7" fmla="*/ 297 h 538"/>
              <a:gd name="T8" fmla="*/ 47 w 538"/>
              <a:gd name="T9" fmla="*/ 420 h 538"/>
              <a:gd name="T10" fmla="*/ 141 w 538"/>
              <a:gd name="T11" fmla="*/ 505 h 538"/>
              <a:gd name="T12" fmla="*/ 269 w 538"/>
              <a:gd name="T13" fmla="*/ 538 h 538"/>
              <a:gd name="T14" fmla="*/ 374 w 538"/>
              <a:gd name="T15" fmla="*/ 517 h 538"/>
              <a:gd name="T16" fmla="*/ 477 w 538"/>
              <a:gd name="T17" fmla="*/ 439 h 538"/>
              <a:gd name="T18" fmla="*/ 532 w 538"/>
              <a:gd name="T19" fmla="*/ 323 h 538"/>
              <a:gd name="T20" fmla="*/ 532 w 538"/>
              <a:gd name="T21" fmla="*/ 215 h 538"/>
              <a:gd name="T22" fmla="*/ 477 w 538"/>
              <a:gd name="T23" fmla="*/ 99 h 538"/>
              <a:gd name="T24" fmla="*/ 374 w 538"/>
              <a:gd name="T25" fmla="*/ 23 h 538"/>
              <a:gd name="T26" fmla="*/ 269 w 538"/>
              <a:gd name="T27" fmla="*/ 0 h 538"/>
              <a:gd name="T28" fmla="*/ 372 w 538"/>
              <a:gd name="T29" fmla="*/ 167 h 538"/>
              <a:gd name="T30" fmla="*/ 345 w 538"/>
              <a:gd name="T31" fmla="*/ 79 h 538"/>
              <a:gd name="T32" fmla="*/ 338 w 538"/>
              <a:gd name="T33" fmla="*/ 45 h 538"/>
              <a:gd name="T34" fmla="*/ 420 w 538"/>
              <a:gd name="T35" fmla="*/ 90 h 538"/>
              <a:gd name="T36" fmla="*/ 477 w 538"/>
              <a:gd name="T37" fmla="*/ 161 h 538"/>
              <a:gd name="T38" fmla="*/ 503 w 538"/>
              <a:gd name="T39" fmla="*/ 253 h 538"/>
              <a:gd name="T40" fmla="*/ 256 w 538"/>
              <a:gd name="T41" fmla="*/ 485 h 538"/>
              <a:gd name="T42" fmla="*/ 223 w 538"/>
              <a:gd name="T43" fmla="*/ 444 h 538"/>
              <a:gd name="T44" fmla="*/ 199 w 538"/>
              <a:gd name="T45" fmla="*/ 364 h 538"/>
              <a:gd name="T46" fmla="*/ 344 w 538"/>
              <a:gd name="T47" fmla="*/ 326 h 538"/>
              <a:gd name="T48" fmla="*/ 320 w 538"/>
              <a:gd name="T49" fmla="*/ 430 h 538"/>
              <a:gd name="T50" fmla="*/ 288 w 538"/>
              <a:gd name="T51" fmla="*/ 479 h 538"/>
              <a:gd name="T52" fmla="*/ 191 w 538"/>
              <a:gd name="T53" fmla="*/ 253 h 538"/>
              <a:gd name="T54" fmla="*/ 212 w 538"/>
              <a:gd name="T55" fmla="*/ 123 h 538"/>
              <a:gd name="T56" fmla="*/ 236 w 538"/>
              <a:gd name="T57" fmla="*/ 73 h 538"/>
              <a:gd name="T58" fmla="*/ 269 w 538"/>
              <a:gd name="T59" fmla="*/ 49 h 538"/>
              <a:gd name="T60" fmla="*/ 296 w 538"/>
              <a:gd name="T61" fmla="*/ 64 h 538"/>
              <a:gd name="T62" fmla="*/ 320 w 538"/>
              <a:gd name="T63" fmla="*/ 108 h 538"/>
              <a:gd name="T64" fmla="*/ 347 w 538"/>
              <a:gd name="T65" fmla="*/ 253 h 538"/>
              <a:gd name="T66" fmla="*/ 202 w 538"/>
              <a:gd name="T67" fmla="*/ 64 h 538"/>
              <a:gd name="T68" fmla="*/ 175 w 538"/>
              <a:gd name="T69" fmla="*/ 130 h 538"/>
              <a:gd name="T70" fmla="*/ 35 w 538"/>
              <a:gd name="T71" fmla="*/ 253 h 538"/>
              <a:gd name="T72" fmla="*/ 62 w 538"/>
              <a:gd name="T73" fmla="*/ 161 h 538"/>
              <a:gd name="T74" fmla="*/ 118 w 538"/>
              <a:gd name="T75" fmla="*/ 90 h 538"/>
              <a:gd name="T76" fmla="*/ 200 w 538"/>
              <a:gd name="T77" fmla="*/ 45 h 538"/>
              <a:gd name="T78" fmla="*/ 157 w 538"/>
              <a:gd name="T79" fmla="*/ 287 h 538"/>
              <a:gd name="T80" fmla="*/ 185 w 538"/>
              <a:gd name="T81" fmla="*/ 444 h 538"/>
              <a:gd name="T82" fmla="*/ 218 w 538"/>
              <a:gd name="T83" fmla="*/ 499 h 538"/>
              <a:gd name="T84" fmla="*/ 150 w 538"/>
              <a:gd name="T85" fmla="*/ 471 h 538"/>
              <a:gd name="T86" fmla="*/ 81 w 538"/>
              <a:gd name="T87" fmla="*/ 409 h 538"/>
              <a:gd name="T88" fmla="*/ 41 w 538"/>
              <a:gd name="T89" fmla="*/ 324 h 538"/>
              <a:gd name="T90" fmla="*/ 320 w 538"/>
              <a:gd name="T91" fmla="*/ 499 h 538"/>
              <a:gd name="T92" fmla="*/ 353 w 538"/>
              <a:gd name="T93" fmla="*/ 444 h 538"/>
              <a:gd name="T94" fmla="*/ 381 w 538"/>
              <a:gd name="T95" fmla="*/ 287 h 538"/>
              <a:gd name="T96" fmla="*/ 492 w 538"/>
              <a:gd name="T97" fmla="*/ 342 h 538"/>
              <a:gd name="T98" fmla="*/ 445 w 538"/>
              <a:gd name="T99" fmla="*/ 423 h 538"/>
              <a:gd name="T100" fmla="*/ 372 w 538"/>
              <a:gd name="T101" fmla="*/ 479 h 538"/>
              <a:gd name="T102" fmla="*/ 320 w 538"/>
              <a:gd name="T103" fmla="*/ 499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 h="538">
                <a:moveTo>
                  <a:pt x="269" y="0"/>
                </a:moveTo>
                <a:lnTo>
                  <a:pt x="269" y="0"/>
                </a:lnTo>
                <a:lnTo>
                  <a:pt x="242" y="2"/>
                </a:lnTo>
                <a:lnTo>
                  <a:pt x="215" y="6"/>
                </a:lnTo>
                <a:lnTo>
                  <a:pt x="190" y="14"/>
                </a:lnTo>
                <a:lnTo>
                  <a:pt x="165" y="23"/>
                </a:lnTo>
                <a:lnTo>
                  <a:pt x="141" y="33"/>
                </a:lnTo>
                <a:lnTo>
                  <a:pt x="120" y="46"/>
                </a:lnTo>
                <a:lnTo>
                  <a:pt x="99" y="63"/>
                </a:lnTo>
                <a:lnTo>
                  <a:pt x="79" y="79"/>
                </a:lnTo>
                <a:lnTo>
                  <a:pt x="62" y="99"/>
                </a:lnTo>
                <a:lnTo>
                  <a:pt x="47" y="120"/>
                </a:lnTo>
                <a:lnTo>
                  <a:pt x="33" y="142"/>
                </a:lnTo>
                <a:lnTo>
                  <a:pt x="21" y="164"/>
                </a:lnTo>
                <a:lnTo>
                  <a:pt x="12" y="190"/>
                </a:lnTo>
                <a:lnTo>
                  <a:pt x="6" y="215"/>
                </a:lnTo>
                <a:lnTo>
                  <a:pt x="2" y="242"/>
                </a:lnTo>
                <a:lnTo>
                  <a:pt x="0" y="269"/>
                </a:lnTo>
                <a:lnTo>
                  <a:pt x="0" y="269"/>
                </a:lnTo>
                <a:lnTo>
                  <a:pt x="2" y="297"/>
                </a:lnTo>
                <a:lnTo>
                  <a:pt x="6" y="323"/>
                </a:lnTo>
                <a:lnTo>
                  <a:pt x="12" y="350"/>
                </a:lnTo>
                <a:lnTo>
                  <a:pt x="21" y="373"/>
                </a:lnTo>
                <a:lnTo>
                  <a:pt x="33" y="397"/>
                </a:lnTo>
                <a:lnTo>
                  <a:pt x="47" y="420"/>
                </a:lnTo>
                <a:lnTo>
                  <a:pt x="62" y="439"/>
                </a:lnTo>
                <a:lnTo>
                  <a:pt x="79" y="459"/>
                </a:lnTo>
                <a:lnTo>
                  <a:pt x="99" y="476"/>
                </a:lnTo>
                <a:lnTo>
                  <a:pt x="120" y="491"/>
                </a:lnTo>
                <a:lnTo>
                  <a:pt x="141" y="505"/>
                </a:lnTo>
                <a:lnTo>
                  <a:pt x="165" y="517"/>
                </a:lnTo>
                <a:lnTo>
                  <a:pt x="190" y="526"/>
                </a:lnTo>
                <a:lnTo>
                  <a:pt x="215" y="532"/>
                </a:lnTo>
                <a:lnTo>
                  <a:pt x="242" y="536"/>
                </a:lnTo>
                <a:lnTo>
                  <a:pt x="269" y="538"/>
                </a:lnTo>
                <a:lnTo>
                  <a:pt x="269" y="538"/>
                </a:lnTo>
                <a:lnTo>
                  <a:pt x="296" y="536"/>
                </a:lnTo>
                <a:lnTo>
                  <a:pt x="323" y="532"/>
                </a:lnTo>
                <a:lnTo>
                  <a:pt x="348" y="526"/>
                </a:lnTo>
                <a:lnTo>
                  <a:pt x="374" y="517"/>
                </a:lnTo>
                <a:lnTo>
                  <a:pt x="397" y="505"/>
                </a:lnTo>
                <a:lnTo>
                  <a:pt x="418" y="491"/>
                </a:lnTo>
                <a:lnTo>
                  <a:pt x="439" y="476"/>
                </a:lnTo>
                <a:lnTo>
                  <a:pt x="459" y="459"/>
                </a:lnTo>
                <a:lnTo>
                  <a:pt x="477" y="439"/>
                </a:lnTo>
                <a:lnTo>
                  <a:pt x="492" y="420"/>
                </a:lnTo>
                <a:lnTo>
                  <a:pt x="505" y="397"/>
                </a:lnTo>
                <a:lnTo>
                  <a:pt x="517" y="373"/>
                </a:lnTo>
                <a:lnTo>
                  <a:pt x="526" y="350"/>
                </a:lnTo>
                <a:lnTo>
                  <a:pt x="532" y="323"/>
                </a:lnTo>
                <a:lnTo>
                  <a:pt x="536" y="297"/>
                </a:lnTo>
                <a:lnTo>
                  <a:pt x="538" y="269"/>
                </a:lnTo>
                <a:lnTo>
                  <a:pt x="538" y="269"/>
                </a:lnTo>
                <a:lnTo>
                  <a:pt x="536" y="242"/>
                </a:lnTo>
                <a:lnTo>
                  <a:pt x="532" y="215"/>
                </a:lnTo>
                <a:lnTo>
                  <a:pt x="526" y="190"/>
                </a:lnTo>
                <a:lnTo>
                  <a:pt x="517" y="164"/>
                </a:lnTo>
                <a:lnTo>
                  <a:pt x="505" y="142"/>
                </a:lnTo>
                <a:lnTo>
                  <a:pt x="492" y="120"/>
                </a:lnTo>
                <a:lnTo>
                  <a:pt x="477" y="99"/>
                </a:lnTo>
                <a:lnTo>
                  <a:pt x="459" y="79"/>
                </a:lnTo>
                <a:lnTo>
                  <a:pt x="439" y="63"/>
                </a:lnTo>
                <a:lnTo>
                  <a:pt x="418" y="46"/>
                </a:lnTo>
                <a:lnTo>
                  <a:pt x="397" y="33"/>
                </a:lnTo>
                <a:lnTo>
                  <a:pt x="374" y="23"/>
                </a:lnTo>
                <a:lnTo>
                  <a:pt x="348" y="14"/>
                </a:lnTo>
                <a:lnTo>
                  <a:pt x="323" y="6"/>
                </a:lnTo>
                <a:lnTo>
                  <a:pt x="296" y="2"/>
                </a:lnTo>
                <a:lnTo>
                  <a:pt x="269" y="0"/>
                </a:lnTo>
                <a:lnTo>
                  <a:pt x="269" y="0"/>
                </a:lnTo>
                <a:close/>
                <a:moveTo>
                  <a:pt x="503" y="253"/>
                </a:moveTo>
                <a:lnTo>
                  <a:pt x="381" y="253"/>
                </a:lnTo>
                <a:lnTo>
                  <a:pt x="381" y="253"/>
                </a:lnTo>
                <a:lnTo>
                  <a:pt x="378" y="209"/>
                </a:lnTo>
                <a:lnTo>
                  <a:pt x="372" y="167"/>
                </a:lnTo>
                <a:lnTo>
                  <a:pt x="363" y="130"/>
                </a:lnTo>
                <a:lnTo>
                  <a:pt x="359" y="112"/>
                </a:lnTo>
                <a:lnTo>
                  <a:pt x="353" y="96"/>
                </a:lnTo>
                <a:lnTo>
                  <a:pt x="353" y="96"/>
                </a:lnTo>
                <a:lnTo>
                  <a:pt x="345" y="79"/>
                </a:lnTo>
                <a:lnTo>
                  <a:pt x="336" y="64"/>
                </a:lnTo>
                <a:lnTo>
                  <a:pt x="329" y="51"/>
                </a:lnTo>
                <a:lnTo>
                  <a:pt x="320" y="40"/>
                </a:lnTo>
                <a:lnTo>
                  <a:pt x="320" y="40"/>
                </a:lnTo>
                <a:lnTo>
                  <a:pt x="338" y="45"/>
                </a:lnTo>
                <a:lnTo>
                  <a:pt x="356" y="51"/>
                </a:lnTo>
                <a:lnTo>
                  <a:pt x="372" y="58"/>
                </a:lnTo>
                <a:lnTo>
                  <a:pt x="389" y="67"/>
                </a:lnTo>
                <a:lnTo>
                  <a:pt x="405" y="78"/>
                </a:lnTo>
                <a:lnTo>
                  <a:pt x="420" y="90"/>
                </a:lnTo>
                <a:lnTo>
                  <a:pt x="433" y="102"/>
                </a:lnTo>
                <a:lnTo>
                  <a:pt x="445" y="115"/>
                </a:lnTo>
                <a:lnTo>
                  <a:pt x="457" y="130"/>
                </a:lnTo>
                <a:lnTo>
                  <a:pt x="468" y="145"/>
                </a:lnTo>
                <a:lnTo>
                  <a:pt x="477" y="161"/>
                </a:lnTo>
                <a:lnTo>
                  <a:pt x="486" y="178"/>
                </a:lnTo>
                <a:lnTo>
                  <a:pt x="492" y="196"/>
                </a:lnTo>
                <a:lnTo>
                  <a:pt x="498" y="214"/>
                </a:lnTo>
                <a:lnTo>
                  <a:pt x="500" y="233"/>
                </a:lnTo>
                <a:lnTo>
                  <a:pt x="503" y="253"/>
                </a:lnTo>
                <a:lnTo>
                  <a:pt x="503" y="253"/>
                </a:lnTo>
                <a:close/>
                <a:moveTo>
                  <a:pt x="269" y="488"/>
                </a:moveTo>
                <a:lnTo>
                  <a:pt x="269" y="488"/>
                </a:lnTo>
                <a:lnTo>
                  <a:pt x="263" y="488"/>
                </a:lnTo>
                <a:lnTo>
                  <a:pt x="256" y="485"/>
                </a:lnTo>
                <a:lnTo>
                  <a:pt x="250" y="479"/>
                </a:lnTo>
                <a:lnTo>
                  <a:pt x="242" y="473"/>
                </a:lnTo>
                <a:lnTo>
                  <a:pt x="236" y="465"/>
                </a:lnTo>
                <a:lnTo>
                  <a:pt x="229" y="456"/>
                </a:lnTo>
                <a:lnTo>
                  <a:pt x="223" y="444"/>
                </a:lnTo>
                <a:lnTo>
                  <a:pt x="218" y="430"/>
                </a:lnTo>
                <a:lnTo>
                  <a:pt x="218" y="430"/>
                </a:lnTo>
                <a:lnTo>
                  <a:pt x="212" y="415"/>
                </a:lnTo>
                <a:lnTo>
                  <a:pt x="208" y="399"/>
                </a:lnTo>
                <a:lnTo>
                  <a:pt x="199" y="364"/>
                </a:lnTo>
                <a:lnTo>
                  <a:pt x="194" y="326"/>
                </a:lnTo>
                <a:lnTo>
                  <a:pt x="191" y="287"/>
                </a:lnTo>
                <a:lnTo>
                  <a:pt x="347" y="287"/>
                </a:lnTo>
                <a:lnTo>
                  <a:pt x="347" y="287"/>
                </a:lnTo>
                <a:lnTo>
                  <a:pt x="344" y="326"/>
                </a:lnTo>
                <a:lnTo>
                  <a:pt x="339" y="364"/>
                </a:lnTo>
                <a:lnTo>
                  <a:pt x="332" y="399"/>
                </a:lnTo>
                <a:lnTo>
                  <a:pt x="326" y="415"/>
                </a:lnTo>
                <a:lnTo>
                  <a:pt x="320" y="430"/>
                </a:lnTo>
                <a:lnTo>
                  <a:pt x="320" y="430"/>
                </a:lnTo>
                <a:lnTo>
                  <a:pt x="315" y="444"/>
                </a:lnTo>
                <a:lnTo>
                  <a:pt x="309" y="456"/>
                </a:lnTo>
                <a:lnTo>
                  <a:pt x="302" y="465"/>
                </a:lnTo>
                <a:lnTo>
                  <a:pt x="296" y="473"/>
                </a:lnTo>
                <a:lnTo>
                  <a:pt x="288" y="479"/>
                </a:lnTo>
                <a:lnTo>
                  <a:pt x="282" y="485"/>
                </a:lnTo>
                <a:lnTo>
                  <a:pt x="275" y="488"/>
                </a:lnTo>
                <a:lnTo>
                  <a:pt x="269" y="488"/>
                </a:lnTo>
                <a:lnTo>
                  <a:pt x="269" y="488"/>
                </a:lnTo>
                <a:close/>
                <a:moveTo>
                  <a:pt x="191" y="253"/>
                </a:moveTo>
                <a:lnTo>
                  <a:pt x="191" y="253"/>
                </a:lnTo>
                <a:lnTo>
                  <a:pt x="194" y="212"/>
                </a:lnTo>
                <a:lnTo>
                  <a:pt x="199" y="175"/>
                </a:lnTo>
                <a:lnTo>
                  <a:pt x="208" y="139"/>
                </a:lnTo>
                <a:lnTo>
                  <a:pt x="212" y="123"/>
                </a:lnTo>
                <a:lnTo>
                  <a:pt x="218" y="108"/>
                </a:lnTo>
                <a:lnTo>
                  <a:pt x="218" y="108"/>
                </a:lnTo>
                <a:lnTo>
                  <a:pt x="223" y="96"/>
                </a:lnTo>
                <a:lnTo>
                  <a:pt x="229" y="84"/>
                </a:lnTo>
                <a:lnTo>
                  <a:pt x="236" y="73"/>
                </a:lnTo>
                <a:lnTo>
                  <a:pt x="242" y="64"/>
                </a:lnTo>
                <a:lnTo>
                  <a:pt x="250" y="58"/>
                </a:lnTo>
                <a:lnTo>
                  <a:pt x="256" y="54"/>
                </a:lnTo>
                <a:lnTo>
                  <a:pt x="263" y="51"/>
                </a:lnTo>
                <a:lnTo>
                  <a:pt x="269" y="49"/>
                </a:lnTo>
                <a:lnTo>
                  <a:pt x="269" y="49"/>
                </a:lnTo>
                <a:lnTo>
                  <a:pt x="275" y="51"/>
                </a:lnTo>
                <a:lnTo>
                  <a:pt x="282" y="54"/>
                </a:lnTo>
                <a:lnTo>
                  <a:pt x="288" y="58"/>
                </a:lnTo>
                <a:lnTo>
                  <a:pt x="296" y="64"/>
                </a:lnTo>
                <a:lnTo>
                  <a:pt x="302" y="73"/>
                </a:lnTo>
                <a:lnTo>
                  <a:pt x="309" y="84"/>
                </a:lnTo>
                <a:lnTo>
                  <a:pt x="315" y="96"/>
                </a:lnTo>
                <a:lnTo>
                  <a:pt x="320" y="108"/>
                </a:lnTo>
                <a:lnTo>
                  <a:pt x="320" y="108"/>
                </a:lnTo>
                <a:lnTo>
                  <a:pt x="326" y="123"/>
                </a:lnTo>
                <a:lnTo>
                  <a:pt x="332" y="139"/>
                </a:lnTo>
                <a:lnTo>
                  <a:pt x="339" y="175"/>
                </a:lnTo>
                <a:lnTo>
                  <a:pt x="344" y="212"/>
                </a:lnTo>
                <a:lnTo>
                  <a:pt x="347" y="253"/>
                </a:lnTo>
                <a:lnTo>
                  <a:pt x="191" y="253"/>
                </a:lnTo>
                <a:close/>
                <a:moveTo>
                  <a:pt x="218" y="40"/>
                </a:moveTo>
                <a:lnTo>
                  <a:pt x="218" y="40"/>
                </a:lnTo>
                <a:lnTo>
                  <a:pt x="209" y="51"/>
                </a:lnTo>
                <a:lnTo>
                  <a:pt x="202" y="64"/>
                </a:lnTo>
                <a:lnTo>
                  <a:pt x="193" y="79"/>
                </a:lnTo>
                <a:lnTo>
                  <a:pt x="185" y="96"/>
                </a:lnTo>
                <a:lnTo>
                  <a:pt x="185" y="96"/>
                </a:lnTo>
                <a:lnTo>
                  <a:pt x="179" y="112"/>
                </a:lnTo>
                <a:lnTo>
                  <a:pt x="175" y="130"/>
                </a:lnTo>
                <a:lnTo>
                  <a:pt x="166" y="167"/>
                </a:lnTo>
                <a:lnTo>
                  <a:pt x="160" y="209"/>
                </a:lnTo>
                <a:lnTo>
                  <a:pt x="157" y="253"/>
                </a:lnTo>
                <a:lnTo>
                  <a:pt x="35" y="253"/>
                </a:lnTo>
                <a:lnTo>
                  <a:pt x="35" y="253"/>
                </a:lnTo>
                <a:lnTo>
                  <a:pt x="38" y="233"/>
                </a:lnTo>
                <a:lnTo>
                  <a:pt x="41" y="214"/>
                </a:lnTo>
                <a:lnTo>
                  <a:pt x="47" y="196"/>
                </a:lnTo>
                <a:lnTo>
                  <a:pt x="53" y="178"/>
                </a:lnTo>
                <a:lnTo>
                  <a:pt x="62" y="161"/>
                </a:lnTo>
                <a:lnTo>
                  <a:pt x="70" y="145"/>
                </a:lnTo>
                <a:lnTo>
                  <a:pt x="81" y="130"/>
                </a:lnTo>
                <a:lnTo>
                  <a:pt x="93" y="115"/>
                </a:lnTo>
                <a:lnTo>
                  <a:pt x="105" y="102"/>
                </a:lnTo>
                <a:lnTo>
                  <a:pt x="118" y="90"/>
                </a:lnTo>
                <a:lnTo>
                  <a:pt x="133" y="78"/>
                </a:lnTo>
                <a:lnTo>
                  <a:pt x="150" y="67"/>
                </a:lnTo>
                <a:lnTo>
                  <a:pt x="166" y="58"/>
                </a:lnTo>
                <a:lnTo>
                  <a:pt x="182" y="51"/>
                </a:lnTo>
                <a:lnTo>
                  <a:pt x="200" y="45"/>
                </a:lnTo>
                <a:lnTo>
                  <a:pt x="218" y="40"/>
                </a:lnTo>
                <a:lnTo>
                  <a:pt x="218" y="40"/>
                </a:lnTo>
                <a:close/>
                <a:moveTo>
                  <a:pt x="35" y="287"/>
                </a:moveTo>
                <a:lnTo>
                  <a:pt x="157" y="287"/>
                </a:lnTo>
                <a:lnTo>
                  <a:pt x="157" y="287"/>
                </a:lnTo>
                <a:lnTo>
                  <a:pt x="160" y="330"/>
                </a:lnTo>
                <a:lnTo>
                  <a:pt x="166" y="370"/>
                </a:lnTo>
                <a:lnTo>
                  <a:pt x="175" y="409"/>
                </a:lnTo>
                <a:lnTo>
                  <a:pt x="179" y="426"/>
                </a:lnTo>
                <a:lnTo>
                  <a:pt x="185" y="444"/>
                </a:lnTo>
                <a:lnTo>
                  <a:pt x="185" y="444"/>
                </a:lnTo>
                <a:lnTo>
                  <a:pt x="193" y="460"/>
                </a:lnTo>
                <a:lnTo>
                  <a:pt x="202" y="475"/>
                </a:lnTo>
                <a:lnTo>
                  <a:pt x="209" y="487"/>
                </a:lnTo>
                <a:lnTo>
                  <a:pt x="218" y="499"/>
                </a:lnTo>
                <a:lnTo>
                  <a:pt x="218" y="499"/>
                </a:lnTo>
                <a:lnTo>
                  <a:pt x="200" y="493"/>
                </a:lnTo>
                <a:lnTo>
                  <a:pt x="182" y="487"/>
                </a:lnTo>
                <a:lnTo>
                  <a:pt x="166" y="479"/>
                </a:lnTo>
                <a:lnTo>
                  <a:pt x="150" y="471"/>
                </a:lnTo>
                <a:lnTo>
                  <a:pt x="133" y="460"/>
                </a:lnTo>
                <a:lnTo>
                  <a:pt x="118" y="450"/>
                </a:lnTo>
                <a:lnTo>
                  <a:pt x="105" y="436"/>
                </a:lnTo>
                <a:lnTo>
                  <a:pt x="93" y="423"/>
                </a:lnTo>
                <a:lnTo>
                  <a:pt x="81" y="409"/>
                </a:lnTo>
                <a:lnTo>
                  <a:pt x="70" y="393"/>
                </a:lnTo>
                <a:lnTo>
                  <a:pt x="62" y="378"/>
                </a:lnTo>
                <a:lnTo>
                  <a:pt x="53" y="360"/>
                </a:lnTo>
                <a:lnTo>
                  <a:pt x="47" y="342"/>
                </a:lnTo>
                <a:lnTo>
                  <a:pt x="41" y="324"/>
                </a:lnTo>
                <a:lnTo>
                  <a:pt x="38" y="306"/>
                </a:lnTo>
                <a:lnTo>
                  <a:pt x="35" y="287"/>
                </a:lnTo>
                <a:lnTo>
                  <a:pt x="35" y="287"/>
                </a:lnTo>
                <a:close/>
                <a:moveTo>
                  <a:pt x="320" y="499"/>
                </a:moveTo>
                <a:lnTo>
                  <a:pt x="320" y="499"/>
                </a:lnTo>
                <a:lnTo>
                  <a:pt x="329" y="487"/>
                </a:lnTo>
                <a:lnTo>
                  <a:pt x="336" y="475"/>
                </a:lnTo>
                <a:lnTo>
                  <a:pt x="345" y="460"/>
                </a:lnTo>
                <a:lnTo>
                  <a:pt x="353" y="444"/>
                </a:lnTo>
                <a:lnTo>
                  <a:pt x="353" y="444"/>
                </a:lnTo>
                <a:lnTo>
                  <a:pt x="359" y="426"/>
                </a:lnTo>
                <a:lnTo>
                  <a:pt x="363" y="409"/>
                </a:lnTo>
                <a:lnTo>
                  <a:pt x="372" y="370"/>
                </a:lnTo>
                <a:lnTo>
                  <a:pt x="378" y="330"/>
                </a:lnTo>
                <a:lnTo>
                  <a:pt x="381" y="287"/>
                </a:lnTo>
                <a:lnTo>
                  <a:pt x="503" y="287"/>
                </a:lnTo>
                <a:lnTo>
                  <a:pt x="503" y="287"/>
                </a:lnTo>
                <a:lnTo>
                  <a:pt x="500" y="306"/>
                </a:lnTo>
                <a:lnTo>
                  <a:pt x="498" y="324"/>
                </a:lnTo>
                <a:lnTo>
                  <a:pt x="492" y="342"/>
                </a:lnTo>
                <a:lnTo>
                  <a:pt x="486" y="360"/>
                </a:lnTo>
                <a:lnTo>
                  <a:pt x="477" y="378"/>
                </a:lnTo>
                <a:lnTo>
                  <a:pt x="468" y="393"/>
                </a:lnTo>
                <a:lnTo>
                  <a:pt x="457" y="409"/>
                </a:lnTo>
                <a:lnTo>
                  <a:pt x="445" y="423"/>
                </a:lnTo>
                <a:lnTo>
                  <a:pt x="433" y="436"/>
                </a:lnTo>
                <a:lnTo>
                  <a:pt x="420" y="450"/>
                </a:lnTo>
                <a:lnTo>
                  <a:pt x="405" y="460"/>
                </a:lnTo>
                <a:lnTo>
                  <a:pt x="389" y="471"/>
                </a:lnTo>
                <a:lnTo>
                  <a:pt x="372" y="479"/>
                </a:lnTo>
                <a:lnTo>
                  <a:pt x="356" y="487"/>
                </a:lnTo>
                <a:lnTo>
                  <a:pt x="338" y="493"/>
                </a:lnTo>
                <a:lnTo>
                  <a:pt x="320" y="499"/>
                </a:lnTo>
                <a:lnTo>
                  <a:pt x="320" y="499"/>
                </a:lnTo>
                <a:close/>
                <a:moveTo>
                  <a:pt x="320" y="499"/>
                </a:moveTo>
                <a:lnTo>
                  <a:pt x="320" y="4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sp>
        <p:nvSpPr>
          <p:cNvPr id="23" name="TextBox 22">
            <a:extLst>
              <a:ext uri="{FF2B5EF4-FFF2-40B4-BE49-F238E27FC236}">
                <a16:creationId xmlns:a16="http://schemas.microsoft.com/office/drawing/2014/main" id="{4C788526-BE03-4F90-8A07-23C9843B0958}"/>
              </a:ext>
            </a:extLst>
          </p:cNvPr>
          <p:cNvSpPr txBox="1"/>
          <p:nvPr/>
        </p:nvSpPr>
        <p:spPr>
          <a:xfrm>
            <a:off x="7469864" y="5199580"/>
            <a:ext cx="3407775" cy="923330"/>
          </a:xfrm>
          <a:prstGeom prst="rect">
            <a:avLst/>
          </a:prstGeom>
          <a:noFill/>
        </p:spPr>
        <p:txBody>
          <a:bodyPr wrap="square" rtlCol="0">
            <a:spAutoFit/>
          </a:bodyPr>
          <a:lstStyle/>
          <a:p>
            <a:r>
              <a:rPr lang="en-GB" b="1" dirty="0"/>
              <a:t>For full autonomy: </a:t>
            </a:r>
          </a:p>
          <a:p>
            <a:r>
              <a:rPr lang="en-GB" dirty="0"/>
              <a:t>cameras, sensors, radar, Lidar, GPS, AI, machine learning systems</a:t>
            </a:r>
          </a:p>
        </p:txBody>
      </p:sp>
    </p:spTree>
    <p:extLst>
      <p:ext uri="{BB962C8B-B14F-4D97-AF65-F5344CB8AC3E}">
        <p14:creationId xmlns:p14="http://schemas.microsoft.com/office/powerpoint/2010/main" val="3857556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9F37-A42A-474F-B854-D3C75760E602}"/>
              </a:ext>
            </a:extLst>
          </p:cNvPr>
          <p:cNvSpPr>
            <a:spLocks noGrp="1"/>
          </p:cNvSpPr>
          <p:nvPr>
            <p:ph type="title"/>
          </p:nvPr>
        </p:nvSpPr>
        <p:spPr>
          <a:xfrm>
            <a:off x="838200" y="604800"/>
            <a:ext cx="10515600" cy="1325563"/>
          </a:xfrm>
        </p:spPr>
        <p:txBody>
          <a:bodyPr/>
          <a:lstStyle/>
          <a:p>
            <a:r>
              <a:rPr lang="en-GB" dirty="0"/>
              <a:t>Key Technologies of Intelligent Vehicles</a:t>
            </a:r>
          </a:p>
        </p:txBody>
      </p:sp>
      <p:pic>
        <p:nvPicPr>
          <p:cNvPr id="5" name="Content Placeholder 4">
            <a:extLst>
              <a:ext uri="{FF2B5EF4-FFF2-40B4-BE49-F238E27FC236}">
                <a16:creationId xmlns:a16="http://schemas.microsoft.com/office/drawing/2014/main" id="{9DB9C80B-4709-5E4A-8B67-DA8E1A2AF240}"/>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45733" y="1774694"/>
            <a:ext cx="9062175" cy="4589328"/>
          </a:xfrm>
          <a:ln w="38100">
            <a:noFill/>
          </a:ln>
        </p:spPr>
      </p:pic>
    </p:spTree>
    <p:extLst>
      <p:ext uri="{BB962C8B-B14F-4D97-AF65-F5344CB8AC3E}">
        <p14:creationId xmlns:p14="http://schemas.microsoft.com/office/powerpoint/2010/main" val="8756445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6D867F-7358-5149-A25A-9E2265D7C7F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7554" y="2344593"/>
            <a:ext cx="5125519" cy="2653862"/>
          </a:xfrm>
          <a:prstGeom prst="rect">
            <a:avLst/>
          </a:prstGeom>
        </p:spPr>
      </p:pic>
      <p:sp>
        <p:nvSpPr>
          <p:cNvPr id="2" name="Title 1">
            <a:extLst>
              <a:ext uri="{FF2B5EF4-FFF2-40B4-BE49-F238E27FC236}">
                <a16:creationId xmlns:a16="http://schemas.microsoft.com/office/drawing/2014/main" id="{EC2F5404-3AA2-2245-AC34-B520CC00C343}"/>
              </a:ext>
            </a:extLst>
          </p:cNvPr>
          <p:cNvSpPr>
            <a:spLocks noGrp="1"/>
          </p:cNvSpPr>
          <p:nvPr>
            <p:ph type="title"/>
          </p:nvPr>
        </p:nvSpPr>
        <p:spPr>
          <a:xfrm>
            <a:off x="838200" y="604800"/>
            <a:ext cx="10515600" cy="1325563"/>
          </a:xfrm>
        </p:spPr>
        <p:txBody>
          <a:bodyPr/>
          <a:lstStyle/>
          <a:p>
            <a:r>
              <a:rPr lang="en-GB" dirty="0"/>
              <a:t>Reinforcement Learning</a:t>
            </a:r>
          </a:p>
        </p:txBody>
      </p:sp>
      <p:sp>
        <p:nvSpPr>
          <p:cNvPr id="5" name="Freeform 15">
            <a:extLst>
              <a:ext uri="{FF2B5EF4-FFF2-40B4-BE49-F238E27FC236}">
                <a16:creationId xmlns:a16="http://schemas.microsoft.com/office/drawing/2014/main" id="{79D8B35E-42CB-48A8-949C-9911FAA39D6D}"/>
              </a:ext>
            </a:extLst>
          </p:cNvPr>
          <p:cNvSpPr>
            <a:spLocks/>
          </p:cNvSpPr>
          <p:nvPr/>
        </p:nvSpPr>
        <p:spPr bwMode="auto">
          <a:xfrm>
            <a:off x="482693" y="1777419"/>
            <a:ext cx="4751476" cy="1063140"/>
          </a:xfrm>
          <a:custGeom>
            <a:avLst/>
            <a:gdLst/>
            <a:ahLst/>
            <a:cxnLst>
              <a:cxn ang="0">
                <a:pos x="661" y="0"/>
              </a:cxn>
              <a:cxn ang="0">
                <a:pos x="0" y="0"/>
              </a:cxn>
              <a:cxn ang="0">
                <a:pos x="0" y="251"/>
              </a:cxn>
              <a:cxn ang="0">
                <a:pos x="661" y="251"/>
              </a:cxn>
              <a:cxn ang="0">
                <a:pos x="745" y="125"/>
              </a:cxn>
              <a:cxn ang="0">
                <a:pos x="661" y="0"/>
              </a:cxn>
            </a:cxnLst>
            <a:rect l="0" t="0" r="r" b="b"/>
            <a:pathLst>
              <a:path w="745" h="251">
                <a:moveTo>
                  <a:pt x="661" y="0"/>
                </a:moveTo>
                <a:lnTo>
                  <a:pt x="0" y="0"/>
                </a:lnTo>
                <a:lnTo>
                  <a:pt x="0" y="251"/>
                </a:lnTo>
                <a:lnTo>
                  <a:pt x="661" y="251"/>
                </a:lnTo>
                <a:lnTo>
                  <a:pt x="745" y="125"/>
                </a:lnTo>
                <a:lnTo>
                  <a:pt x="661" y="0"/>
                </a:lnTo>
                <a:close/>
              </a:path>
            </a:pathLst>
          </a:custGeom>
          <a:solidFill>
            <a:schemeClr val="bg1">
              <a:lumMod val="50000"/>
            </a:schemeClr>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a:p>
        </p:txBody>
      </p:sp>
      <p:sp>
        <p:nvSpPr>
          <p:cNvPr id="6" name="Freeform 16">
            <a:extLst>
              <a:ext uri="{FF2B5EF4-FFF2-40B4-BE49-F238E27FC236}">
                <a16:creationId xmlns:a16="http://schemas.microsoft.com/office/drawing/2014/main" id="{CBF21039-9722-4283-9770-89FCA0B174DA}"/>
              </a:ext>
            </a:extLst>
          </p:cNvPr>
          <p:cNvSpPr>
            <a:spLocks/>
          </p:cNvSpPr>
          <p:nvPr/>
        </p:nvSpPr>
        <p:spPr bwMode="auto">
          <a:xfrm>
            <a:off x="482694" y="1777419"/>
            <a:ext cx="1757780" cy="1063140"/>
          </a:xfrm>
          <a:custGeom>
            <a:avLst/>
            <a:gdLst/>
            <a:ahLst/>
            <a:cxnLst>
              <a:cxn ang="0">
                <a:pos x="330" y="0"/>
              </a:cxn>
              <a:cxn ang="0">
                <a:pos x="0" y="0"/>
              </a:cxn>
              <a:cxn ang="0">
                <a:pos x="0" y="251"/>
              </a:cxn>
              <a:cxn ang="0">
                <a:pos x="330" y="251"/>
              </a:cxn>
              <a:cxn ang="0">
                <a:pos x="415" y="125"/>
              </a:cxn>
              <a:cxn ang="0">
                <a:pos x="330" y="0"/>
              </a:cxn>
            </a:cxnLst>
            <a:rect l="0" t="0" r="r" b="b"/>
            <a:pathLst>
              <a:path w="415" h="251">
                <a:moveTo>
                  <a:pt x="330" y="0"/>
                </a:moveTo>
                <a:lnTo>
                  <a:pt x="0" y="0"/>
                </a:lnTo>
                <a:lnTo>
                  <a:pt x="0" y="251"/>
                </a:lnTo>
                <a:lnTo>
                  <a:pt x="330" y="251"/>
                </a:lnTo>
                <a:lnTo>
                  <a:pt x="415" y="125"/>
                </a:lnTo>
                <a:lnTo>
                  <a:pt x="330" y="0"/>
                </a:lnTo>
                <a:close/>
              </a:path>
            </a:pathLst>
          </a:custGeom>
          <a:solidFill>
            <a:schemeClr val="bg1">
              <a:lumMod val="95000"/>
            </a:schemeClr>
          </a:solidFill>
          <a:ln w="9525">
            <a:noFill/>
            <a:round/>
            <a:headEnd/>
            <a:tailEnd/>
          </a:ln>
          <a:effectLst>
            <a:outerShdw blurRad="50800" dist="38100" algn="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7" name="Freeform 17">
            <a:extLst>
              <a:ext uri="{FF2B5EF4-FFF2-40B4-BE49-F238E27FC236}">
                <a16:creationId xmlns:a16="http://schemas.microsoft.com/office/drawing/2014/main" id="{2F0BF022-E836-4394-89E8-3B19EBD732BA}"/>
              </a:ext>
            </a:extLst>
          </p:cNvPr>
          <p:cNvSpPr>
            <a:spLocks/>
          </p:cNvSpPr>
          <p:nvPr/>
        </p:nvSpPr>
        <p:spPr bwMode="auto">
          <a:xfrm>
            <a:off x="482694" y="2840559"/>
            <a:ext cx="6382801" cy="1063140"/>
          </a:xfrm>
          <a:custGeom>
            <a:avLst/>
            <a:gdLst/>
            <a:ahLst/>
            <a:cxnLst>
              <a:cxn ang="0">
                <a:pos x="952" y="125"/>
              </a:cxn>
              <a:cxn ang="0">
                <a:pos x="867" y="0"/>
              </a:cxn>
              <a:cxn ang="0">
                <a:pos x="0" y="0"/>
              </a:cxn>
              <a:cxn ang="0">
                <a:pos x="0" y="251"/>
              </a:cxn>
              <a:cxn ang="0">
                <a:pos x="867" y="251"/>
              </a:cxn>
              <a:cxn ang="0">
                <a:pos x="867" y="251"/>
              </a:cxn>
              <a:cxn ang="0">
                <a:pos x="952" y="125"/>
              </a:cxn>
            </a:cxnLst>
            <a:rect l="0" t="0" r="r" b="b"/>
            <a:pathLst>
              <a:path w="952" h="251">
                <a:moveTo>
                  <a:pt x="952" y="125"/>
                </a:moveTo>
                <a:lnTo>
                  <a:pt x="867" y="0"/>
                </a:lnTo>
                <a:lnTo>
                  <a:pt x="0" y="0"/>
                </a:lnTo>
                <a:lnTo>
                  <a:pt x="0" y="251"/>
                </a:lnTo>
                <a:lnTo>
                  <a:pt x="867" y="251"/>
                </a:lnTo>
                <a:lnTo>
                  <a:pt x="867" y="251"/>
                </a:lnTo>
                <a:lnTo>
                  <a:pt x="952" y="125"/>
                </a:lnTo>
                <a:close/>
              </a:path>
            </a:pathLst>
          </a:custGeom>
          <a:solidFill>
            <a:srgbClr val="FFAE14"/>
          </a:solidFill>
          <a:ln w="9525">
            <a:solidFill>
              <a:srgbClr val="FFAE14"/>
            </a:solidFill>
            <a:round/>
            <a:headEnd/>
            <a:tailEnd/>
          </a:ln>
          <a:effectLst>
            <a:outerShdw blurRad="50800" dist="38100" dir="16200000"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9" name="Freeform 18">
            <a:extLst>
              <a:ext uri="{FF2B5EF4-FFF2-40B4-BE49-F238E27FC236}">
                <a16:creationId xmlns:a16="http://schemas.microsoft.com/office/drawing/2014/main" id="{D6CEA08D-6A89-4D3A-BAC9-75B7527A0408}"/>
              </a:ext>
            </a:extLst>
          </p:cNvPr>
          <p:cNvSpPr>
            <a:spLocks/>
          </p:cNvSpPr>
          <p:nvPr/>
        </p:nvSpPr>
        <p:spPr bwMode="auto">
          <a:xfrm>
            <a:off x="482694" y="2840559"/>
            <a:ext cx="1757780" cy="1063140"/>
          </a:xfrm>
          <a:custGeom>
            <a:avLst/>
            <a:gdLst/>
            <a:ahLst/>
            <a:cxnLst>
              <a:cxn ang="0">
                <a:pos x="330" y="0"/>
              </a:cxn>
              <a:cxn ang="0">
                <a:pos x="0" y="0"/>
              </a:cxn>
              <a:cxn ang="0">
                <a:pos x="0" y="251"/>
              </a:cxn>
              <a:cxn ang="0">
                <a:pos x="330" y="251"/>
              </a:cxn>
              <a:cxn ang="0">
                <a:pos x="415" y="125"/>
              </a:cxn>
              <a:cxn ang="0">
                <a:pos x="330" y="0"/>
              </a:cxn>
            </a:cxnLst>
            <a:rect l="0" t="0" r="r" b="b"/>
            <a:pathLst>
              <a:path w="415" h="251">
                <a:moveTo>
                  <a:pt x="330" y="0"/>
                </a:moveTo>
                <a:lnTo>
                  <a:pt x="0" y="0"/>
                </a:lnTo>
                <a:lnTo>
                  <a:pt x="0" y="251"/>
                </a:lnTo>
                <a:lnTo>
                  <a:pt x="330" y="251"/>
                </a:lnTo>
                <a:lnTo>
                  <a:pt x="415" y="125"/>
                </a:lnTo>
                <a:lnTo>
                  <a:pt x="330" y="0"/>
                </a:lnTo>
                <a:close/>
              </a:path>
            </a:pathLst>
          </a:custGeom>
          <a:solidFill>
            <a:schemeClr val="bg1">
              <a:lumMod val="95000"/>
            </a:schemeClr>
          </a:solidFill>
          <a:ln w="9525">
            <a:noFill/>
            <a:round/>
            <a:headEnd/>
            <a:tailEnd/>
          </a:ln>
          <a:effectLst>
            <a:outerShdw blurRad="50800" dist="38100" algn="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0" name="Freeform 19">
            <a:extLst>
              <a:ext uri="{FF2B5EF4-FFF2-40B4-BE49-F238E27FC236}">
                <a16:creationId xmlns:a16="http://schemas.microsoft.com/office/drawing/2014/main" id="{89F6CD21-0859-49E0-A8EE-807044B87B55}"/>
              </a:ext>
            </a:extLst>
          </p:cNvPr>
          <p:cNvSpPr>
            <a:spLocks/>
          </p:cNvSpPr>
          <p:nvPr/>
        </p:nvSpPr>
        <p:spPr bwMode="auto">
          <a:xfrm>
            <a:off x="482693" y="3903698"/>
            <a:ext cx="6577674" cy="1058903"/>
          </a:xfrm>
          <a:custGeom>
            <a:avLst/>
            <a:gdLst/>
            <a:ahLst/>
            <a:cxnLst>
              <a:cxn ang="0">
                <a:pos x="1074" y="0"/>
              </a:cxn>
              <a:cxn ang="0">
                <a:pos x="0" y="0"/>
              </a:cxn>
              <a:cxn ang="0">
                <a:pos x="0" y="250"/>
              </a:cxn>
              <a:cxn ang="0">
                <a:pos x="1074" y="250"/>
              </a:cxn>
              <a:cxn ang="0">
                <a:pos x="1158" y="125"/>
              </a:cxn>
              <a:cxn ang="0">
                <a:pos x="1074" y="0"/>
              </a:cxn>
            </a:cxnLst>
            <a:rect l="0" t="0" r="r" b="b"/>
            <a:pathLst>
              <a:path w="1158" h="250">
                <a:moveTo>
                  <a:pt x="1074" y="0"/>
                </a:moveTo>
                <a:lnTo>
                  <a:pt x="0" y="0"/>
                </a:lnTo>
                <a:lnTo>
                  <a:pt x="0" y="250"/>
                </a:lnTo>
                <a:lnTo>
                  <a:pt x="1074" y="250"/>
                </a:lnTo>
                <a:lnTo>
                  <a:pt x="1158" y="125"/>
                </a:lnTo>
                <a:lnTo>
                  <a:pt x="1074" y="0"/>
                </a:lnTo>
                <a:close/>
              </a:path>
            </a:pathLst>
          </a:custGeom>
          <a:solidFill>
            <a:srgbClr val="FFD040"/>
          </a:solidFill>
          <a:ln w="9525">
            <a:noFill/>
            <a:round/>
            <a:headEnd/>
            <a:tailEnd/>
          </a:ln>
          <a:effectLst>
            <a:outerShdw blurRad="50800" dist="38100" dir="16200000"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1" name="Freeform 20">
            <a:extLst>
              <a:ext uri="{FF2B5EF4-FFF2-40B4-BE49-F238E27FC236}">
                <a16:creationId xmlns:a16="http://schemas.microsoft.com/office/drawing/2014/main" id="{0AC85D61-D7BC-4220-BE5C-B407BD5054DA}"/>
              </a:ext>
            </a:extLst>
          </p:cNvPr>
          <p:cNvSpPr>
            <a:spLocks/>
          </p:cNvSpPr>
          <p:nvPr/>
        </p:nvSpPr>
        <p:spPr bwMode="auto">
          <a:xfrm>
            <a:off x="482694" y="3903698"/>
            <a:ext cx="1757780" cy="1058903"/>
          </a:xfrm>
          <a:custGeom>
            <a:avLst/>
            <a:gdLst/>
            <a:ahLst/>
            <a:cxnLst>
              <a:cxn ang="0">
                <a:pos x="330" y="0"/>
              </a:cxn>
              <a:cxn ang="0">
                <a:pos x="0" y="0"/>
              </a:cxn>
              <a:cxn ang="0">
                <a:pos x="0" y="250"/>
              </a:cxn>
              <a:cxn ang="0">
                <a:pos x="330" y="250"/>
              </a:cxn>
              <a:cxn ang="0">
                <a:pos x="415" y="125"/>
              </a:cxn>
              <a:cxn ang="0">
                <a:pos x="330" y="0"/>
              </a:cxn>
            </a:cxnLst>
            <a:rect l="0" t="0" r="r" b="b"/>
            <a:pathLst>
              <a:path w="415" h="250">
                <a:moveTo>
                  <a:pt x="330" y="0"/>
                </a:moveTo>
                <a:lnTo>
                  <a:pt x="0" y="0"/>
                </a:lnTo>
                <a:lnTo>
                  <a:pt x="0" y="250"/>
                </a:lnTo>
                <a:lnTo>
                  <a:pt x="330" y="250"/>
                </a:lnTo>
                <a:lnTo>
                  <a:pt x="415" y="125"/>
                </a:lnTo>
                <a:lnTo>
                  <a:pt x="330" y="0"/>
                </a:lnTo>
                <a:close/>
              </a:path>
            </a:pathLst>
          </a:custGeom>
          <a:solidFill>
            <a:schemeClr val="bg1">
              <a:lumMod val="95000"/>
            </a:schemeClr>
          </a:solidFill>
          <a:ln w="9525">
            <a:noFill/>
            <a:round/>
            <a:headEnd/>
            <a:tailEnd/>
          </a:ln>
          <a:effectLst>
            <a:outerShdw blurRad="50800" dist="38100" algn="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2" name="Freeform 21">
            <a:extLst>
              <a:ext uri="{FF2B5EF4-FFF2-40B4-BE49-F238E27FC236}">
                <a16:creationId xmlns:a16="http://schemas.microsoft.com/office/drawing/2014/main" id="{82897773-A5B9-4A03-9A84-F70CC1ED484B}"/>
              </a:ext>
            </a:extLst>
          </p:cNvPr>
          <p:cNvSpPr>
            <a:spLocks/>
          </p:cNvSpPr>
          <p:nvPr/>
        </p:nvSpPr>
        <p:spPr bwMode="auto">
          <a:xfrm>
            <a:off x="482694" y="4962601"/>
            <a:ext cx="5781612" cy="1063140"/>
          </a:xfrm>
          <a:custGeom>
            <a:avLst/>
            <a:gdLst/>
            <a:ahLst/>
            <a:cxnLst>
              <a:cxn ang="0">
                <a:pos x="1280" y="0"/>
              </a:cxn>
              <a:cxn ang="0">
                <a:pos x="0" y="0"/>
              </a:cxn>
              <a:cxn ang="0">
                <a:pos x="0" y="251"/>
              </a:cxn>
              <a:cxn ang="0">
                <a:pos x="1280" y="251"/>
              </a:cxn>
              <a:cxn ang="0">
                <a:pos x="1365" y="126"/>
              </a:cxn>
              <a:cxn ang="0">
                <a:pos x="1280" y="0"/>
              </a:cxn>
            </a:cxnLst>
            <a:rect l="0" t="0" r="r" b="b"/>
            <a:pathLst>
              <a:path w="1365" h="251">
                <a:moveTo>
                  <a:pt x="1280" y="0"/>
                </a:moveTo>
                <a:lnTo>
                  <a:pt x="0" y="0"/>
                </a:lnTo>
                <a:lnTo>
                  <a:pt x="0" y="251"/>
                </a:lnTo>
                <a:lnTo>
                  <a:pt x="1280" y="251"/>
                </a:lnTo>
                <a:lnTo>
                  <a:pt x="1365" y="126"/>
                </a:lnTo>
                <a:lnTo>
                  <a:pt x="1280" y="0"/>
                </a:lnTo>
                <a:close/>
              </a:path>
            </a:pathLst>
          </a:custGeom>
          <a:solidFill>
            <a:schemeClr val="bg1">
              <a:lumMod val="65000"/>
            </a:schemeClr>
          </a:solidFill>
          <a:ln w="9525">
            <a:noFill/>
            <a:round/>
            <a:headEnd/>
            <a:tailEnd/>
          </a:ln>
          <a:effectLst>
            <a:outerShdw blurRad="50800" dist="38100" dir="16200000"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3" name="Freeform 22">
            <a:extLst>
              <a:ext uri="{FF2B5EF4-FFF2-40B4-BE49-F238E27FC236}">
                <a16:creationId xmlns:a16="http://schemas.microsoft.com/office/drawing/2014/main" id="{ABCA7D2E-6194-483A-9538-2BD818102ED6}"/>
              </a:ext>
            </a:extLst>
          </p:cNvPr>
          <p:cNvSpPr>
            <a:spLocks/>
          </p:cNvSpPr>
          <p:nvPr/>
        </p:nvSpPr>
        <p:spPr bwMode="auto">
          <a:xfrm>
            <a:off x="482694" y="4962601"/>
            <a:ext cx="1757780" cy="1063140"/>
          </a:xfrm>
          <a:custGeom>
            <a:avLst/>
            <a:gdLst/>
            <a:ahLst/>
            <a:cxnLst>
              <a:cxn ang="0">
                <a:pos x="330" y="0"/>
              </a:cxn>
              <a:cxn ang="0">
                <a:pos x="0" y="0"/>
              </a:cxn>
              <a:cxn ang="0">
                <a:pos x="0" y="251"/>
              </a:cxn>
              <a:cxn ang="0">
                <a:pos x="330" y="251"/>
              </a:cxn>
              <a:cxn ang="0">
                <a:pos x="415" y="126"/>
              </a:cxn>
              <a:cxn ang="0">
                <a:pos x="330" y="0"/>
              </a:cxn>
            </a:cxnLst>
            <a:rect l="0" t="0" r="r" b="b"/>
            <a:pathLst>
              <a:path w="415" h="251">
                <a:moveTo>
                  <a:pt x="330" y="0"/>
                </a:moveTo>
                <a:lnTo>
                  <a:pt x="0" y="0"/>
                </a:lnTo>
                <a:lnTo>
                  <a:pt x="0" y="251"/>
                </a:lnTo>
                <a:lnTo>
                  <a:pt x="330" y="251"/>
                </a:lnTo>
                <a:lnTo>
                  <a:pt x="415" y="126"/>
                </a:lnTo>
                <a:lnTo>
                  <a:pt x="330" y="0"/>
                </a:lnTo>
                <a:close/>
              </a:path>
            </a:pathLst>
          </a:custGeom>
          <a:solidFill>
            <a:schemeClr val="bg1">
              <a:lumMod val="95000"/>
            </a:schemeClr>
          </a:solidFill>
          <a:ln w="9525">
            <a:noFill/>
            <a:round/>
            <a:headEnd/>
            <a:tailEnd/>
          </a:ln>
          <a:effectLst>
            <a:outerShdw blurRad="50800" dist="38100" algn="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14" name="Group 13">
            <a:extLst>
              <a:ext uri="{FF2B5EF4-FFF2-40B4-BE49-F238E27FC236}">
                <a16:creationId xmlns:a16="http://schemas.microsoft.com/office/drawing/2014/main" id="{B5E8A786-74A3-44D4-80F2-46CA9C39BF6D}"/>
              </a:ext>
            </a:extLst>
          </p:cNvPr>
          <p:cNvGrpSpPr/>
          <p:nvPr/>
        </p:nvGrpSpPr>
        <p:grpSpPr>
          <a:xfrm>
            <a:off x="911195" y="2027455"/>
            <a:ext cx="736855" cy="563071"/>
            <a:chOff x="1201738" y="1511300"/>
            <a:chExt cx="168275" cy="128588"/>
          </a:xfrm>
          <a:solidFill>
            <a:schemeClr val="tx1">
              <a:lumMod val="65000"/>
              <a:lumOff val="35000"/>
            </a:schemeClr>
          </a:solidFill>
        </p:grpSpPr>
        <p:sp>
          <p:nvSpPr>
            <p:cNvPr id="15" name="Freeform 159">
              <a:extLst>
                <a:ext uri="{FF2B5EF4-FFF2-40B4-BE49-F238E27FC236}">
                  <a16:creationId xmlns:a16="http://schemas.microsoft.com/office/drawing/2014/main" id="{BD567081-591F-4165-8DA3-F02FF1345B13}"/>
                </a:ext>
              </a:extLst>
            </p:cNvPr>
            <p:cNvSpPr>
              <a:spLocks/>
            </p:cNvSpPr>
            <p:nvPr/>
          </p:nvSpPr>
          <p:spPr bwMode="auto">
            <a:xfrm>
              <a:off x="1314450" y="1525588"/>
              <a:ext cx="55563" cy="106363"/>
            </a:xfrm>
            <a:custGeom>
              <a:avLst/>
              <a:gdLst/>
              <a:ahLst/>
              <a:cxnLst>
                <a:cxn ang="0">
                  <a:pos x="30" y="25"/>
                </a:cxn>
                <a:cxn ang="0">
                  <a:pos x="11" y="3"/>
                </a:cxn>
                <a:cxn ang="0">
                  <a:pos x="2" y="3"/>
                </a:cxn>
                <a:cxn ang="0">
                  <a:pos x="0" y="5"/>
                </a:cxn>
                <a:cxn ang="0">
                  <a:pos x="8" y="14"/>
                </a:cxn>
                <a:cxn ang="0">
                  <a:pos x="9" y="20"/>
                </a:cxn>
                <a:cxn ang="0">
                  <a:pos x="4" y="23"/>
                </a:cxn>
                <a:cxn ang="0">
                  <a:pos x="1" y="23"/>
                </a:cxn>
                <a:cxn ang="0">
                  <a:pos x="1" y="63"/>
                </a:cxn>
                <a:cxn ang="0">
                  <a:pos x="23" y="63"/>
                </a:cxn>
                <a:cxn ang="0">
                  <a:pos x="23" y="30"/>
                </a:cxn>
                <a:cxn ang="0">
                  <a:pos x="28" y="30"/>
                </a:cxn>
                <a:cxn ang="0">
                  <a:pos x="30" y="25"/>
                </a:cxn>
              </a:cxnLst>
              <a:rect l="0" t="0" r="r" b="b"/>
              <a:pathLst>
                <a:path w="33" h="63">
                  <a:moveTo>
                    <a:pt x="30" y="25"/>
                  </a:moveTo>
                  <a:cubicBezTo>
                    <a:pt x="11" y="3"/>
                    <a:pt x="11" y="3"/>
                    <a:pt x="11" y="3"/>
                  </a:cubicBezTo>
                  <a:cubicBezTo>
                    <a:pt x="8" y="0"/>
                    <a:pt x="5" y="0"/>
                    <a:pt x="2" y="3"/>
                  </a:cubicBezTo>
                  <a:cubicBezTo>
                    <a:pt x="0" y="5"/>
                    <a:pt x="0" y="5"/>
                    <a:pt x="0" y="5"/>
                  </a:cubicBezTo>
                  <a:cubicBezTo>
                    <a:pt x="8" y="14"/>
                    <a:pt x="8" y="14"/>
                    <a:pt x="8" y="14"/>
                  </a:cubicBezTo>
                  <a:cubicBezTo>
                    <a:pt x="10" y="17"/>
                    <a:pt x="10" y="19"/>
                    <a:pt x="9" y="20"/>
                  </a:cubicBezTo>
                  <a:cubicBezTo>
                    <a:pt x="9" y="21"/>
                    <a:pt x="8" y="23"/>
                    <a:pt x="4" y="23"/>
                  </a:cubicBezTo>
                  <a:cubicBezTo>
                    <a:pt x="1" y="23"/>
                    <a:pt x="1" y="23"/>
                    <a:pt x="1" y="23"/>
                  </a:cubicBezTo>
                  <a:cubicBezTo>
                    <a:pt x="1" y="63"/>
                    <a:pt x="1" y="63"/>
                    <a:pt x="1" y="63"/>
                  </a:cubicBezTo>
                  <a:cubicBezTo>
                    <a:pt x="23" y="63"/>
                    <a:pt x="23" y="63"/>
                    <a:pt x="23" y="63"/>
                  </a:cubicBezTo>
                  <a:cubicBezTo>
                    <a:pt x="23" y="30"/>
                    <a:pt x="23" y="30"/>
                    <a:pt x="23" y="30"/>
                  </a:cubicBezTo>
                  <a:cubicBezTo>
                    <a:pt x="28" y="30"/>
                    <a:pt x="28" y="30"/>
                    <a:pt x="28" y="30"/>
                  </a:cubicBezTo>
                  <a:cubicBezTo>
                    <a:pt x="31" y="30"/>
                    <a:pt x="33" y="28"/>
                    <a:pt x="30" y="2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60">
              <a:extLst>
                <a:ext uri="{FF2B5EF4-FFF2-40B4-BE49-F238E27FC236}">
                  <a16:creationId xmlns:a16="http://schemas.microsoft.com/office/drawing/2014/main" id="{730C7AC5-4330-46EF-A2D6-BDA7FF6A8E45}"/>
                </a:ext>
              </a:extLst>
            </p:cNvPr>
            <p:cNvSpPr>
              <a:spLocks/>
            </p:cNvSpPr>
            <p:nvPr/>
          </p:nvSpPr>
          <p:spPr bwMode="auto">
            <a:xfrm>
              <a:off x="1201738" y="1525588"/>
              <a:ext cx="55563" cy="106363"/>
            </a:xfrm>
            <a:custGeom>
              <a:avLst/>
              <a:gdLst/>
              <a:ahLst/>
              <a:cxnLst>
                <a:cxn ang="0">
                  <a:pos x="32" y="63"/>
                </a:cxn>
                <a:cxn ang="0">
                  <a:pos x="32" y="23"/>
                </a:cxn>
                <a:cxn ang="0">
                  <a:pos x="29" y="23"/>
                </a:cxn>
                <a:cxn ang="0">
                  <a:pos x="23" y="20"/>
                </a:cxn>
                <a:cxn ang="0">
                  <a:pos x="25" y="14"/>
                </a:cxn>
                <a:cxn ang="0">
                  <a:pos x="33" y="5"/>
                </a:cxn>
                <a:cxn ang="0">
                  <a:pos x="31" y="3"/>
                </a:cxn>
                <a:cxn ang="0">
                  <a:pos x="22" y="3"/>
                </a:cxn>
                <a:cxn ang="0">
                  <a:pos x="3" y="25"/>
                </a:cxn>
                <a:cxn ang="0">
                  <a:pos x="5" y="30"/>
                </a:cxn>
                <a:cxn ang="0">
                  <a:pos x="10" y="30"/>
                </a:cxn>
                <a:cxn ang="0">
                  <a:pos x="10" y="63"/>
                </a:cxn>
                <a:cxn ang="0">
                  <a:pos x="32" y="63"/>
                </a:cxn>
              </a:cxnLst>
              <a:rect l="0" t="0" r="r" b="b"/>
              <a:pathLst>
                <a:path w="33" h="63">
                  <a:moveTo>
                    <a:pt x="32" y="63"/>
                  </a:moveTo>
                  <a:cubicBezTo>
                    <a:pt x="32" y="23"/>
                    <a:pt x="32" y="23"/>
                    <a:pt x="32" y="23"/>
                  </a:cubicBezTo>
                  <a:cubicBezTo>
                    <a:pt x="29" y="23"/>
                    <a:pt x="29" y="23"/>
                    <a:pt x="29" y="23"/>
                  </a:cubicBezTo>
                  <a:cubicBezTo>
                    <a:pt x="25" y="23"/>
                    <a:pt x="24" y="21"/>
                    <a:pt x="23" y="20"/>
                  </a:cubicBezTo>
                  <a:cubicBezTo>
                    <a:pt x="23" y="19"/>
                    <a:pt x="23" y="17"/>
                    <a:pt x="25" y="14"/>
                  </a:cubicBezTo>
                  <a:cubicBezTo>
                    <a:pt x="33" y="5"/>
                    <a:pt x="33" y="5"/>
                    <a:pt x="33" y="5"/>
                  </a:cubicBezTo>
                  <a:cubicBezTo>
                    <a:pt x="31" y="3"/>
                    <a:pt x="31" y="3"/>
                    <a:pt x="31" y="3"/>
                  </a:cubicBezTo>
                  <a:cubicBezTo>
                    <a:pt x="28" y="0"/>
                    <a:pt x="25" y="0"/>
                    <a:pt x="22" y="3"/>
                  </a:cubicBezTo>
                  <a:cubicBezTo>
                    <a:pt x="3" y="25"/>
                    <a:pt x="3" y="25"/>
                    <a:pt x="3" y="25"/>
                  </a:cubicBezTo>
                  <a:cubicBezTo>
                    <a:pt x="0" y="28"/>
                    <a:pt x="1" y="30"/>
                    <a:pt x="5" y="30"/>
                  </a:cubicBezTo>
                  <a:cubicBezTo>
                    <a:pt x="10" y="30"/>
                    <a:pt x="10" y="30"/>
                    <a:pt x="10" y="30"/>
                  </a:cubicBezTo>
                  <a:cubicBezTo>
                    <a:pt x="10" y="63"/>
                    <a:pt x="10" y="63"/>
                    <a:pt x="10" y="63"/>
                  </a:cubicBezTo>
                  <a:lnTo>
                    <a:pt x="32"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61">
              <a:extLst>
                <a:ext uri="{FF2B5EF4-FFF2-40B4-BE49-F238E27FC236}">
                  <a16:creationId xmlns:a16="http://schemas.microsoft.com/office/drawing/2014/main" id="{8D774EB9-6355-43BB-9DE8-5D7CDD66B1FF}"/>
                </a:ext>
              </a:extLst>
            </p:cNvPr>
            <p:cNvSpPr>
              <a:spLocks/>
            </p:cNvSpPr>
            <p:nvPr/>
          </p:nvSpPr>
          <p:spPr bwMode="auto">
            <a:xfrm>
              <a:off x="1241425" y="1511300"/>
              <a:ext cx="88900" cy="128588"/>
            </a:xfrm>
            <a:custGeom>
              <a:avLst/>
              <a:gdLst/>
              <a:ahLst/>
              <a:cxnLst>
                <a:cxn ang="0">
                  <a:pos x="43" y="77"/>
                </a:cxn>
                <a:cxn ang="0">
                  <a:pos x="43" y="30"/>
                </a:cxn>
                <a:cxn ang="0">
                  <a:pos x="48" y="30"/>
                </a:cxn>
                <a:cxn ang="0">
                  <a:pos x="50" y="25"/>
                </a:cxn>
                <a:cxn ang="0">
                  <a:pos x="31" y="2"/>
                </a:cxn>
                <a:cxn ang="0">
                  <a:pos x="26" y="0"/>
                </a:cxn>
                <a:cxn ang="0">
                  <a:pos x="22" y="2"/>
                </a:cxn>
                <a:cxn ang="0">
                  <a:pos x="3" y="25"/>
                </a:cxn>
                <a:cxn ang="0">
                  <a:pos x="5" y="30"/>
                </a:cxn>
                <a:cxn ang="0">
                  <a:pos x="10" y="30"/>
                </a:cxn>
                <a:cxn ang="0">
                  <a:pos x="10" y="77"/>
                </a:cxn>
                <a:cxn ang="0">
                  <a:pos x="43" y="77"/>
                </a:cxn>
              </a:cxnLst>
              <a:rect l="0" t="0" r="r" b="b"/>
              <a:pathLst>
                <a:path w="53" h="77">
                  <a:moveTo>
                    <a:pt x="43" y="77"/>
                  </a:moveTo>
                  <a:cubicBezTo>
                    <a:pt x="43" y="30"/>
                    <a:pt x="43" y="30"/>
                    <a:pt x="43" y="30"/>
                  </a:cubicBezTo>
                  <a:cubicBezTo>
                    <a:pt x="48" y="30"/>
                    <a:pt x="48" y="30"/>
                    <a:pt x="48" y="30"/>
                  </a:cubicBezTo>
                  <a:cubicBezTo>
                    <a:pt x="52" y="30"/>
                    <a:pt x="53" y="27"/>
                    <a:pt x="50" y="25"/>
                  </a:cubicBezTo>
                  <a:cubicBezTo>
                    <a:pt x="31" y="2"/>
                    <a:pt x="31" y="2"/>
                    <a:pt x="31" y="2"/>
                  </a:cubicBezTo>
                  <a:cubicBezTo>
                    <a:pt x="30" y="1"/>
                    <a:pt x="28" y="0"/>
                    <a:pt x="26" y="0"/>
                  </a:cubicBezTo>
                  <a:cubicBezTo>
                    <a:pt x="25" y="0"/>
                    <a:pt x="23" y="1"/>
                    <a:pt x="22" y="2"/>
                  </a:cubicBezTo>
                  <a:cubicBezTo>
                    <a:pt x="3" y="25"/>
                    <a:pt x="3" y="25"/>
                    <a:pt x="3" y="25"/>
                  </a:cubicBezTo>
                  <a:cubicBezTo>
                    <a:pt x="0" y="27"/>
                    <a:pt x="1" y="30"/>
                    <a:pt x="5" y="30"/>
                  </a:cubicBezTo>
                  <a:cubicBezTo>
                    <a:pt x="10" y="30"/>
                    <a:pt x="10" y="30"/>
                    <a:pt x="10" y="30"/>
                  </a:cubicBezTo>
                  <a:cubicBezTo>
                    <a:pt x="10" y="77"/>
                    <a:pt x="10" y="77"/>
                    <a:pt x="10" y="77"/>
                  </a:cubicBezTo>
                  <a:lnTo>
                    <a:pt x="43" y="7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8" name="TextBox 27">
            <a:extLst>
              <a:ext uri="{FF2B5EF4-FFF2-40B4-BE49-F238E27FC236}">
                <a16:creationId xmlns:a16="http://schemas.microsoft.com/office/drawing/2014/main" id="{5B839D1A-BF84-4F5B-9A46-082764DC18AB}"/>
              </a:ext>
            </a:extLst>
          </p:cNvPr>
          <p:cNvSpPr txBox="1"/>
          <p:nvPr/>
        </p:nvSpPr>
        <p:spPr>
          <a:xfrm>
            <a:off x="2245193" y="2010039"/>
            <a:ext cx="2671580" cy="597899"/>
          </a:xfrm>
          <a:prstGeom prst="rect">
            <a:avLst/>
          </a:prstGeom>
          <a:noFill/>
        </p:spPr>
        <p:txBody>
          <a:bodyPr wrap="none" rtlCol="0" anchor="ctr" anchorCtr="1">
            <a:noAutofit/>
          </a:bodyPr>
          <a:lstStyle/>
          <a:p>
            <a:r>
              <a:rPr lang="en-US" sz="2200" dirty="0">
                <a:solidFill>
                  <a:schemeClr val="bg1"/>
                </a:solidFill>
              </a:rPr>
              <a:t>Reward hypothesis</a:t>
            </a:r>
          </a:p>
        </p:txBody>
      </p:sp>
      <p:sp>
        <p:nvSpPr>
          <p:cNvPr id="29" name="TextBox 28">
            <a:extLst>
              <a:ext uri="{FF2B5EF4-FFF2-40B4-BE49-F238E27FC236}">
                <a16:creationId xmlns:a16="http://schemas.microsoft.com/office/drawing/2014/main" id="{D7A69F52-398F-45AC-946D-470B446DFD04}"/>
              </a:ext>
            </a:extLst>
          </p:cNvPr>
          <p:cNvSpPr txBox="1"/>
          <p:nvPr/>
        </p:nvSpPr>
        <p:spPr>
          <a:xfrm>
            <a:off x="2245193" y="3073179"/>
            <a:ext cx="4320499" cy="597899"/>
          </a:xfrm>
          <a:prstGeom prst="rect">
            <a:avLst/>
          </a:prstGeom>
          <a:noFill/>
        </p:spPr>
        <p:txBody>
          <a:bodyPr wrap="none" rtlCol="0" anchor="ctr" anchorCtr="1">
            <a:noAutofit/>
          </a:bodyPr>
          <a:lstStyle/>
          <a:p>
            <a:pPr algn="just"/>
            <a:r>
              <a:rPr lang="en-GB" sz="2200" dirty="0">
                <a:solidFill>
                  <a:schemeClr val="bg1"/>
                </a:solidFill>
              </a:rPr>
              <a:t>Inspired by animals’ </a:t>
            </a:r>
            <a:br>
              <a:rPr lang="en-GB" sz="2200" dirty="0">
                <a:solidFill>
                  <a:schemeClr val="bg1"/>
                </a:solidFill>
              </a:rPr>
            </a:br>
            <a:r>
              <a:rPr lang="en-GB" sz="2200" dirty="0">
                <a:solidFill>
                  <a:schemeClr val="bg1"/>
                </a:solidFill>
              </a:rPr>
              <a:t>trials-and-error cognitive process</a:t>
            </a:r>
          </a:p>
        </p:txBody>
      </p:sp>
      <p:sp>
        <p:nvSpPr>
          <p:cNvPr id="30" name="TextBox 29">
            <a:extLst>
              <a:ext uri="{FF2B5EF4-FFF2-40B4-BE49-F238E27FC236}">
                <a16:creationId xmlns:a16="http://schemas.microsoft.com/office/drawing/2014/main" id="{185E6EB8-7395-42D8-BEB7-3FABFC9A344F}"/>
              </a:ext>
            </a:extLst>
          </p:cNvPr>
          <p:cNvSpPr txBox="1"/>
          <p:nvPr/>
        </p:nvSpPr>
        <p:spPr>
          <a:xfrm>
            <a:off x="2245193" y="4134199"/>
            <a:ext cx="4365469" cy="597899"/>
          </a:xfrm>
          <a:prstGeom prst="rect">
            <a:avLst/>
          </a:prstGeom>
          <a:noFill/>
        </p:spPr>
        <p:txBody>
          <a:bodyPr wrap="none" rtlCol="0" anchor="ctr" anchorCtr="1">
            <a:noAutofit/>
          </a:bodyPr>
          <a:lstStyle/>
          <a:p>
            <a:pPr algn="just"/>
            <a:r>
              <a:rPr lang="en-GB" sz="2200" dirty="0">
                <a:solidFill>
                  <a:schemeClr val="bg1"/>
                </a:solidFill>
              </a:rPr>
              <a:t>Teach a machine to select actions </a:t>
            </a:r>
            <a:br>
              <a:rPr lang="en-GB" sz="2200" dirty="0">
                <a:solidFill>
                  <a:schemeClr val="bg1"/>
                </a:solidFill>
              </a:rPr>
            </a:br>
            <a:r>
              <a:rPr lang="en-GB" sz="2200" dirty="0">
                <a:solidFill>
                  <a:schemeClr val="bg1"/>
                </a:solidFill>
              </a:rPr>
              <a:t>that maximise total future reward</a:t>
            </a:r>
          </a:p>
        </p:txBody>
      </p:sp>
      <p:sp>
        <p:nvSpPr>
          <p:cNvPr id="31" name="TextBox 30">
            <a:extLst>
              <a:ext uri="{FF2B5EF4-FFF2-40B4-BE49-F238E27FC236}">
                <a16:creationId xmlns:a16="http://schemas.microsoft.com/office/drawing/2014/main" id="{84D838FF-4F8A-4A1C-ABC9-3309567A9EEA}"/>
              </a:ext>
            </a:extLst>
          </p:cNvPr>
          <p:cNvSpPr txBox="1"/>
          <p:nvPr/>
        </p:nvSpPr>
        <p:spPr>
          <a:xfrm>
            <a:off x="2245193" y="5195220"/>
            <a:ext cx="3645941" cy="597899"/>
          </a:xfrm>
          <a:prstGeom prst="rect">
            <a:avLst/>
          </a:prstGeom>
          <a:noFill/>
        </p:spPr>
        <p:txBody>
          <a:bodyPr wrap="none" rtlCol="0" anchor="ctr" anchorCtr="1">
            <a:noAutofit/>
          </a:bodyPr>
          <a:lstStyle/>
          <a:p>
            <a:pPr algn="just"/>
            <a:r>
              <a:rPr lang="en-US" sz="2200" dirty="0">
                <a:solidFill>
                  <a:schemeClr val="bg1"/>
                </a:solidFill>
              </a:rPr>
              <a:t>Exploration vs Exploitation</a:t>
            </a:r>
          </a:p>
        </p:txBody>
      </p:sp>
      <p:sp>
        <p:nvSpPr>
          <p:cNvPr id="32" name="Freeform 62">
            <a:extLst>
              <a:ext uri="{FF2B5EF4-FFF2-40B4-BE49-F238E27FC236}">
                <a16:creationId xmlns:a16="http://schemas.microsoft.com/office/drawing/2014/main" id="{FEE69E13-584B-4962-AFE6-5105F18816C8}"/>
              </a:ext>
            </a:extLst>
          </p:cNvPr>
          <p:cNvSpPr>
            <a:spLocks noChangeAspect="1" noEditPoints="1"/>
          </p:cNvSpPr>
          <p:nvPr/>
        </p:nvSpPr>
        <p:spPr bwMode="auto">
          <a:xfrm>
            <a:off x="940755" y="4126626"/>
            <a:ext cx="598717" cy="603504"/>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tx1">
              <a:lumMod val="65000"/>
              <a:lumOff val="35000"/>
            </a:schemeClr>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solidFill>
                <a:schemeClr val="accent4"/>
              </a:solidFill>
            </a:endParaRPr>
          </a:p>
        </p:txBody>
      </p:sp>
      <p:grpSp>
        <p:nvGrpSpPr>
          <p:cNvPr id="33" name="Group 349">
            <a:extLst>
              <a:ext uri="{FF2B5EF4-FFF2-40B4-BE49-F238E27FC236}">
                <a16:creationId xmlns:a16="http://schemas.microsoft.com/office/drawing/2014/main" id="{3C21AC06-65C4-4A46-A9CA-A554FCE688DC}"/>
              </a:ext>
            </a:extLst>
          </p:cNvPr>
          <p:cNvGrpSpPr/>
          <p:nvPr/>
        </p:nvGrpSpPr>
        <p:grpSpPr>
          <a:xfrm>
            <a:off x="911195" y="3052202"/>
            <a:ext cx="600976" cy="607440"/>
            <a:chOff x="2163763" y="2366963"/>
            <a:chExt cx="442913" cy="447676"/>
          </a:xfrm>
          <a:solidFill>
            <a:schemeClr val="tx1">
              <a:lumMod val="65000"/>
              <a:lumOff val="35000"/>
            </a:schemeClr>
          </a:solidFill>
          <a:effectLst>
            <a:outerShdw blurRad="50800" dist="38100" dir="2700000" algn="tl" rotWithShape="0">
              <a:prstClr val="black">
                <a:alpha val="40000"/>
              </a:prstClr>
            </a:outerShdw>
          </a:effectLst>
        </p:grpSpPr>
        <p:sp>
          <p:nvSpPr>
            <p:cNvPr id="34" name="Freeform 312">
              <a:extLst>
                <a:ext uri="{FF2B5EF4-FFF2-40B4-BE49-F238E27FC236}">
                  <a16:creationId xmlns:a16="http://schemas.microsoft.com/office/drawing/2014/main" id="{4DEE550D-D00C-429E-BA67-173F1995EDCD}"/>
                </a:ext>
              </a:extLst>
            </p:cNvPr>
            <p:cNvSpPr>
              <a:spLocks noEditPoints="1"/>
            </p:cNvSpPr>
            <p:nvPr/>
          </p:nvSpPr>
          <p:spPr bwMode="auto">
            <a:xfrm>
              <a:off x="2163763" y="2600326"/>
              <a:ext cx="217488" cy="214313"/>
            </a:xfrm>
            <a:custGeom>
              <a:avLst/>
              <a:gdLst/>
              <a:ahLst/>
              <a:cxnLst>
                <a:cxn ang="0">
                  <a:pos x="57" y="12"/>
                </a:cxn>
                <a:cxn ang="0">
                  <a:pos x="51" y="7"/>
                </a:cxn>
                <a:cxn ang="0">
                  <a:pos x="49" y="9"/>
                </a:cxn>
                <a:cxn ang="0">
                  <a:pos x="51" y="7"/>
                </a:cxn>
                <a:cxn ang="0">
                  <a:pos x="50" y="7"/>
                </a:cxn>
                <a:cxn ang="0">
                  <a:pos x="46" y="1"/>
                </a:cxn>
                <a:cxn ang="0">
                  <a:pos x="43" y="3"/>
                </a:cxn>
                <a:cxn ang="0">
                  <a:pos x="46" y="1"/>
                </a:cxn>
                <a:cxn ang="0">
                  <a:pos x="42" y="1"/>
                </a:cxn>
                <a:cxn ang="0">
                  <a:pos x="41" y="1"/>
                </a:cxn>
                <a:cxn ang="0">
                  <a:pos x="31" y="11"/>
                </a:cxn>
                <a:cxn ang="0">
                  <a:pos x="31" y="11"/>
                </a:cxn>
                <a:cxn ang="0">
                  <a:pos x="31" y="11"/>
                </a:cxn>
                <a:cxn ang="0">
                  <a:pos x="27" y="16"/>
                </a:cxn>
                <a:cxn ang="0">
                  <a:pos x="0" y="54"/>
                </a:cxn>
                <a:cxn ang="0">
                  <a:pos x="0" y="54"/>
                </a:cxn>
                <a:cxn ang="0">
                  <a:pos x="2" y="57"/>
                </a:cxn>
                <a:cxn ang="0">
                  <a:pos x="3" y="57"/>
                </a:cxn>
                <a:cxn ang="0">
                  <a:pos x="24" y="47"/>
                </a:cxn>
                <a:cxn ang="0">
                  <a:pos x="47" y="27"/>
                </a:cxn>
                <a:cxn ang="0">
                  <a:pos x="53" y="21"/>
                </a:cxn>
                <a:cxn ang="0">
                  <a:pos x="57" y="16"/>
                </a:cxn>
                <a:cxn ang="0">
                  <a:pos x="57" y="16"/>
                </a:cxn>
                <a:cxn ang="0">
                  <a:pos x="57" y="12"/>
                </a:cxn>
                <a:cxn ang="0">
                  <a:pos x="57" y="12"/>
                </a:cxn>
                <a:cxn ang="0">
                  <a:pos x="49" y="17"/>
                </a:cxn>
                <a:cxn ang="0">
                  <a:pos x="43" y="23"/>
                </a:cxn>
                <a:cxn ang="0">
                  <a:pos x="21" y="43"/>
                </a:cxn>
                <a:cxn ang="0">
                  <a:pos x="6" y="51"/>
                </a:cxn>
                <a:cxn ang="0">
                  <a:pos x="31" y="19"/>
                </a:cxn>
                <a:cxn ang="0">
                  <a:pos x="35" y="15"/>
                </a:cxn>
                <a:cxn ang="0">
                  <a:pos x="35" y="15"/>
                </a:cxn>
                <a:cxn ang="0">
                  <a:pos x="35" y="15"/>
                </a:cxn>
                <a:cxn ang="0">
                  <a:pos x="35" y="15"/>
                </a:cxn>
                <a:cxn ang="0">
                  <a:pos x="43" y="7"/>
                </a:cxn>
                <a:cxn ang="0">
                  <a:pos x="47" y="11"/>
                </a:cxn>
                <a:cxn ang="0">
                  <a:pos x="47" y="11"/>
                </a:cxn>
                <a:cxn ang="0">
                  <a:pos x="47" y="11"/>
                </a:cxn>
                <a:cxn ang="0">
                  <a:pos x="52" y="15"/>
                </a:cxn>
                <a:cxn ang="0">
                  <a:pos x="49" y="17"/>
                </a:cxn>
              </a:cxnLst>
              <a:rect l="0" t="0" r="r" b="b"/>
              <a:pathLst>
                <a:path w="58" h="57">
                  <a:moveTo>
                    <a:pt x="57" y="12"/>
                  </a:moveTo>
                  <a:cubicBezTo>
                    <a:pt x="55" y="11"/>
                    <a:pt x="53" y="9"/>
                    <a:pt x="51" y="7"/>
                  </a:cubicBezTo>
                  <a:cubicBezTo>
                    <a:pt x="49" y="9"/>
                    <a:pt x="49" y="9"/>
                    <a:pt x="49" y="9"/>
                  </a:cubicBezTo>
                  <a:cubicBezTo>
                    <a:pt x="51" y="7"/>
                    <a:pt x="51" y="7"/>
                    <a:pt x="51" y="7"/>
                  </a:cubicBezTo>
                  <a:cubicBezTo>
                    <a:pt x="51" y="7"/>
                    <a:pt x="51" y="7"/>
                    <a:pt x="50" y="7"/>
                  </a:cubicBezTo>
                  <a:cubicBezTo>
                    <a:pt x="49" y="5"/>
                    <a:pt x="47" y="4"/>
                    <a:pt x="46" y="1"/>
                  </a:cubicBezTo>
                  <a:cubicBezTo>
                    <a:pt x="43" y="3"/>
                    <a:pt x="43" y="3"/>
                    <a:pt x="43" y="3"/>
                  </a:cubicBezTo>
                  <a:cubicBezTo>
                    <a:pt x="46" y="1"/>
                    <a:pt x="46" y="1"/>
                    <a:pt x="46" y="1"/>
                  </a:cubicBezTo>
                  <a:cubicBezTo>
                    <a:pt x="45" y="0"/>
                    <a:pt x="43" y="0"/>
                    <a:pt x="42" y="1"/>
                  </a:cubicBezTo>
                  <a:cubicBezTo>
                    <a:pt x="42" y="1"/>
                    <a:pt x="42" y="1"/>
                    <a:pt x="41" y="1"/>
                  </a:cubicBezTo>
                  <a:cubicBezTo>
                    <a:pt x="31" y="11"/>
                    <a:pt x="31" y="11"/>
                    <a:pt x="31" y="11"/>
                  </a:cubicBezTo>
                  <a:cubicBezTo>
                    <a:pt x="31" y="11"/>
                    <a:pt x="31" y="11"/>
                    <a:pt x="31" y="11"/>
                  </a:cubicBezTo>
                  <a:cubicBezTo>
                    <a:pt x="31" y="11"/>
                    <a:pt x="31" y="11"/>
                    <a:pt x="31" y="11"/>
                  </a:cubicBezTo>
                  <a:cubicBezTo>
                    <a:pt x="30" y="13"/>
                    <a:pt x="28" y="14"/>
                    <a:pt x="27" y="16"/>
                  </a:cubicBezTo>
                  <a:cubicBezTo>
                    <a:pt x="15" y="28"/>
                    <a:pt x="1" y="42"/>
                    <a:pt x="0" y="54"/>
                  </a:cubicBezTo>
                  <a:cubicBezTo>
                    <a:pt x="0" y="54"/>
                    <a:pt x="0" y="54"/>
                    <a:pt x="0" y="54"/>
                  </a:cubicBezTo>
                  <a:cubicBezTo>
                    <a:pt x="0" y="56"/>
                    <a:pt x="1" y="57"/>
                    <a:pt x="2" y="57"/>
                  </a:cubicBezTo>
                  <a:cubicBezTo>
                    <a:pt x="3" y="57"/>
                    <a:pt x="3" y="57"/>
                    <a:pt x="3" y="57"/>
                  </a:cubicBezTo>
                  <a:cubicBezTo>
                    <a:pt x="10" y="56"/>
                    <a:pt x="17" y="52"/>
                    <a:pt x="24" y="47"/>
                  </a:cubicBezTo>
                  <a:cubicBezTo>
                    <a:pt x="32" y="41"/>
                    <a:pt x="39" y="34"/>
                    <a:pt x="47" y="27"/>
                  </a:cubicBezTo>
                  <a:cubicBezTo>
                    <a:pt x="53" y="21"/>
                    <a:pt x="53" y="21"/>
                    <a:pt x="53" y="21"/>
                  </a:cubicBezTo>
                  <a:cubicBezTo>
                    <a:pt x="57" y="16"/>
                    <a:pt x="57" y="16"/>
                    <a:pt x="57" y="16"/>
                  </a:cubicBezTo>
                  <a:cubicBezTo>
                    <a:pt x="57" y="16"/>
                    <a:pt x="57" y="16"/>
                    <a:pt x="57" y="16"/>
                  </a:cubicBezTo>
                  <a:cubicBezTo>
                    <a:pt x="58" y="15"/>
                    <a:pt x="58" y="13"/>
                    <a:pt x="57" y="12"/>
                  </a:cubicBezTo>
                  <a:cubicBezTo>
                    <a:pt x="57" y="12"/>
                    <a:pt x="57" y="12"/>
                    <a:pt x="57" y="12"/>
                  </a:cubicBezTo>
                  <a:close/>
                  <a:moveTo>
                    <a:pt x="49" y="17"/>
                  </a:moveTo>
                  <a:cubicBezTo>
                    <a:pt x="43" y="23"/>
                    <a:pt x="43" y="23"/>
                    <a:pt x="43" y="23"/>
                  </a:cubicBezTo>
                  <a:cubicBezTo>
                    <a:pt x="36" y="30"/>
                    <a:pt x="28" y="37"/>
                    <a:pt x="21" y="43"/>
                  </a:cubicBezTo>
                  <a:cubicBezTo>
                    <a:pt x="16" y="47"/>
                    <a:pt x="11" y="50"/>
                    <a:pt x="6" y="51"/>
                  </a:cubicBezTo>
                  <a:cubicBezTo>
                    <a:pt x="9" y="41"/>
                    <a:pt x="21" y="29"/>
                    <a:pt x="31" y="19"/>
                  </a:cubicBezTo>
                  <a:cubicBezTo>
                    <a:pt x="32" y="18"/>
                    <a:pt x="33" y="16"/>
                    <a:pt x="35" y="15"/>
                  </a:cubicBezTo>
                  <a:cubicBezTo>
                    <a:pt x="35" y="15"/>
                    <a:pt x="35" y="15"/>
                    <a:pt x="35" y="15"/>
                  </a:cubicBezTo>
                  <a:cubicBezTo>
                    <a:pt x="35" y="15"/>
                    <a:pt x="35" y="15"/>
                    <a:pt x="35" y="15"/>
                  </a:cubicBezTo>
                  <a:cubicBezTo>
                    <a:pt x="35" y="15"/>
                    <a:pt x="35" y="15"/>
                    <a:pt x="35" y="15"/>
                  </a:cubicBezTo>
                  <a:cubicBezTo>
                    <a:pt x="43" y="7"/>
                    <a:pt x="43" y="7"/>
                    <a:pt x="43" y="7"/>
                  </a:cubicBezTo>
                  <a:cubicBezTo>
                    <a:pt x="44" y="8"/>
                    <a:pt x="46" y="10"/>
                    <a:pt x="47" y="11"/>
                  </a:cubicBezTo>
                  <a:cubicBezTo>
                    <a:pt x="47" y="11"/>
                    <a:pt x="47" y="11"/>
                    <a:pt x="47" y="11"/>
                  </a:cubicBezTo>
                  <a:cubicBezTo>
                    <a:pt x="47" y="11"/>
                    <a:pt x="47" y="11"/>
                    <a:pt x="47" y="11"/>
                  </a:cubicBezTo>
                  <a:cubicBezTo>
                    <a:pt x="49" y="12"/>
                    <a:pt x="50" y="14"/>
                    <a:pt x="52" y="15"/>
                  </a:cubicBezTo>
                  <a:lnTo>
                    <a:pt x="49" y="1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5" name="Freeform 313">
              <a:extLst>
                <a:ext uri="{FF2B5EF4-FFF2-40B4-BE49-F238E27FC236}">
                  <a16:creationId xmlns:a16="http://schemas.microsoft.com/office/drawing/2014/main" id="{E2D2FD99-872E-4164-8FE9-3964FE775D96}"/>
                </a:ext>
              </a:extLst>
            </p:cNvPr>
            <p:cNvSpPr>
              <a:spLocks noEditPoints="1"/>
            </p:cNvSpPr>
            <p:nvPr/>
          </p:nvSpPr>
          <p:spPr bwMode="auto">
            <a:xfrm>
              <a:off x="2317751" y="2366963"/>
              <a:ext cx="288925" cy="293688"/>
            </a:xfrm>
            <a:custGeom>
              <a:avLst/>
              <a:gdLst/>
              <a:ahLst/>
              <a:cxnLst>
                <a:cxn ang="0">
                  <a:pos x="66" y="11"/>
                </a:cxn>
                <a:cxn ang="0">
                  <a:pos x="38" y="0"/>
                </a:cxn>
                <a:cxn ang="0">
                  <a:pos x="11" y="11"/>
                </a:cxn>
                <a:cxn ang="0">
                  <a:pos x="0" y="39"/>
                </a:cxn>
                <a:cxn ang="0">
                  <a:pos x="11" y="66"/>
                </a:cxn>
                <a:cxn ang="0">
                  <a:pos x="38" y="78"/>
                </a:cxn>
                <a:cxn ang="0">
                  <a:pos x="66" y="66"/>
                </a:cxn>
                <a:cxn ang="0">
                  <a:pos x="77" y="39"/>
                </a:cxn>
                <a:cxn ang="0">
                  <a:pos x="66" y="11"/>
                </a:cxn>
                <a:cxn ang="0">
                  <a:pos x="62" y="63"/>
                </a:cxn>
                <a:cxn ang="0">
                  <a:pos x="38" y="73"/>
                </a:cxn>
                <a:cxn ang="0">
                  <a:pos x="15" y="63"/>
                </a:cxn>
                <a:cxn ang="0">
                  <a:pos x="5" y="39"/>
                </a:cxn>
                <a:cxn ang="0">
                  <a:pos x="15" y="15"/>
                </a:cxn>
                <a:cxn ang="0">
                  <a:pos x="38" y="5"/>
                </a:cxn>
                <a:cxn ang="0">
                  <a:pos x="62" y="15"/>
                </a:cxn>
                <a:cxn ang="0">
                  <a:pos x="72" y="39"/>
                </a:cxn>
                <a:cxn ang="0">
                  <a:pos x="62" y="63"/>
                </a:cxn>
              </a:cxnLst>
              <a:rect l="0" t="0" r="r" b="b"/>
              <a:pathLst>
                <a:path w="77" h="78">
                  <a:moveTo>
                    <a:pt x="66" y="11"/>
                  </a:moveTo>
                  <a:cubicBezTo>
                    <a:pt x="59" y="4"/>
                    <a:pt x="49" y="0"/>
                    <a:pt x="38" y="0"/>
                  </a:cubicBezTo>
                  <a:cubicBezTo>
                    <a:pt x="28" y="0"/>
                    <a:pt x="18" y="4"/>
                    <a:pt x="11" y="11"/>
                  </a:cubicBezTo>
                  <a:cubicBezTo>
                    <a:pt x="4" y="18"/>
                    <a:pt x="0" y="28"/>
                    <a:pt x="0" y="39"/>
                  </a:cubicBezTo>
                  <a:cubicBezTo>
                    <a:pt x="0" y="50"/>
                    <a:pt x="4" y="59"/>
                    <a:pt x="11" y="66"/>
                  </a:cubicBezTo>
                  <a:cubicBezTo>
                    <a:pt x="18" y="73"/>
                    <a:pt x="28" y="78"/>
                    <a:pt x="38" y="78"/>
                  </a:cubicBezTo>
                  <a:cubicBezTo>
                    <a:pt x="49" y="78"/>
                    <a:pt x="59" y="73"/>
                    <a:pt x="66" y="66"/>
                  </a:cubicBezTo>
                  <a:cubicBezTo>
                    <a:pt x="73" y="59"/>
                    <a:pt x="77" y="50"/>
                    <a:pt x="77" y="39"/>
                  </a:cubicBezTo>
                  <a:cubicBezTo>
                    <a:pt x="77" y="28"/>
                    <a:pt x="73" y="18"/>
                    <a:pt x="66" y="11"/>
                  </a:cubicBezTo>
                  <a:close/>
                  <a:moveTo>
                    <a:pt x="62" y="63"/>
                  </a:moveTo>
                  <a:cubicBezTo>
                    <a:pt x="56" y="69"/>
                    <a:pt x="48" y="73"/>
                    <a:pt x="38" y="73"/>
                  </a:cubicBezTo>
                  <a:cubicBezTo>
                    <a:pt x="29" y="73"/>
                    <a:pt x="21" y="69"/>
                    <a:pt x="15" y="63"/>
                  </a:cubicBezTo>
                  <a:cubicBezTo>
                    <a:pt x="8" y="57"/>
                    <a:pt x="5" y="48"/>
                    <a:pt x="5" y="39"/>
                  </a:cubicBezTo>
                  <a:cubicBezTo>
                    <a:pt x="5" y="29"/>
                    <a:pt x="8" y="21"/>
                    <a:pt x="15" y="15"/>
                  </a:cubicBezTo>
                  <a:cubicBezTo>
                    <a:pt x="21" y="9"/>
                    <a:pt x="29" y="5"/>
                    <a:pt x="38" y="5"/>
                  </a:cubicBezTo>
                  <a:cubicBezTo>
                    <a:pt x="48" y="5"/>
                    <a:pt x="56" y="9"/>
                    <a:pt x="62" y="15"/>
                  </a:cubicBezTo>
                  <a:cubicBezTo>
                    <a:pt x="69" y="21"/>
                    <a:pt x="72" y="29"/>
                    <a:pt x="72" y="39"/>
                  </a:cubicBezTo>
                  <a:cubicBezTo>
                    <a:pt x="72" y="48"/>
                    <a:pt x="69" y="57"/>
                    <a:pt x="62" y="6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6" name="Freeform 314">
              <a:extLst>
                <a:ext uri="{FF2B5EF4-FFF2-40B4-BE49-F238E27FC236}">
                  <a16:creationId xmlns:a16="http://schemas.microsoft.com/office/drawing/2014/main" id="{D1A24FF1-479C-44BF-8630-4EF2E6B6FF51}"/>
                </a:ext>
              </a:extLst>
            </p:cNvPr>
            <p:cNvSpPr>
              <a:spLocks/>
            </p:cNvSpPr>
            <p:nvPr/>
          </p:nvSpPr>
          <p:spPr bwMode="auto">
            <a:xfrm>
              <a:off x="2400301" y="2446338"/>
              <a:ext cx="87313" cy="85725"/>
            </a:xfrm>
            <a:custGeom>
              <a:avLst/>
              <a:gdLst/>
              <a:ahLst/>
              <a:cxnLst>
                <a:cxn ang="0">
                  <a:pos x="20" y="0"/>
                </a:cxn>
                <a:cxn ang="0">
                  <a:pos x="19" y="0"/>
                </a:cxn>
                <a:cxn ang="0">
                  <a:pos x="7" y="5"/>
                </a:cxn>
                <a:cxn ang="0">
                  <a:pos x="0" y="18"/>
                </a:cxn>
                <a:cxn ang="0">
                  <a:pos x="0" y="18"/>
                </a:cxn>
                <a:cxn ang="0">
                  <a:pos x="3" y="19"/>
                </a:cxn>
                <a:cxn ang="0">
                  <a:pos x="0" y="18"/>
                </a:cxn>
                <a:cxn ang="0">
                  <a:pos x="0" y="20"/>
                </a:cxn>
                <a:cxn ang="0">
                  <a:pos x="3" y="23"/>
                </a:cxn>
                <a:cxn ang="0">
                  <a:pos x="5" y="20"/>
                </a:cxn>
                <a:cxn ang="0">
                  <a:pos x="5" y="19"/>
                </a:cxn>
                <a:cxn ang="0">
                  <a:pos x="5" y="19"/>
                </a:cxn>
                <a:cxn ang="0">
                  <a:pos x="5" y="19"/>
                </a:cxn>
                <a:cxn ang="0">
                  <a:pos x="10" y="9"/>
                </a:cxn>
                <a:cxn ang="0">
                  <a:pos x="19" y="5"/>
                </a:cxn>
                <a:cxn ang="0">
                  <a:pos x="20" y="5"/>
                </a:cxn>
                <a:cxn ang="0">
                  <a:pos x="23" y="3"/>
                </a:cxn>
                <a:cxn ang="0">
                  <a:pos x="20" y="0"/>
                </a:cxn>
              </a:cxnLst>
              <a:rect l="0" t="0" r="r" b="b"/>
              <a:pathLst>
                <a:path w="23" h="23">
                  <a:moveTo>
                    <a:pt x="20" y="0"/>
                  </a:moveTo>
                  <a:cubicBezTo>
                    <a:pt x="20" y="0"/>
                    <a:pt x="20" y="0"/>
                    <a:pt x="19" y="0"/>
                  </a:cubicBezTo>
                  <a:cubicBezTo>
                    <a:pt x="15" y="0"/>
                    <a:pt x="11" y="2"/>
                    <a:pt x="7" y="5"/>
                  </a:cubicBezTo>
                  <a:cubicBezTo>
                    <a:pt x="3" y="8"/>
                    <a:pt x="1" y="12"/>
                    <a:pt x="0" y="18"/>
                  </a:cubicBezTo>
                  <a:cubicBezTo>
                    <a:pt x="0" y="18"/>
                    <a:pt x="0" y="18"/>
                    <a:pt x="0" y="18"/>
                  </a:cubicBezTo>
                  <a:cubicBezTo>
                    <a:pt x="3" y="19"/>
                    <a:pt x="3" y="19"/>
                    <a:pt x="3" y="19"/>
                  </a:cubicBezTo>
                  <a:cubicBezTo>
                    <a:pt x="0" y="18"/>
                    <a:pt x="0" y="18"/>
                    <a:pt x="0" y="18"/>
                  </a:cubicBezTo>
                  <a:cubicBezTo>
                    <a:pt x="0" y="19"/>
                    <a:pt x="0" y="19"/>
                    <a:pt x="0" y="20"/>
                  </a:cubicBezTo>
                  <a:cubicBezTo>
                    <a:pt x="0" y="22"/>
                    <a:pt x="1" y="23"/>
                    <a:pt x="3" y="23"/>
                  </a:cubicBezTo>
                  <a:cubicBezTo>
                    <a:pt x="4" y="23"/>
                    <a:pt x="5" y="22"/>
                    <a:pt x="5" y="20"/>
                  </a:cubicBezTo>
                  <a:cubicBezTo>
                    <a:pt x="5" y="20"/>
                    <a:pt x="5" y="19"/>
                    <a:pt x="5" y="19"/>
                  </a:cubicBezTo>
                  <a:cubicBezTo>
                    <a:pt x="5" y="19"/>
                    <a:pt x="5" y="19"/>
                    <a:pt x="5" y="19"/>
                  </a:cubicBezTo>
                  <a:cubicBezTo>
                    <a:pt x="5" y="19"/>
                    <a:pt x="5" y="19"/>
                    <a:pt x="5" y="19"/>
                  </a:cubicBezTo>
                  <a:cubicBezTo>
                    <a:pt x="6" y="14"/>
                    <a:pt x="8" y="11"/>
                    <a:pt x="10" y="9"/>
                  </a:cubicBezTo>
                  <a:cubicBezTo>
                    <a:pt x="13" y="6"/>
                    <a:pt x="16" y="5"/>
                    <a:pt x="19" y="5"/>
                  </a:cubicBezTo>
                  <a:cubicBezTo>
                    <a:pt x="19" y="5"/>
                    <a:pt x="19" y="5"/>
                    <a:pt x="20" y="5"/>
                  </a:cubicBezTo>
                  <a:cubicBezTo>
                    <a:pt x="21" y="6"/>
                    <a:pt x="22" y="5"/>
                    <a:pt x="23" y="3"/>
                  </a:cubicBezTo>
                  <a:cubicBezTo>
                    <a:pt x="23" y="2"/>
                    <a:pt x="22" y="1"/>
                    <a:pt x="2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315">
              <a:extLst>
                <a:ext uri="{FF2B5EF4-FFF2-40B4-BE49-F238E27FC236}">
                  <a16:creationId xmlns:a16="http://schemas.microsoft.com/office/drawing/2014/main" id="{8ACB0924-0F54-45E3-9D74-702EAC7C072F}"/>
                </a:ext>
              </a:extLst>
            </p:cNvPr>
            <p:cNvSpPr>
              <a:spLocks noEditPoints="1"/>
            </p:cNvSpPr>
            <p:nvPr/>
          </p:nvSpPr>
          <p:spPr bwMode="auto">
            <a:xfrm>
              <a:off x="2351088" y="2400301"/>
              <a:ext cx="222250" cy="222250"/>
            </a:xfrm>
            <a:custGeom>
              <a:avLst/>
              <a:gdLst/>
              <a:ahLst/>
              <a:cxnLst>
                <a:cxn ang="0">
                  <a:pos x="50" y="9"/>
                </a:cxn>
                <a:cxn ang="0">
                  <a:pos x="29" y="0"/>
                </a:cxn>
                <a:cxn ang="0">
                  <a:pos x="9" y="9"/>
                </a:cxn>
                <a:cxn ang="0">
                  <a:pos x="0" y="30"/>
                </a:cxn>
                <a:cxn ang="0">
                  <a:pos x="9" y="51"/>
                </a:cxn>
                <a:cxn ang="0">
                  <a:pos x="29" y="59"/>
                </a:cxn>
                <a:cxn ang="0">
                  <a:pos x="50" y="51"/>
                </a:cxn>
                <a:cxn ang="0">
                  <a:pos x="59" y="30"/>
                </a:cxn>
                <a:cxn ang="0">
                  <a:pos x="50" y="9"/>
                </a:cxn>
                <a:cxn ang="0">
                  <a:pos x="47" y="47"/>
                </a:cxn>
                <a:cxn ang="0">
                  <a:pos x="29" y="54"/>
                </a:cxn>
                <a:cxn ang="0">
                  <a:pos x="12" y="47"/>
                </a:cxn>
                <a:cxn ang="0">
                  <a:pos x="5" y="30"/>
                </a:cxn>
                <a:cxn ang="0">
                  <a:pos x="12" y="12"/>
                </a:cxn>
                <a:cxn ang="0">
                  <a:pos x="29" y="5"/>
                </a:cxn>
                <a:cxn ang="0">
                  <a:pos x="47" y="12"/>
                </a:cxn>
                <a:cxn ang="0">
                  <a:pos x="54" y="30"/>
                </a:cxn>
                <a:cxn ang="0">
                  <a:pos x="47" y="47"/>
                </a:cxn>
              </a:cxnLst>
              <a:rect l="0" t="0" r="r" b="b"/>
              <a:pathLst>
                <a:path w="59" h="59">
                  <a:moveTo>
                    <a:pt x="50" y="9"/>
                  </a:moveTo>
                  <a:cubicBezTo>
                    <a:pt x="45" y="4"/>
                    <a:pt x="38" y="0"/>
                    <a:pt x="29" y="0"/>
                  </a:cubicBezTo>
                  <a:cubicBezTo>
                    <a:pt x="21" y="0"/>
                    <a:pt x="14" y="4"/>
                    <a:pt x="9" y="9"/>
                  </a:cubicBezTo>
                  <a:cubicBezTo>
                    <a:pt x="3" y="14"/>
                    <a:pt x="0" y="22"/>
                    <a:pt x="0" y="30"/>
                  </a:cubicBezTo>
                  <a:cubicBezTo>
                    <a:pt x="0" y="38"/>
                    <a:pt x="3" y="45"/>
                    <a:pt x="9" y="51"/>
                  </a:cubicBezTo>
                  <a:cubicBezTo>
                    <a:pt x="14" y="56"/>
                    <a:pt x="21" y="59"/>
                    <a:pt x="29" y="59"/>
                  </a:cubicBezTo>
                  <a:cubicBezTo>
                    <a:pt x="38" y="59"/>
                    <a:pt x="45" y="56"/>
                    <a:pt x="50" y="51"/>
                  </a:cubicBezTo>
                  <a:cubicBezTo>
                    <a:pt x="56" y="45"/>
                    <a:pt x="59" y="38"/>
                    <a:pt x="59" y="30"/>
                  </a:cubicBezTo>
                  <a:cubicBezTo>
                    <a:pt x="59" y="22"/>
                    <a:pt x="56" y="14"/>
                    <a:pt x="50" y="9"/>
                  </a:cubicBezTo>
                  <a:close/>
                  <a:moveTo>
                    <a:pt x="47" y="47"/>
                  </a:moveTo>
                  <a:cubicBezTo>
                    <a:pt x="42" y="51"/>
                    <a:pt x="36" y="54"/>
                    <a:pt x="29" y="54"/>
                  </a:cubicBezTo>
                  <a:cubicBezTo>
                    <a:pt x="23" y="54"/>
                    <a:pt x="17" y="51"/>
                    <a:pt x="12" y="47"/>
                  </a:cubicBezTo>
                  <a:cubicBezTo>
                    <a:pt x="8" y="43"/>
                    <a:pt x="5" y="37"/>
                    <a:pt x="5" y="30"/>
                  </a:cubicBezTo>
                  <a:cubicBezTo>
                    <a:pt x="5" y="23"/>
                    <a:pt x="8" y="17"/>
                    <a:pt x="12" y="12"/>
                  </a:cubicBezTo>
                  <a:cubicBezTo>
                    <a:pt x="17" y="8"/>
                    <a:pt x="23" y="5"/>
                    <a:pt x="29" y="5"/>
                  </a:cubicBezTo>
                  <a:cubicBezTo>
                    <a:pt x="36" y="5"/>
                    <a:pt x="42" y="8"/>
                    <a:pt x="47" y="12"/>
                  </a:cubicBezTo>
                  <a:cubicBezTo>
                    <a:pt x="51" y="17"/>
                    <a:pt x="54" y="23"/>
                    <a:pt x="54" y="30"/>
                  </a:cubicBezTo>
                  <a:cubicBezTo>
                    <a:pt x="54" y="37"/>
                    <a:pt x="51" y="43"/>
                    <a:pt x="47" y="4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9" name="Freeform 129">
            <a:extLst>
              <a:ext uri="{FF2B5EF4-FFF2-40B4-BE49-F238E27FC236}">
                <a16:creationId xmlns:a16="http://schemas.microsoft.com/office/drawing/2014/main" id="{91C29957-275F-48CE-888C-E320157783F3}"/>
              </a:ext>
            </a:extLst>
          </p:cNvPr>
          <p:cNvSpPr>
            <a:spLocks noEditPoints="1"/>
          </p:cNvSpPr>
          <p:nvPr/>
        </p:nvSpPr>
        <p:spPr bwMode="auto">
          <a:xfrm>
            <a:off x="987672" y="5218747"/>
            <a:ext cx="551800" cy="570286"/>
          </a:xfrm>
          <a:custGeom>
            <a:avLst/>
            <a:gdLst>
              <a:gd name="T0" fmla="*/ 92 w 125"/>
              <a:gd name="T1" fmla="*/ 68 h 125"/>
              <a:gd name="T2" fmla="*/ 105 w 125"/>
              <a:gd name="T3" fmla="*/ 109 h 125"/>
              <a:gd name="T4" fmla="*/ 125 w 125"/>
              <a:gd name="T5" fmla="*/ 68 h 125"/>
              <a:gd name="T6" fmla="*/ 92 w 125"/>
              <a:gd name="T7" fmla="*/ 68 h 125"/>
              <a:gd name="T8" fmla="*/ 68 w 125"/>
              <a:gd name="T9" fmla="*/ 125 h 125"/>
              <a:gd name="T10" fmla="*/ 97 w 125"/>
              <a:gd name="T11" fmla="*/ 115 h 125"/>
              <a:gd name="T12" fmla="*/ 82 w 125"/>
              <a:gd name="T13" fmla="*/ 68 h 125"/>
              <a:gd name="T14" fmla="*/ 68 w 125"/>
              <a:gd name="T15" fmla="*/ 68 h 125"/>
              <a:gd name="T16" fmla="*/ 68 w 125"/>
              <a:gd name="T17" fmla="*/ 125 h 125"/>
              <a:gd name="T18" fmla="*/ 20 w 125"/>
              <a:gd name="T19" fmla="*/ 16 h 125"/>
              <a:gd name="T20" fmla="*/ 0 w 125"/>
              <a:gd name="T21" fmla="*/ 57 h 125"/>
              <a:gd name="T22" fmla="*/ 32 w 125"/>
              <a:gd name="T23" fmla="*/ 57 h 125"/>
              <a:gd name="T24" fmla="*/ 20 w 125"/>
              <a:gd name="T25" fmla="*/ 16 h 125"/>
              <a:gd name="T26" fmla="*/ 20 w 125"/>
              <a:gd name="T27" fmla="*/ 108 h 125"/>
              <a:gd name="T28" fmla="*/ 32 w 125"/>
              <a:gd name="T29" fmla="*/ 68 h 125"/>
              <a:gd name="T30" fmla="*/ 0 w 125"/>
              <a:gd name="T31" fmla="*/ 68 h 125"/>
              <a:gd name="T32" fmla="*/ 20 w 125"/>
              <a:gd name="T33" fmla="*/ 108 h 125"/>
              <a:gd name="T34" fmla="*/ 42 w 125"/>
              <a:gd name="T35" fmla="*/ 57 h 125"/>
              <a:gd name="T36" fmla="*/ 57 w 125"/>
              <a:gd name="T37" fmla="*/ 57 h 125"/>
              <a:gd name="T38" fmla="*/ 57 w 125"/>
              <a:gd name="T39" fmla="*/ 0 h 125"/>
              <a:gd name="T40" fmla="*/ 28 w 125"/>
              <a:gd name="T41" fmla="*/ 10 h 125"/>
              <a:gd name="T42" fmla="*/ 42 w 125"/>
              <a:gd name="T43" fmla="*/ 57 h 125"/>
              <a:gd name="T44" fmla="*/ 57 w 125"/>
              <a:gd name="T45" fmla="*/ 125 h 125"/>
              <a:gd name="T46" fmla="*/ 57 w 125"/>
              <a:gd name="T47" fmla="*/ 68 h 125"/>
              <a:gd name="T48" fmla="*/ 42 w 125"/>
              <a:gd name="T49" fmla="*/ 68 h 125"/>
              <a:gd name="T50" fmla="*/ 28 w 125"/>
              <a:gd name="T51" fmla="*/ 115 h 125"/>
              <a:gd name="T52" fmla="*/ 57 w 125"/>
              <a:gd name="T53" fmla="*/ 125 h 125"/>
              <a:gd name="T54" fmla="*/ 68 w 125"/>
              <a:gd name="T55" fmla="*/ 0 h 125"/>
              <a:gd name="T56" fmla="*/ 68 w 125"/>
              <a:gd name="T57" fmla="*/ 57 h 125"/>
              <a:gd name="T58" fmla="*/ 82 w 125"/>
              <a:gd name="T59" fmla="*/ 57 h 125"/>
              <a:gd name="T60" fmla="*/ 97 w 125"/>
              <a:gd name="T61" fmla="*/ 10 h 125"/>
              <a:gd name="T62" fmla="*/ 68 w 125"/>
              <a:gd name="T63" fmla="*/ 0 h 125"/>
              <a:gd name="T64" fmla="*/ 105 w 125"/>
              <a:gd name="T65" fmla="*/ 16 h 125"/>
              <a:gd name="T66" fmla="*/ 92 w 125"/>
              <a:gd name="T67" fmla="*/ 57 h 125"/>
              <a:gd name="T68" fmla="*/ 125 w 125"/>
              <a:gd name="T69" fmla="*/ 57 h 125"/>
              <a:gd name="T70" fmla="*/ 105 w 125"/>
              <a:gd name="T71"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25">
                <a:moveTo>
                  <a:pt x="92" y="68"/>
                </a:moveTo>
                <a:cubicBezTo>
                  <a:pt x="93" y="84"/>
                  <a:pt x="98" y="98"/>
                  <a:pt x="105" y="109"/>
                </a:cubicBezTo>
                <a:cubicBezTo>
                  <a:pt x="116" y="98"/>
                  <a:pt x="124" y="84"/>
                  <a:pt x="125" y="68"/>
                </a:cubicBezTo>
                <a:cubicBezTo>
                  <a:pt x="92" y="68"/>
                  <a:pt x="92" y="68"/>
                  <a:pt x="92" y="68"/>
                </a:cubicBezTo>
                <a:close/>
                <a:moveTo>
                  <a:pt x="68" y="125"/>
                </a:moveTo>
                <a:cubicBezTo>
                  <a:pt x="78" y="124"/>
                  <a:pt x="88" y="121"/>
                  <a:pt x="97" y="115"/>
                </a:cubicBezTo>
                <a:cubicBezTo>
                  <a:pt x="89" y="103"/>
                  <a:pt x="83" y="87"/>
                  <a:pt x="82" y="68"/>
                </a:cubicBezTo>
                <a:cubicBezTo>
                  <a:pt x="68" y="68"/>
                  <a:pt x="68" y="68"/>
                  <a:pt x="68" y="68"/>
                </a:cubicBezTo>
                <a:cubicBezTo>
                  <a:pt x="68" y="125"/>
                  <a:pt x="68" y="125"/>
                  <a:pt x="68" y="125"/>
                </a:cubicBezTo>
                <a:close/>
                <a:moveTo>
                  <a:pt x="20" y="16"/>
                </a:moveTo>
                <a:cubicBezTo>
                  <a:pt x="8" y="27"/>
                  <a:pt x="1" y="41"/>
                  <a:pt x="0" y="57"/>
                </a:cubicBezTo>
                <a:cubicBezTo>
                  <a:pt x="32" y="57"/>
                  <a:pt x="32" y="57"/>
                  <a:pt x="32" y="57"/>
                </a:cubicBezTo>
                <a:cubicBezTo>
                  <a:pt x="31" y="41"/>
                  <a:pt x="26" y="27"/>
                  <a:pt x="20" y="16"/>
                </a:cubicBezTo>
                <a:close/>
                <a:moveTo>
                  <a:pt x="20" y="108"/>
                </a:moveTo>
                <a:cubicBezTo>
                  <a:pt x="26" y="98"/>
                  <a:pt x="31" y="84"/>
                  <a:pt x="32" y="68"/>
                </a:cubicBezTo>
                <a:cubicBezTo>
                  <a:pt x="0" y="68"/>
                  <a:pt x="0" y="68"/>
                  <a:pt x="0" y="68"/>
                </a:cubicBezTo>
                <a:cubicBezTo>
                  <a:pt x="1" y="84"/>
                  <a:pt x="8" y="98"/>
                  <a:pt x="20" y="108"/>
                </a:cubicBezTo>
                <a:close/>
                <a:moveTo>
                  <a:pt x="42" y="57"/>
                </a:moveTo>
                <a:cubicBezTo>
                  <a:pt x="57" y="57"/>
                  <a:pt x="57" y="57"/>
                  <a:pt x="57" y="57"/>
                </a:cubicBezTo>
                <a:cubicBezTo>
                  <a:pt x="57" y="0"/>
                  <a:pt x="57" y="0"/>
                  <a:pt x="57" y="0"/>
                </a:cubicBezTo>
                <a:cubicBezTo>
                  <a:pt x="46" y="1"/>
                  <a:pt x="36" y="4"/>
                  <a:pt x="28" y="10"/>
                </a:cubicBezTo>
                <a:cubicBezTo>
                  <a:pt x="36" y="22"/>
                  <a:pt x="41" y="38"/>
                  <a:pt x="42" y="57"/>
                </a:cubicBezTo>
                <a:close/>
                <a:moveTo>
                  <a:pt x="57" y="125"/>
                </a:moveTo>
                <a:cubicBezTo>
                  <a:pt x="57" y="68"/>
                  <a:pt x="57" y="68"/>
                  <a:pt x="57" y="68"/>
                </a:cubicBezTo>
                <a:cubicBezTo>
                  <a:pt x="42" y="68"/>
                  <a:pt x="42" y="68"/>
                  <a:pt x="42" y="68"/>
                </a:cubicBezTo>
                <a:cubicBezTo>
                  <a:pt x="41" y="87"/>
                  <a:pt x="36" y="103"/>
                  <a:pt x="28" y="115"/>
                </a:cubicBezTo>
                <a:cubicBezTo>
                  <a:pt x="36" y="121"/>
                  <a:pt x="46" y="124"/>
                  <a:pt x="57" y="125"/>
                </a:cubicBezTo>
                <a:close/>
                <a:moveTo>
                  <a:pt x="68" y="0"/>
                </a:moveTo>
                <a:cubicBezTo>
                  <a:pt x="68" y="57"/>
                  <a:pt x="68" y="57"/>
                  <a:pt x="68" y="57"/>
                </a:cubicBezTo>
                <a:cubicBezTo>
                  <a:pt x="82" y="57"/>
                  <a:pt x="82" y="57"/>
                  <a:pt x="82" y="57"/>
                </a:cubicBezTo>
                <a:cubicBezTo>
                  <a:pt x="83" y="38"/>
                  <a:pt x="89" y="21"/>
                  <a:pt x="97" y="10"/>
                </a:cubicBezTo>
                <a:cubicBezTo>
                  <a:pt x="88" y="4"/>
                  <a:pt x="78" y="1"/>
                  <a:pt x="68" y="0"/>
                </a:cubicBezTo>
                <a:close/>
                <a:moveTo>
                  <a:pt x="105" y="16"/>
                </a:moveTo>
                <a:cubicBezTo>
                  <a:pt x="98" y="26"/>
                  <a:pt x="93" y="41"/>
                  <a:pt x="92" y="57"/>
                </a:cubicBezTo>
                <a:cubicBezTo>
                  <a:pt x="125" y="57"/>
                  <a:pt x="125" y="57"/>
                  <a:pt x="125" y="57"/>
                </a:cubicBezTo>
                <a:cubicBezTo>
                  <a:pt x="124" y="41"/>
                  <a:pt x="116" y="26"/>
                  <a:pt x="105" y="16"/>
                </a:cubicBezTo>
                <a:close/>
              </a:path>
            </a:pathLst>
          </a:custGeom>
          <a:solidFill>
            <a:schemeClr val="tx1">
              <a:lumMod val="65000"/>
              <a:lumOff val="3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5604526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9FE655-60E2-4BDB-9EFF-47A698708DF0}"/>
              </a:ext>
            </a:extLst>
          </p:cNvPr>
          <p:cNvSpPr/>
          <p:nvPr/>
        </p:nvSpPr>
        <p:spPr>
          <a:xfrm>
            <a:off x="3140765" y="1721355"/>
            <a:ext cx="5605670" cy="45366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5E0ECF0-F418-5B42-9BC7-534462F64B90}"/>
              </a:ext>
            </a:extLst>
          </p:cNvPr>
          <p:cNvSpPr>
            <a:spLocks noGrp="1"/>
          </p:cNvSpPr>
          <p:nvPr>
            <p:ph type="title"/>
          </p:nvPr>
        </p:nvSpPr>
        <p:spPr>
          <a:xfrm>
            <a:off x="838200" y="604800"/>
            <a:ext cx="10515600" cy="1325563"/>
          </a:xfrm>
        </p:spPr>
        <p:txBody>
          <a:bodyPr/>
          <a:lstStyle/>
          <a:p>
            <a:r>
              <a:rPr lang="en-GB" dirty="0"/>
              <a:t>AV Systems Companies </a:t>
            </a:r>
            <a:r>
              <a:rPr lang="en-GB" dirty="0" err="1"/>
              <a:t>Leaderboard</a:t>
            </a:r>
            <a:endParaRPr lang="en-GB" dirty="0"/>
          </a:p>
        </p:txBody>
      </p:sp>
      <p:pic>
        <p:nvPicPr>
          <p:cNvPr id="5" name="Content Placeholder 4">
            <a:extLst>
              <a:ext uri="{FF2B5EF4-FFF2-40B4-BE49-F238E27FC236}">
                <a16:creationId xmlns:a16="http://schemas.microsoft.com/office/drawing/2014/main" id="{CB46C39B-8F95-8741-9A35-07355F0C96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4689" y="1837598"/>
            <a:ext cx="5256442" cy="4267730"/>
          </a:xfrm>
          <a:prstGeom prst="rect">
            <a:avLst/>
          </a:prstGeom>
          <a:solidFill>
            <a:srgbClr val="FFFFFF">
              <a:shade val="85000"/>
            </a:srgbClr>
          </a:solidFill>
          <a:ln w="88900" cap="sq">
            <a:noFill/>
            <a:miter lim="800000"/>
          </a:ln>
          <a:effectLst/>
        </p:spPr>
      </p:pic>
    </p:spTree>
    <p:extLst>
      <p:ext uri="{BB962C8B-B14F-4D97-AF65-F5344CB8AC3E}">
        <p14:creationId xmlns:p14="http://schemas.microsoft.com/office/powerpoint/2010/main" val="3480170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emo2.pixflow.net/profession/wp-content/uploads/2013/10/BG21.jpg">
            <a:extLst>
              <a:ext uri="{FF2B5EF4-FFF2-40B4-BE49-F238E27FC236}">
                <a16:creationId xmlns:a16="http://schemas.microsoft.com/office/drawing/2014/main" id="{70CB6FD6-671B-4FC6-9E9B-0B0B2B4FD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46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37638" y="1977183"/>
            <a:ext cx="8554364" cy="1569660"/>
          </a:xfrm>
          <a:prstGeom prst="rect">
            <a:avLst/>
          </a:prstGeom>
          <a:noFill/>
        </p:spPr>
        <p:txBody>
          <a:bodyPr wrap="square" rtlCol="0">
            <a:spAutoFit/>
          </a:bodyPr>
          <a:lstStyle/>
          <a:p>
            <a:r>
              <a:rPr lang="en-GB" sz="9600" dirty="0">
                <a:ln>
                  <a:solidFill>
                    <a:schemeClr val="tx1">
                      <a:lumMod val="75000"/>
                      <a:lumOff val="25000"/>
                    </a:schemeClr>
                  </a:solidFill>
                </a:ln>
                <a:solidFill>
                  <a:schemeClr val="tx1">
                    <a:lumMod val="75000"/>
                    <a:lumOff val="25000"/>
                  </a:schemeClr>
                </a:solidFill>
                <a:latin typeface="+mj-lt"/>
              </a:rPr>
              <a:t>The Future</a:t>
            </a:r>
          </a:p>
        </p:txBody>
      </p:sp>
      <p:sp>
        <p:nvSpPr>
          <p:cNvPr id="5" name="TextBox 4"/>
          <p:cNvSpPr txBox="1"/>
          <p:nvPr/>
        </p:nvSpPr>
        <p:spPr>
          <a:xfrm>
            <a:off x="4367284" y="3195280"/>
            <a:ext cx="10149095" cy="1015663"/>
          </a:xfrm>
          <a:prstGeom prst="rect">
            <a:avLst/>
          </a:prstGeom>
          <a:noFill/>
        </p:spPr>
        <p:txBody>
          <a:bodyPr wrap="square" rtlCol="0">
            <a:spAutoFit/>
          </a:bodyPr>
          <a:lstStyle/>
          <a:p>
            <a:r>
              <a:rPr lang="en-GB" sz="6000" b="1" dirty="0">
                <a:solidFill>
                  <a:schemeClr val="bg1">
                    <a:lumMod val="65000"/>
                  </a:schemeClr>
                </a:solidFill>
                <a:latin typeface="+mj-lt"/>
              </a:rPr>
              <a:t>of Artificial Intelligence</a:t>
            </a:r>
          </a:p>
        </p:txBody>
      </p:sp>
      <p:pic>
        <p:nvPicPr>
          <p:cNvPr id="6" name="Picture 5">
            <a:extLst>
              <a:ext uri="{FF2B5EF4-FFF2-40B4-BE49-F238E27FC236}">
                <a16:creationId xmlns:a16="http://schemas.microsoft.com/office/drawing/2014/main" id="{C2C8E44B-9139-4CA3-82BA-63E4DDE33318}"/>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954423" y="624127"/>
            <a:ext cx="2241392" cy="863655"/>
          </a:xfrm>
          <a:prstGeom prst="rect">
            <a:avLst/>
          </a:prstGeom>
        </p:spPr>
      </p:pic>
      <p:sp>
        <p:nvSpPr>
          <p:cNvPr id="2" name="Rectangle 1">
            <a:extLst>
              <a:ext uri="{FF2B5EF4-FFF2-40B4-BE49-F238E27FC236}">
                <a16:creationId xmlns:a16="http://schemas.microsoft.com/office/drawing/2014/main" id="{4BF8D8BE-FB69-4429-879A-C73D23A1D6D1}"/>
              </a:ext>
            </a:extLst>
          </p:cNvPr>
          <p:cNvSpPr/>
          <p:nvPr/>
        </p:nvSpPr>
        <p:spPr>
          <a:xfrm>
            <a:off x="573206" y="559560"/>
            <a:ext cx="11027391" cy="59150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4216139-3690-451C-AF31-233700494CC8}"/>
              </a:ext>
            </a:extLst>
          </p:cNvPr>
          <p:cNvGrpSpPr/>
          <p:nvPr/>
        </p:nvGrpSpPr>
        <p:grpSpPr>
          <a:xfrm>
            <a:off x="586856" y="4410956"/>
            <a:ext cx="9141619" cy="2058086"/>
            <a:chOff x="3175" y="4204494"/>
            <a:chExt cx="12188825" cy="2744114"/>
          </a:xfrm>
        </p:grpSpPr>
        <p:sp>
          <p:nvSpPr>
            <p:cNvPr id="11" name="Freeform 13">
              <a:extLst>
                <a:ext uri="{FF2B5EF4-FFF2-40B4-BE49-F238E27FC236}">
                  <a16:creationId xmlns:a16="http://schemas.microsoft.com/office/drawing/2014/main" id="{8FB29288-C81D-423C-AB8C-467CF8D79509}"/>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2" name="Freeform 14">
              <a:extLst>
                <a:ext uri="{FF2B5EF4-FFF2-40B4-BE49-F238E27FC236}">
                  <a16:creationId xmlns:a16="http://schemas.microsoft.com/office/drawing/2014/main" id="{B73FF564-B098-4219-87E3-FA9A8DD1E47B}"/>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3" name="Freeform 15">
              <a:extLst>
                <a:ext uri="{FF2B5EF4-FFF2-40B4-BE49-F238E27FC236}">
                  <a16:creationId xmlns:a16="http://schemas.microsoft.com/office/drawing/2014/main" id="{5EC90D7A-4806-4BFA-AB09-254BB4DE6E52}"/>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4" name="Freeform 16">
              <a:extLst>
                <a:ext uri="{FF2B5EF4-FFF2-40B4-BE49-F238E27FC236}">
                  <a16:creationId xmlns:a16="http://schemas.microsoft.com/office/drawing/2014/main" id="{C41B18E3-2AB2-4327-B7FD-C6ABB17AB80F}"/>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5" name="Freeform 17">
              <a:extLst>
                <a:ext uri="{FF2B5EF4-FFF2-40B4-BE49-F238E27FC236}">
                  <a16:creationId xmlns:a16="http://schemas.microsoft.com/office/drawing/2014/main" id="{BABDF45A-1978-4916-9193-4B3DA68330C5}"/>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6" name="Freeform 18">
              <a:extLst>
                <a:ext uri="{FF2B5EF4-FFF2-40B4-BE49-F238E27FC236}">
                  <a16:creationId xmlns:a16="http://schemas.microsoft.com/office/drawing/2014/main" id="{6B1D1B7C-DF56-4A0F-B842-243DC2F855D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EE300AB-E485-4F43-AF5A-FB1F56ADB55D}"/>
              </a:ext>
            </a:extLst>
          </p:cNvPr>
          <p:cNvGrpSpPr/>
          <p:nvPr/>
        </p:nvGrpSpPr>
        <p:grpSpPr>
          <a:xfrm>
            <a:off x="3190219" y="4416523"/>
            <a:ext cx="8404649" cy="2058086"/>
            <a:chOff x="3175" y="4204494"/>
            <a:chExt cx="11206200" cy="2744114"/>
          </a:xfrm>
        </p:grpSpPr>
        <p:sp>
          <p:nvSpPr>
            <p:cNvPr id="18" name="Freeform 13">
              <a:extLst>
                <a:ext uri="{FF2B5EF4-FFF2-40B4-BE49-F238E27FC236}">
                  <a16:creationId xmlns:a16="http://schemas.microsoft.com/office/drawing/2014/main" id="{90F910A5-89B5-43B0-9C9C-BD756D70CEF1}"/>
                </a:ext>
              </a:extLst>
            </p:cNvPr>
            <p:cNvSpPr>
              <a:spLocks/>
            </p:cNvSpPr>
            <p:nvPr/>
          </p:nvSpPr>
          <p:spPr bwMode="auto">
            <a:xfrm>
              <a:off x="9181876" y="5456594"/>
              <a:ext cx="2027499"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9" name="Freeform 14">
              <a:extLst>
                <a:ext uri="{FF2B5EF4-FFF2-40B4-BE49-F238E27FC236}">
                  <a16:creationId xmlns:a16="http://schemas.microsoft.com/office/drawing/2014/main" id="{816227ED-5705-4BAA-B9E1-A7704D742242}"/>
                </a:ext>
              </a:extLst>
            </p:cNvPr>
            <p:cNvSpPr>
              <a:spLocks noEditPoints="1"/>
            </p:cNvSpPr>
            <p:nvPr/>
          </p:nvSpPr>
          <p:spPr bwMode="auto">
            <a:xfrm>
              <a:off x="8129059"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0" name="Freeform 15">
              <a:extLst>
                <a:ext uri="{FF2B5EF4-FFF2-40B4-BE49-F238E27FC236}">
                  <a16:creationId xmlns:a16="http://schemas.microsoft.com/office/drawing/2014/main" id="{431A8C49-2F91-45DA-9959-08FBF292FAEF}"/>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1" name="Freeform 16">
              <a:extLst>
                <a:ext uri="{FF2B5EF4-FFF2-40B4-BE49-F238E27FC236}">
                  <a16:creationId xmlns:a16="http://schemas.microsoft.com/office/drawing/2014/main" id="{33FEB39F-99C4-41BB-A05D-8CF814AF55EC}"/>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2" name="Freeform 17">
              <a:extLst>
                <a:ext uri="{FF2B5EF4-FFF2-40B4-BE49-F238E27FC236}">
                  <a16:creationId xmlns:a16="http://schemas.microsoft.com/office/drawing/2014/main" id="{515D81AE-80EF-48E4-9BFA-D8AE4A6B9E34}"/>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3" name="Freeform 18">
              <a:extLst>
                <a:ext uri="{FF2B5EF4-FFF2-40B4-BE49-F238E27FC236}">
                  <a16:creationId xmlns:a16="http://schemas.microsoft.com/office/drawing/2014/main" id="{ED7C4823-89D9-4ABE-B54A-3EB94CA48DE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spTree>
    <p:extLst>
      <p:ext uri="{BB962C8B-B14F-4D97-AF65-F5344CB8AC3E}">
        <p14:creationId xmlns:p14="http://schemas.microsoft.com/office/powerpoint/2010/main" val="32967579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7F07A1A-77F8-4317-8A36-7D7249169AE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64563" y="2372070"/>
            <a:ext cx="5730737" cy="3737172"/>
          </a:xfrm>
          <a:prstGeom prst="rect">
            <a:avLst/>
          </a:prstGeom>
        </p:spPr>
      </p:pic>
      <p:sp>
        <p:nvSpPr>
          <p:cNvPr id="6" name="内容占位符 5">
            <a:extLst>
              <a:ext uri="{FF2B5EF4-FFF2-40B4-BE49-F238E27FC236}">
                <a16:creationId xmlns:a16="http://schemas.microsoft.com/office/drawing/2014/main" id="{F5B947FA-2E5E-49DD-9268-6F3D413043DC}"/>
              </a:ext>
            </a:extLst>
          </p:cNvPr>
          <p:cNvSpPr>
            <a:spLocks noGrp="1"/>
          </p:cNvSpPr>
          <p:nvPr>
            <p:ph idx="1"/>
          </p:nvPr>
        </p:nvSpPr>
        <p:spPr>
          <a:xfrm>
            <a:off x="2433711" y="1785090"/>
            <a:ext cx="6696221" cy="4196214"/>
          </a:xfrm>
        </p:spPr>
        <p:txBody>
          <a:bodyPr>
            <a:normAutofit fontScale="92500" lnSpcReduction="10000"/>
          </a:bodyPr>
          <a:lstStyle/>
          <a:p>
            <a:pPr>
              <a:lnSpc>
                <a:spcPct val="110000"/>
              </a:lnSpc>
              <a:spcBef>
                <a:spcPts val="0"/>
              </a:spcBef>
            </a:pPr>
            <a:r>
              <a:rPr lang="en-US" altLang="zh-CN" sz="2000" dirty="0"/>
              <a:t>The win of </a:t>
            </a:r>
            <a:r>
              <a:rPr lang="en-US" altLang="zh-CN" sz="2000" b="1" dirty="0"/>
              <a:t>AlphaGo</a:t>
            </a:r>
            <a:r>
              <a:rPr lang="en-US" altLang="zh-CN" sz="2000" dirty="0"/>
              <a:t> makes people realize the potential of AI.</a:t>
            </a:r>
          </a:p>
          <a:p>
            <a:pPr>
              <a:lnSpc>
                <a:spcPct val="110000"/>
              </a:lnSpc>
              <a:spcBef>
                <a:spcPts val="0"/>
              </a:spcBef>
            </a:pPr>
            <a:r>
              <a:rPr lang="en-US" altLang="zh-CN" sz="2000" b="1" dirty="0"/>
              <a:t>$20-30billion </a:t>
            </a:r>
            <a:r>
              <a:rPr lang="en-US" altLang="zh-CN" sz="2000" dirty="0"/>
              <a:t>spent globally on AI in 2016, dominated by digital giants like G</a:t>
            </a:r>
            <a:r>
              <a:rPr lang="en-US" altLang="zh-CN" sz="2000" dirty="0" smtClean="0"/>
              <a:t>oogle </a:t>
            </a:r>
            <a:r>
              <a:rPr lang="en-US" altLang="zh-CN" sz="2000" dirty="0"/>
              <a:t>and Baidu</a:t>
            </a:r>
            <a:r>
              <a:rPr lang="zh-CN" altLang="en-US" sz="2000" dirty="0"/>
              <a:t>）</a:t>
            </a:r>
            <a:endParaRPr lang="en-US" altLang="zh-CN" sz="2000" dirty="0"/>
          </a:p>
          <a:p>
            <a:pPr>
              <a:lnSpc>
                <a:spcPct val="110000"/>
              </a:lnSpc>
              <a:spcBef>
                <a:spcPts val="0"/>
              </a:spcBef>
            </a:pPr>
            <a:endParaRPr lang="en-US" altLang="zh-CN" sz="2000" dirty="0"/>
          </a:p>
          <a:p>
            <a:pPr>
              <a:lnSpc>
                <a:spcPct val="110000"/>
              </a:lnSpc>
              <a:spcBef>
                <a:spcPts val="0"/>
              </a:spcBef>
            </a:pPr>
            <a:endParaRPr lang="en-US" altLang="zh-CN" sz="2000" dirty="0"/>
          </a:p>
          <a:p>
            <a:pPr>
              <a:lnSpc>
                <a:spcPct val="110000"/>
              </a:lnSpc>
              <a:spcBef>
                <a:spcPts val="0"/>
              </a:spcBef>
            </a:pPr>
            <a:r>
              <a:rPr lang="en-US" altLang="zh-CN" sz="2000" dirty="0"/>
              <a:t>In 2016, only </a:t>
            </a:r>
            <a:r>
              <a:rPr lang="en-US" altLang="zh-CN" sz="2000" b="1" dirty="0"/>
              <a:t>$1.378 billion </a:t>
            </a:r>
            <a:r>
              <a:rPr lang="en-US" altLang="zh-CN" sz="2000" dirty="0"/>
              <a:t>revenue </a:t>
            </a:r>
          </a:p>
          <a:p>
            <a:pPr>
              <a:lnSpc>
                <a:spcPct val="110000"/>
              </a:lnSpc>
              <a:spcBef>
                <a:spcPts val="0"/>
              </a:spcBef>
            </a:pPr>
            <a:r>
              <a:rPr lang="en-US" altLang="zh-CN" sz="2000" b="1" dirty="0"/>
              <a:t>90%</a:t>
            </a:r>
            <a:r>
              <a:rPr lang="en-US" altLang="zh-CN" sz="2000" dirty="0"/>
              <a:t> was invested in R&amp;D; hence few products on market</a:t>
            </a:r>
          </a:p>
          <a:p>
            <a:pPr>
              <a:lnSpc>
                <a:spcPct val="110000"/>
              </a:lnSpc>
              <a:spcBef>
                <a:spcPts val="0"/>
              </a:spcBef>
            </a:pPr>
            <a:endParaRPr lang="en-US" altLang="zh-CN" sz="2000" dirty="0"/>
          </a:p>
          <a:p>
            <a:pPr>
              <a:lnSpc>
                <a:spcPct val="110000"/>
              </a:lnSpc>
              <a:spcBef>
                <a:spcPts val="0"/>
              </a:spcBef>
            </a:pPr>
            <a:endParaRPr lang="en-US" altLang="zh-CN" sz="2000" dirty="0"/>
          </a:p>
          <a:p>
            <a:pPr>
              <a:lnSpc>
                <a:spcPct val="110000"/>
              </a:lnSpc>
              <a:spcBef>
                <a:spcPts val="0"/>
              </a:spcBef>
            </a:pPr>
            <a:r>
              <a:rPr lang="en-US" altLang="zh-CN" sz="2000" dirty="0"/>
              <a:t>2. successful case has proved the feasibility of AI</a:t>
            </a:r>
          </a:p>
          <a:p>
            <a:pPr>
              <a:lnSpc>
                <a:spcPct val="110000"/>
              </a:lnSpc>
              <a:spcBef>
                <a:spcPts val="0"/>
              </a:spcBef>
            </a:pPr>
            <a:r>
              <a:rPr lang="en-US" altLang="zh-CN" sz="2000" dirty="0"/>
              <a:t>The example of Fukoku mutual life insurance: 34 employees replaced by Watson</a:t>
            </a:r>
          </a:p>
          <a:p>
            <a:pPr>
              <a:lnSpc>
                <a:spcPct val="110000"/>
              </a:lnSpc>
              <a:spcBef>
                <a:spcPts val="0"/>
              </a:spcBef>
            </a:pPr>
            <a:r>
              <a:rPr lang="en-US" altLang="zh-CN" sz="2000" dirty="0"/>
              <a:t>AI will be more </a:t>
            </a:r>
            <a:r>
              <a:rPr lang="en-US" altLang="zh-CN" sz="2000" b="1" dirty="0"/>
              <a:t>commercialize</a:t>
            </a:r>
            <a:r>
              <a:rPr lang="en-US" altLang="zh-CN" sz="2000" dirty="0"/>
              <a:t> </a:t>
            </a:r>
          </a:p>
          <a:p>
            <a:pPr>
              <a:lnSpc>
                <a:spcPct val="110000"/>
              </a:lnSpc>
              <a:spcBef>
                <a:spcPts val="0"/>
              </a:spcBef>
            </a:pPr>
            <a:r>
              <a:rPr lang="en-US" altLang="zh-CN" sz="2000" dirty="0"/>
              <a:t>The revenue </a:t>
            </a:r>
            <a:r>
              <a:rPr lang="en-US" altLang="zh-CN" sz="2000" b="1" dirty="0"/>
              <a:t>grow rapidly </a:t>
            </a:r>
            <a:r>
              <a:rPr lang="en-US" altLang="zh-CN" sz="2000" dirty="0"/>
              <a:t>in the future</a:t>
            </a:r>
          </a:p>
        </p:txBody>
      </p:sp>
      <p:sp>
        <p:nvSpPr>
          <p:cNvPr id="7" name="Title 1">
            <a:extLst>
              <a:ext uri="{FF2B5EF4-FFF2-40B4-BE49-F238E27FC236}">
                <a16:creationId xmlns:a16="http://schemas.microsoft.com/office/drawing/2014/main" id="{851EE681-7268-48CE-BA1B-568C4EF9A16D}"/>
              </a:ext>
            </a:extLst>
          </p:cNvPr>
          <p:cNvSpPr txBox="1">
            <a:spLocks/>
          </p:cNvSpPr>
          <p:nvPr/>
        </p:nvSpPr>
        <p:spPr>
          <a:xfrm>
            <a:off x="838200" y="60480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a:lstStyle>
          <a:p>
            <a:r>
              <a:rPr lang="en-GB" dirty="0"/>
              <a:t>The market trends of AI</a:t>
            </a:r>
          </a:p>
        </p:txBody>
      </p:sp>
      <p:sp>
        <p:nvSpPr>
          <p:cNvPr id="11" name="TextBox 10">
            <a:extLst>
              <a:ext uri="{FF2B5EF4-FFF2-40B4-BE49-F238E27FC236}">
                <a16:creationId xmlns:a16="http://schemas.microsoft.com/office/drawing/2014/main" id="{D5A78DD0-857D-4E36-90AE-2049EB03B0E5}"/>
              </a:ext>
            </a:extLst>
          </p:cNvPr>
          <p:cNvSpPr txBox="1"/>
          <p:nvPr/>
        </p:nvSpPr>
        <p:spPr>
          <a:xfrm>
            <a:off x="329420" y="1785090"/>
            <a:ext cx="2166424" cy="1089273"/>
          </a:xfrm>
          <a:prstGeom prst="rect">
            <a:avLst/>
          </a:prstGeom>
          <a:noFill/>
        </p:spPr>
        <p:txBody>
          <a:bodyPr wrap="square" rtlCol="0">
            <a:spAutoFit/>
          </a:bodyPr>
          <a:lstStyle/>
          <a:p>
            <a:pPr algn="ctr">
              <a:lnSpc>
                <a:spcPct val="80000"/>
              </a:lnSpc>
            </a:pPr>
            <a:r>
              <a:rPr lang="en-US" altLang="zh-CN" sz="4000" spc="-200" dirty="0">
                <a:solidFill>
                  <a:srgbClr val="FFAE14"/>
                </a:solidFill>
                <a:latin typeface="Arial Black" panose="020B0A04020102020204" pitchFamily="34" charset="0"/>
              </a:rPr>
              <a:t>$20-30 billion</a:t>
            </a:r>
            <a:endParaRPr lang="en-GB" sz="4000" spc="-200" dirty="0">
              <a:solidFill>
                <a:srgbClr val="FFAE14"/>
              </a:solidFill>
              <a:latin typeface="Arial Black" panose="020B0A04020102020204" pitchFamily="34" charset="0"/>
            </a:endParaRPr>
          </a:p>
        </p:txBody>
      </p:sp>
      <p:sp>
        <p:nvSpPr>
          <p:cNvPr id="12" name="TextBox 11">
            <a:extLst>
              <a:ext uri="{FF2B5EF4-FFF2-40B4-BE49-F238E27FC236}">
                <a16:creationId xmlns:a16="http://schemas.microsoft.com/office/drawing/2014/main" id="{91C7689F-568B-4FDB-82E7-7F65F0C02326}"/>
              </a:ext>
            </a:extLst>
          </p:cNvPr>
          <p:cNvSpPr txBox="1"/>
          <p:nvPr/>
        </p:nvSpPr>
        <p:spPr>
          <a:xfrm>
            <a:off x="329420" y="3338560"/>
            <a:ext cx="2166424" cy="1089273"/>
          </a:xfrm>
          <a:prstGeom prst="rect">
            <a:avLst/>
          </a:prstGeom>
          <a:noFill/>
        </p:spPr>
        <p:txBody>
          <a:bodyPr wrap="square" rtlCol="0">
            <a:spAutoFit/>
          </a:bodyPr>
          <a:lstStyle/>
          <a:p>
            <a:pPr algn="ctr">
              <a:lnSpc>
                <a:spcPct val="80000"/>
              </a:lnSpc>
            </a:pPr>
            <a:r>
              <a:rPr lang="en-US" altLang="zh-CN" sz="4000" spc="-200" dirty="0">
                <a:solidFill>
                  <a:schemeClr val="bg1">
                    <a:lumMod val="50000"/>
                  </a:schemeClr>
                </a:solidFill>
                <a:latin typeface="Arial Black" panose="020B0A04020102020204" pitchFamily="34" charset="0"/>
              </a:rPr>
              <a:t>90% in R&amp;D</a:t>
            </a:r>
            <a:endParaRPr lang="en-GB" sz="4000" spc="-200" dirty="0">
              <a:solidFill>
                <a:schemeClr val="bg1">
                  <a:lumMod val="50000"/>
                </a:schemeClr>
              </a:solidFill>
              <a:latin typeface="Arial Black" panose="020B0A04020102020204" pitchFamily="34" charset="0"/>
            </a:endParaRPr>
          </a:p>
        </p:txBody>
      </p:sp>
      <p:cxnSp>
        <p:nvCxnSpPr>
          <p:cNvPr id="14" name="Straight Connector 13">
            <a:extLst>
              <a:ext uri="{FF2B5EF4-FFF2-40B4-BE49-F238E27FC236}">
                <a16:creationId xmlns:a16="http://schemas.microsoft.com/office/drawing/2014/main" id="{B3662492-1613-4330-88BE-D5DA059E1EE9}"/>
              </a:ext>
            </a:extLst>
          </p:cNvPr>
          <p:cNvCxnSpPr/>
          <p:nvPr/>
        </p:nvCxnSpPr>
        <p:spPr>
          <a:xfrm>
            <a:off x="441964" y="1785090"/>
            <a:ext cx="0" cy="870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DB4D71-F396-40C6-9EE3-C06C342E066A}"/>
              </a:ext>
            </a:extLst>
          </p:cNvPr>
          <p:cNvCxnSpPr/>
          <p:nvPr/>
        </p:nvCxnSpPr>
        <p:spPr>
          <a:xfrm>
            <a:off x="2352824" y="1785090"/>
            <a:ext cx="0" cy="870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1CFB90-AB58-4974-B585-A13B4040BAB9}"/>
              </a:ext>
            </a:extLst>
          </p:cNvPr>
          <p:cNvCxnSpPr/>
          <p:nvPr/>
        </p:nvCxnSpPr>
        <p:spPr>
          <a:xfrm>
            <a:off x="453686" y="3370614"/>
            <a:ext cx="0" cy="870042"/>
          </a:xfrm>
          <a:prstGeom prst="line">
            <a:avLst/>
          </a:prstGeom>
          <a:ln>
            <a:solidFill>
              <a:srgbClr val="8D8D8D"/>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BF3F7B2-9B81-4442-A846-1EDDB074A1C6}"/>
              </a:ext>
            </a:extLst>
          </p:cNvPr>
          <p:cNvCxnSpPr/>
          <p:nvPr/>
        </p:nvCxnSpPr>
        <p:spPr>
          <a:xfrm>
            <a:off x="2364546" y="3370614"/>
            <a:ext cx="0" cy="870042"/>
          </a:xfrm>
          <a:prstGeom prst="line">
            <a:avLst/>
          </a:prstGeom>
          <a:ln>
            <a:solidFill>
              <a:srgbClr val="8D8D8D"/>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129D8D9-8E60-4921-935C-1052D3F21B88}"/>
              </a:ext>
            </a:extLst>
          </p:cNvPr>
          <p:cNvSpPr txBox="1"/>
          <p:nvPr/>
        </p:nvSpPr>
        <p:spPr>
          <a:xfrm>
            <a:off x="298354" y="4892030"/>
            <a:ext cx="2166424" cy="1089273"/>
          </a:xfrm>
          <a:prstGeom prst="rect">
            <a:avLst/>
          </a:prstGeom>
          <a:noFill/>
        </p:spPr>
        <p:txBody>
          <a:bodyPr wrap="square" rtlCol="0">
            <a:spAutoFit/>
          </a:bodyPr>
          <a:lstStyle/>
          <a:p>
            <a:pPr algn="ctr">
              <a:lnSpc>
                <a:spcPct val="80000"/>
              </a:lnSpc>
            </a:pPr>
            <a:r>
              <a:rPr lang="en-US" altLang="zh-CN" sz="4000" spc="-200" dirty="0">
                <a:solidFill>
                  <a:schemeClr val="bg1">
                    <a:lumMod val="65000"/>
                  </a:schemeClr>
                </a:solidFill>
                <a:latin typeface="Arial Black" panose="020B0A04020102020204" pitchFamily="34" charset="0"/>
              </a:rPr>
              <a:t>Rapid growth</a:t>
            </a:r>
            <a:endParaRPr lang="en-GB" sz="4000" spc="-200" dirty="0">
              <a:solidFill>
                <a:schemeClr val="bg1">
                  <a:lumMod val="65000"/>
                </a:schemeClr>
              </a:solidFill>
              <a:latin typeface="Arial Black" panose="020B0A04020102020204" pitchFamily="34" charset="0"/>
            </a:endParaRPr>
          </a:p>
        </p:txBody>
      </p:sp>
      <p:cxnSp>
        <p:nvCxnSpPr>
          <p:cNvPr id="19" name="Straight Connector 18">
            <a:extLst>
              <a:ext uri="{FF2B5EF4-FFF2-40B4-BE49-F238E27FC236}">
                <a16:creationId xmlns:a16="http://schemas.microsoft.com/office/drawing/2014/main" id="{987AD26E-075E-465A-8710-6AE09F2A2664}"/>
              </a:ext>
            </a:extLst>
          </p:cNvPr>
          <p:cNvCxnSpPr/>
          <p:nvPr/>
        </p:nvCxnSpPr>
        <p:spPr>
          <a:xfrm>
            <a:off x="441964" y="4984167"/>
            <a:ext cx="0" cy="87004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23BCE55-26DE-438C-BAAB-D23DDAFC0536}"/>
              </a:ext>
            </a:extLst>
          </p:cNvPr>
          <p:cNvCxnSpPr/>
          <p:nvPr/>
        </p:nvCxnSpPr>
        <p:spPr>
          <a:xfrm>
            <a:off x="2352824" y="4984167"/>
            <a:ext cx="0" cy="87004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9883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emo2.pixflow.net/profession/wp-content/uploads/2013/10/BG21.jpg">
            <a:extLst>
              <a:ext uri="{FF2B5EF4-FFF2-40B4-BE49-F238E27FC236}">
                <a16:creationId xmlns:a16="http://schemas.microsoft.com/office/drawing/2014/main" id="{70CB6FD6-671B-4FC6-9E9B-0B0B2B4FD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46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54639" y="1977183"/>
            <a:ext cx="6637362" cy="1569660"/>
          </a:xfrm>
          <a:prstGeom prst="rect">
            <a:avLst/>
          </a:prstGeom>
          <a:noFill/>
        </p:spPr>
        <p:txBody>
          <a:bodyPr wrap="square" rtlCol="0">
            <a:spAutoFit/>
          </a:bodyPr>
          <a:lstStyle/>
          <a:p>
            <a:r>
              <a:rPr lang="en-GB" sz="9600" dirty="0">
                <a:ln>
                  <a:solidFill>
                    <a:schemeClr val="tx1">
                      <a:lumMod val="75000"/>
                      <a:lumOff val="25000"/>
                    </a:schemeClr>
                  </a:solidFill>
                </a:ln>
                <a:solidFill>
                  <a:schemeClr val="tx1">
                    <a:lumMod val="75000"/>
                    <a:lumOff val="25000"/>
                  </a:schemeClr>
                </a:solidFill>
                <a:latin typeface="+mj-lt"/>
              </a:rPr>
              <a:t>Artificial</a:t>
            </a:r>
          </a:p>
        </p:txBody>
      </p:sp>
      <p:sp>
        <p:nvSpPr>
          <p:cNvPr id="5" name="TextBox 4"/>
          <p:cNvSpPr txBox="1"/>
          <p:nvPr/>
        </p:nvSpPr>
        <p:spPr>
          <a:xfrm>
            <a:off x="7383440" y="3195280"/>
            <a:ext cx="7132940" cy="1015663"/>
          </a:xfrm>
          <a:prstGeom prst="rect">
            <a:avLst/>
          </a:prstGeom>
          <a:noFill/>
        </p:spPr>
        <p:txBody>
          <a:bodyPr wrap="square" rtlCol="0">
            <a:spAutoFit/>
          </a:bodyPr>
          <a:lstStyle/>
          <a:p>
            <a:r>
              <a:rPr lang="en-GB" sz="6000" b="1" dirty="0">
                <a:solidFill>
                  <a:schemeClr val="bg1">
                    <a:lumMod val="65000"/>
                  </a:schemeClr>
                </a:solidFill>
                <a:latin typeface="+mj-lt"/>
              </a:rPr>
              <a:t>Intelligence</a:t>
            </a:r>
          </a:p>
        </p:txBody>
      </p:sp>
      <p:pic>
        <p:nvPicPr>
          <p:cNvPr id="6" name="Picture 5">
            <a:extLst>
              <a:ext uri="{FF2B5EF4-FFF2-40B4-BE49-F238E27FC236}">
                <a16:creationId xmlns:a16="http://schemas.microsoft.com/office/drawing/2014/main" id="{C2C8E44B-9139-4CA3-82BA-63E4DDE33318}"/>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954423" y="624127"/>
            <a:ext cx="2241392" cy="863655"/>
          </a:xfrm>
          <a:prstGeom prst="rect">
            <a:avLst/>
          </a:prstGeom>
        </p:spPr>
      </p:pic>
      <p:sp>
        <p:nvSpPr>
          <p:cNvPr id="2" name="Rectangle 1">
            <a:extLst>
              <a:ext uri="{FF2B5EF4-FFF2-40B4-BE49-F238E27FC236}">
                <a16:creationId xmlns:a16="http://schemas.microsoft.com/office/drawing/2014/main" id="{4BF8D8BE-FB69-4429-879A-C73D23A1D6D1}"/>
              </a:ext>
            </a:extLst>
          </p:cNvPr>
          <p:cNvSpPr/>
          <p:nvPr/>
        </p:nvSpPr>
        <p:spPr>
          <a:xfrm>
            <a:off x="573206" y="559560"/>
            <a:ext cx="11027391" cy="59150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4216139-3690-451C-AF31-233700494CC8}"/>
              </a:ext>
            </a:extLst>
          </p:cNvPr>
          <p:cNvGrpSpPr/>
          <p:nvPr/>
        </p:nvGrpSpPr>
        <p:grpSpPr>
          <a:xfrm>
            <a:off x="586856" y="4410956"/>
            <a:ext cx="9141619" cy="2058086"/>
            <a:chOff x="3175" y="4204494"/>
            <a:chExt cx="12188825" cy="2744114"/>
          </a:xfrm>
        </p:grpSpPr>
        <p:sp>
          <p:nvSpPr>
            <p:cNvPr id="11" name="Freeform 13">
              <a:extLst>
                <a:ext uri="{FF2B5EF4-FFF2-40B4-BE49-F238E27FC236}">
                  <a16:creationId xmlns:a16="http://schemas.microsoft.com/office/drawing/2014/main" id="{8FB29288-C81D-423C-AB8C-467CF8D79509}"/>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solidFill>
                  <a:srgbClr val="44546A"/>
                </a:solidFill>
                <a:effectLst/>
                <a:uLnTx/>
                <a:uFillTx/>
                <a:latin typeface="Calibri"/>
                <a:ea typeface="+mn-ea"/>
                <a:cs typeface="+mn-cs"/>
              </a:endParaRPr>
            </a:p>
          </p:txBody>
        </p:sp>
        <p:sp>
          <p:nvSpPr>
            <p:cNvPr id="12" name="Freeform 14">
              <a:extLst>
                <a:ext uri="{FF2B5EF4-FFF2-40B4-BE49-F238E27FC236}">
                  <a16:creationId xmlns:a16="http://schemas.microsoft.com/office/drawing/2014/main" id="{B73FF564-B098-4219-87E3-FA9A8DD1E47B}"/>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solidFill>
                  <a:srgbClr val="44546A"/>
                </a:solidFill>
                <a:effectLst/>
                <a:uLnTx/>
                <a:uFillTx/>
                <a:latin typeface="Calibri"/>
                <a:ea typeface="+mn-ea"/>
                <a:cs typeface="+mn-cs"/>
              </a:endParaRPr>
            </a:p>
          </p:txBody>
        </p:sp>
        <p:sp>
          <p:nvSpPr>
            <p:cNvPr id="13" name="Freeform 15">
              <a:extLst>
                <a:ext uri="{FF2B5EF4-FFF2-40B4-BE49-F238E27FC236}">
                  <a16:creationId xmlns:a16="http://schemas.microsoft.com/office/drawing/2014/main" id="{5EC90D7A-4806-4BFA-AB09-254BB4DE6E52}"/>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solidFill>
                  <a:srgbClr val="44546A"/>
                </a:solidFill>
                <a:effectLst/>
                <a:uLnTx/>
                <a:uFillTx/>
                <a:latin typeface="Calibri"/>
                <a:ea typeface="+mn-ea"/>
                <a:cs typeface="+mn-cs"/>
              </a:endParaRPr>
            </a:p>
          </p:txBody>
        </p:sp>
        <p:sp>
          <p:nvSpPr>
            <p:cNvPr id="14" name="Freeform 16">
              <a:extLst>
                <a:ext uri="{FF2B5EF4-FFF2-40B4-BE49-F238E27FC236}">
                  <a16:creationId xmlns:a16="http://schemas.microsoft.com/office/drawing/2014/main" id="{C41B18E3-2AB2-4327-B7FD-C6ABB17AB80F}"/>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solidFill>
                  <a:srgbClr val="44546A"/>
                </a:solidFill>
                <a:effectLst/>
                <a:uLnTx/>
                <a:uFillTx/>
                <a:latin typeface="Calibri"/>
                <a:ea typeface="+mn-ea"/>
                <a:cs typeface="+mn-cs"/>
              </a:endParaRPr>
            </a:p>
          </p:txBody>
        </p:sp>
        <p:sp>
          <p:nvSpPr>
            <p:cNvPr id="15" name="Freeform 17">
              <a:extLst>
                <a:ext uri="{FF2B5EF4-FFF2-40B4-BE49-F238E27FC236}">
                  <a16:creationId xmlns:a16="http://schemas.microsoft.com/office/drawing/2014/main" id="{BABDF45A-1978-4916-9193-4B3DA68330C5}"/>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solidFill>
                  <a:srgbClr val="44546A"/>
                </a:solidFill>
                <a:effectLst/>
                <a:uLnTx/>
                <a:uFillTx/>
                <a:latin typeface="Calibri"/>
                <a:ea typeface="+mn-ea"/>
                <a:cs typeface="+mn-cs"/>
              </a:endParaRPr>
            </a:p>
          </p:txBody>
        </p:sp>
        <p:sp>
          <p:nvSpPr>
            <p:cNvPr id="16" name="Freeform 18">
              <a:extLst>
                <a:ext uri="{FF2B5EF4-FFF2-40B4-BE49-F238E27FC236}">
                  <a16:creationId xmlns:a16="http://schemas.microsoft.com/office/drawing/2014/main" id="{6B1D1B7C-DF56-4A0F-B842-243DC2F855D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solidFill>
                  <a:srgbClr val="44546A"/>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EE300AB-E485-4F43-AF5A-FB1F56ADB55D}"/>
              </a:ext>
            </a:extLst>
          </p:cNvPr>
          <p:cNvGrpSpPr/>
          <p:nvPr/>
        </p:nvGrpSpPr>
        <p:grpSpPr>
          <a:xfrm>
            <a:off x="3190219" y="4416523"/>
            <a:ext cx="8404649" cy="2058086"/>
            <a:chOff x="3175" y="4204494"/>
            <a:chExt cx="11206200" cy="2744114"/>
          </a:xfrm>
        </p:grpSpPr>
        <p:sp>
          <p:nvSpPr>
            <p:cNvPr id="18" name="Freeform 13">
              <a:extLst>
                <a:ext uri="{FF2B5EF4-FFF2-40B4-BE49-F238E27FC236}">
                  <a16:creationId xmlns:a16="http://schemas.microsoft.com/office/drawing/2014/main" id="{90F910A5-89B5-43B0-9C9C-BD756D70CEF1}"/>
                </a:ext>
              </a:extLst>
            </p:cNvPr>
            <p:cNvSpPr>
              <a:spLocks/>
            </p:cNvSpPr>
            <p:nvPr/>
          </p:nvSpPr>
          <p:spPr bwMode="auto">
            <a:xfrm>
              <a:off x="9181876" y="5456594"/>
              <a:ext cx="2027499"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9" name="Freeform 14">
              <a:extLst>
                <a:ext uri="{FF2B5EF4-FFF2-40B4-BE49-F238E27FC236}">
                  <a16:creationId xmlns:a16="http://schemas.microsoft.com/office/drawing/2014/main" id="{816227ED-5705-4BAA-B9E1-A7704D742242}"/>
                </a:ext>
              </a:extLst>
            </p:cNvPr>
            <p:cNvSpPr>
              <a:spLocks noEditPoints="1"/>
            </p:cNvSpPr>
            <p:nvPr/>
          </p:nvSpPr>
          <p:spPr bwMode="auto">
            <a:xfrm>
              <a:off x="8129059"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0" name="Freeform 15">
              <a:extLst>
                <a:ext uri="{FF2B5EF4-FFF2-40B4-BE49-F238E27FC236}">
                  <a16:creationId xmlns:a16="http://schemas.microsoft.com/office/drawing/2014/main" id="{431A8C49-2F91-45DA-9959-08FBF292FAEF}"/>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1" name="Freeform 16">
              <a:extLst>
                <a:ext uri="{FF2B5EF4-FFF2-40B4-BE49-F238E27FC236}">
                  <a16:creationId xmlns:a16="http://schemas.microsoft.com/office/drawing/2014/main" id="{33FEB39F-99C4-41BB-A05D-8CF814AF55EC}"/>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2" name="Freeform 17">
              <a:extLst>
                <a:ext uri="{FF2B5EF4-FFF2-40B4-BE49-F238E27FC236}">
                  <a16:creationId xmlns:a16="http://schemas.microsoft.com/office/drawing/2014/main" id="{515D81AE-80EF-48E4-9BFA-D8AE4A6B9E34}"/>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3" name="Freeform 18">
              <a:extLst>
                <a:ext uri="{FF2B5EF4-FFF2-40B4-BE49-F238E27FC236}">
                  <a16:creationId xmlns:a16="http://schemas.microsoft.com/office/drawing/2014/main" id="{ED7C4823-89D9-4ABE-B54A-3EB94CA48DE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spTree>
    <p:extLst>
      <p:ext uri="{BB962C8B-B14F-4D97-AF65-F5344CB8AC3E}">
        <p14:creationId xmlns:p14="http://schemas.microsoft.com/office/powerpoint/2010/main" val="26506947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90F8E1A-2D83-428E-816B-53855EEC296F}"/>
              </a:ext>
            </a:extLst>
          </p:cNvPr>
          <p:cNvSpPr/>
          <p:nvPr/>
        </p:nvSpPr>
        <p:spPr>
          <a:xfrm>
            <a:off x="5616237" y="2118733"/>
            <a:ext cx="5919271" cy="4169525"/>
          </a:xfrm>
          <a:prstGeom prst="rect">
            <a:avLst/>
          </a:prstGeom>
          <a:solidFill>
            <a:srgbClr val="FFA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图片 4">
            <a:extLst>
              <a:ext uri="{FF2B5EF4-FFF2-40B4-BE49-F238E27FC236}">
                <a16:creationId xmlns:a16="http://schemas.microsoft.com/office/drawing/2014/main" id="{A4FE1857-27D3-40FA-B84D-FADB800DC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9002" y="2208628"/>
            <a:ext cx="5588866" cy="3978851"/>
          </a:xfrm>
          <a:prstGeom prst="rect">
            <a:avLst/>
          </a:prstGeom>
        </p:spPr>
      </p:pic>
      <p:sp>
        <p:nvSpPr>
          <p:cNvPr id="3" name="内容占位符 2">
            <a:extLst>
              <a:ext uri="{FF2B5EF4-FFF2-40B4-BE49-F238E27FC236}">
                <a16:creationId xmlns:a16="http://schemas.microsoft.com/office/drawing/2014/main" id="{8DDFFCF2-CD96-4095-9C53-866B42A11D1F}"/>
              </a:ext>
            </a:extLst>
          </p:cNvPr>
          <p:cNvSpPr>
            <a:spLocks noGrp="1"/>
          </p:cNvSpPr>
          <p:nvPr>
            <p:ph idx="1"/>
          </p:nvPr>
        </p:nvSpPr>
        <p:spPr>
          <a:xfrm>
            <a:off x="838200" y="1253331"/>
            <a:ext cx="4763969" cy="4351338"/>
          </a:xfrm>
        </p:spPr>
        <p:txBody>
          <a:bodyPr>
            <a:noAutofit/>
          </a:bodyPr>
          <a:lstStyle/>
          <a:p>
            <a:pPr>
              <a:lnSpc>
                <a:spcPct val="100000"/>
              </a:lnSpc>
              <a:spcBef>
                <a:spcPts val="0"/>
              </a:spcBef>
            </a:pPr>
            <a:endParaRPr lang="en-US" altLang="zh-CN" sz="2000" dirty="0"/>
          </a:p>
          <a:p>
            <a:pPr marL="0" indent="0">
              <a:lnSpc>
                <a:spcPct val="100000"/>
              </a:lnSpc>
              <a:spcBef>
                <a:spcPts val="0"/>
              </a:spcBef>
              <a:buNone/>
            </a:pPr>
            <a:endParaRPr lang="en-US" altLang="zh-CN" sz="2000" u="sng" dirty="0"/>
          </a:p>
          <a:p>
            <a:pPr marL="0" indent="0">
              <a:lnSpc>
                <a:spcPct val="100000"/>
              </a:lnSpc>
              <a:spcBef>
                <a:spcPts val="0"/>
              </a:spcBef>
              <a:buNone/>
            </a:pPr>
            <a:endParaRPr lang="en-US" altLang="zh-CN" sz="2000" u="sng" dirty="0"/>
          </a:p>
          <a:p>
            <a:pPr marL="0" indent="0">
              <a:lnSpc>
                <a:spcPct val="100000"/>
              </a:lnSpc>
              <a:spcBef>
                <a:spcPts val="0"/>
              </a:spcBef>
              <a:buNone/>
            </a:pPr>
            <a:endParaRPr lang="en-US" altLang="zh-CN" sz="2000" u="sng" dirty="0"/>
          </a:p>
          <a:p>
            <a:pPr marL="457200" lvl="1" indent="0">
              <a:lnSpc>
                <a:spcPct val="100000"/>
              </a:lnSpc>
              <a:spcBef>
                <a:spcPts val="0"/>
              </a:spcBef>
              <a:buNone/>
            </a:pPr>
            <a:r>
              <a:rPr lang="en-US" altLang="zh-CN" sz="2000" dirty="0">
                <a:highlight>
                  <a:srgbClr val="FFD040"/>
                </a:highlight>
              </a:rPr>
              <a:t>Large amount of accurate historical data </a:t>
            </a:r>
          </a:p>
          <a:p>
            <a:pPr lvl="1">
              <a:lnSpc>
                <a:spcPct val="100000"/>
              </a:lnSpc>
              <a:spcBef>
                <a:spcPts val="0"/>
              </a:spcBef>
            </a:pPr>
            <a:r>
              <a:rPr lang="en-US" altLang="zh-CN" sz="2000" dirty="0"/>
              <a:t>machine learning is dependent on data</a:t>
            </a:r>
          </a:p>
          <a:p>
            <a:pPr marL="457200" lvl="1" indent="0">
              <a:lnSpc>
                <a:spcPct val="100000"/>
              </a:lnSpc>
              <a:spcBef>
                <a:spcPts val="0"/>
              </a:spcBef>
              <a:buNone/>
            </a:pPr>
            <a:endParaRPr lang="en-US" altLang="zh-CN" sz="2000" dirty="0"/>
          </a:p>
          <a:p>
            <a:pPr marL="457200" lvl="1" indent="0">
              <a:lnSpc>
                <a:spcPct val="100000"/>
              </a:lnSpc>
              <a:spcBef>
                <a:spcPts val="0"/>
              </a:spcBef>
              <a:buNone/>
            </a:pPr>
            <a:r>
              <a:rPr lang="en-US" altLang="zh-CN" sz="2000" dirty="0">
                <a:highlight>
                  <a:srgbClr val="FFFF89"/>
                </a:highlight>
              </a:rPr>
              <a:t>Financial activities have clear aims</a:t>
            </a:r>
            <a:r>
              <a:rPr lang="en-US" altLang="zh-CN" sz="2000" dirty="0">
                <a:highlight>
                  <a:srgbClr val="FDB813"/>
                </a:highlight>
              </a:rPr>
              <a:t> </a:t>
            </a:r>
          </a:p>
          <a:p>
            <a:pPr lvl="1">
              <a:lnSpc>
                <a:spcPct val="100000"/>
              </a:lnSpc>
              <a:spcBef>
                <a:spcPts val="0"/>
              </a:spcBef>
            </a:pPr>
            <a:r>
              <a:rPr lang="en-US" altLang="zh-CN" sz="2000" dirty="0"/>
              <a:t>make profits or control risk </a:t>
            </a:r>
          </a:p>
          <a:p>
            <a:pPr>
              <a:lnSpc>
                <a:spcPct val="100000"/>
              </a:lnSpc>
              <a:spcBef>
                <a:spcPts val="0"/>
              </a:spcBef>
            </a:pPr>
            <a:endParaRPr lang="en-US" altLang="zh-CN" sz="2000" dirty="0"/>
          </a:p>
          <a:p>
            <a:pPr marL="457200" lvl="1" indent="0">
              <a:lnSpc>
                <a:spcPct val="100000"/>
              </a:lnSpc>
              <a:spcBef>
                <a:spcPts val="0"/>
              </a:spcBef>
              <a:buNone/>
            </a:pPr>
            <a:r>
              <a:rPr lang="en-US" altLang="zh-CN" sz="2000" dirty="0">
                <a:highlight>
                  <a:srgbClr val="CBCBCB"/>
                </a:highlight>
              </a:rPr>
              <a:t>Rank the 3</a:t>
            </a:r>
            <a:r>
              <a:rPr lang="en-US" altLang="zh-CN" sz="2000" baseline="30000" dirty="0">
                <a:highlight>
                  <a:srgbClr val="CBCBCB"/>
                </a:highlight>
              </a:rPr>
              <a:t>rd</a:t>
            </a:r>
            <a:r>
              <a:rPr lang="en-US" altLang="zh-CN" sz="2000" dirty="0">
                <a:highlight>
                  <a:srgbClr val="CBCBCB"/>
                </a:highlight>
              </a:rPr>
              <a:t> in current AI adoption</a:t>
            </a:r>
          </a:p>
          <a:p>
            <a:pPr lvl="1">
              <a:lnSpc>
                <a:spcPct val="100000"/>
              </a:lnSpc>
              <a:spcBef>
                <a:spcPts val="0"/>
              </a:spcBef>
            </a:pPr>
            <a:r>
              <a:rPr lang="en-US" altLang="zh-CN" sz="2000" dirty="0"/>
              <a:t>with the highest Future demand trajectory</a:t>
            </a:r>
            <a:endParaRPr lang="zh-CN" altLang="en-US" sz="2000" dirty="0"/>
          </a:p>
        </p:txBody>
      </p:sp>
      <p:sp>
        <p:nvSpPr>
          <p:cNvPr id="6" name="Title 1">
            <a:extLst>
              <a:ext uri="{FF2B5EF4-FFF2-40B4-BE49-F238E27FC236}">
                <a16:creationId xmlns:a16="http://schemas.microsoft.com/office/drawing/2014/main" id="{6E04DD8A-7574-4F74-BBEA-1F80A0FC8A93}"/>
              </a:ext>
            </a:extLst>
          </p:cNvPr>
          <p:cNvSpPr txBox="1">
            <a:spLocks/>
          </p:cNvSpPr>
          <p:nvPr/>
        </p:nvSpPr>
        <p:spPr>
          <a:xfrm>
            <a:off x="838200" y="60480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a:lstStyle>
          <a:p>
            <a:r>
              <a:rPr lang="en-GB" dirty="0"/>
              <a:t>AI &amp; Finance</a:t>
            </a:r>
          </a:p>
        </p:txBody>
      </p:sp>
      <p:sp>
        <p:nvSpPr>
          <p:cNvPr id="7" name="Freeform 6">
            <a:extLst>
              <a:ext uri="{FF2B5EF4-FFF2-40B4-BE49-F238E27FC236}">
                <a16:creationId xmlns:a16="http://schemas.microsoft.com/office/drawing/2014/main" id="{A690AF2A-4F79-4C09-8E25-14740CFF4FB0}"/>
              </a:ext>
            </a:extLst>
          </p:cNvPr>
          <p:cNvSpPr>
            <a:spLocks noEditPoints="1"/>
          </p:cNvSpPr>
          <p:nvPr/>
        </p:nvSpPr>
        <p:spPr bwMode="auto">
          <a:xfrm>
            <a:off x="824132" y="4033141"/>
            <a:ext cx="414338" cy="414337"/>
          </a:xfrm>
          <a:custGeom>
            <a:avLst/>
            <a:gdLst>
              <a:gd name="T0" fmla="*/ 1509 w 3696"/>
              <a:gd name="T1" fmla="*/ 2255 h 3696"/>
              <a:gd name="T2" fmla="*/ 695 w 3696"/>
              <a:gd name="T3" fmla="*/ 1983 h 3696"/>
              <a:gd name="T4" fmla="*/ 3001 w 3696"/>
              <a:gd name="T5" fmla="*/ 1305 h 3696"/>
              <a:gd name="T6" fmla="*/ 1848 w 3696"/>
              <a:gd name="T7" fmla="*/ 0 h 3696"/>
              <a:gd name="T8" fmla="*/ 2071 w 3696"/>
              <a:gd name="T9" fmla="*/ 13 h 3696"/>
              <a:gd name="T10" fmla="*/ 2287 w 3696"/>
              <a:gd name="T11" fmla="*/ 52 h 3696"/>
              <a:gd name="T12" fmla="*/ 2493 w 3696"/>
              <a:gd name="T13" fmla="*/ 116 h 3696"/>
              <a:gd name="T14" fmla="*/ 2688 w 3696"/>
              <a:gd name="T15" fmla="*/ 201 h 3696"/>
              <a:gd name="T16" fmla="*/ 2871 w 3696"/>
              <a:gd name="T17" fmla="*/ 309 h 3696"/>
              <a:gd name="T18" fmla="*/ 3039 w 3696"/>
              <a:gd name="T19" fmla="*/ 434 h 3696"/>
              <a:gd name="T20" fmla="*/ 3191 w 3696"/>
              <a:gd name="T21" fmla="*/ 579 h 3696"/>
              <a:gd name="T22" fmla="*/ 3327 w 3696"/>
              <a:gd name="T23" fmla="*/ 739 h 3696"/>
              <a:gd name="T24" fmla="*/ 3443 w 3696"/>
              <a:gd name="T25" fmla="*/ 915 h 3696"/>
              <a:gd name="T26" fmla="*/ 3540 w 3696"/>
              <a:gd name="T27" fmla="*/ 1104 h 3696"/>
              <a:gd name="T28" fmla="*/ 3615 w 3696"/>
              <a:gd name="T29" fmla="*/ 1305 h 3696"/>
              <a:gd name="T30" fmla="*/ 3666 w 3696"/>
              <a:gd name="T31" fmla="*/ 1516 h 3696"/>
              <a:gd name="T32" fmla="*/ 3692 w 3696"/>
              <a:gd name="T33" fmla="*/ 1736 h 3696"/>
              <a:gd name="T34" fmla="*/ 3692 w 3696"/>
              <a:gd name="T35" fmla="*/ 1961 h 3696"/>
              <a:gd name="T36" fmla="*/ 3666 w 3696"/>
              <a:gd name="T37" fmla="*/ 2181 h 3696"/>
              <a:gd name="T38" fmla="*/ 3615 w 3696"/>
              <a:gd name="T39" fmla="*/ 2391 h 3696"/>
              <a:gd name="T40" fmla="*/ 3540 w 3696"/>
              <a:gd name="T41" fmla="*/ 2592 h 3696"/>
              <a:gd name="T42" fmla="*/ 3443 w 3696"/>
              <a:gd name="T43" fmla="*/ 2780 h 3696"/>
              <a:gd name="T44" fmla="*/ 3327 w 3696"/>
              <a:gd name="T45" fmla="*/ 2956 h 3696"/>
              <a:gd name="T46" fmla="*/ 3191 w 3696"/>
              <a:gd name="T47" fmla="*/ 3116 h 3696"/>
              <a:gd name="T48" fmla="*/ 3039 w 3696"/>
              <a:gd name="T49" fmla="*/ 3261 h 3696"/>
              <a:gd name="T50" fmla="*/ 2871 w 3696"/>
              <a:gd name="T51" fmla="*/ 3388 h 3696"/>
              <a:gd name="T52" fmla="*/ 2688 w 3696"/>
              <a:gd name="T53" fmla="*/ 3494 h 3696"/>
              <a:gd name="T54" fmla="*/ 2493 w 3696"/>
              <a:gd name="T55" fmla="*/ 3581 h 3696"/>
              <a:gd name="T56" fmla="*/ 2287 w 3696"/>
              <a:gd name="T57" fmla="*/ 3643 h 3696"/>
              <a:gd name="T58" fmla="*/ 2071 w 3696"/>
              <a:gd name="T59" fmla="*/ 3683 h 3696"/>
              <a:gd name="T60" fmla="*/ 1848 w 3696"/>
              <a:gd name="T61" fmla="*/ 3696 h 3696"/>
              <a:gd name="T62" fmla="*/ 1624 w 3696"/>
              <a:gd name="T63" fmla="*/ 3683 h 3696"/>
              <a:gd name="T64" fmla="*/ 1409 w 3696"/>
              <a:gd name="T65" fmla="*/ 3643 h 3696"/>
              <a:gd name="T66" fmla="*/ 1203 w 3696"/>
              <a:gd name="T67" fmla="*/ 3581 h 3696"/>
              <a:gd name="T68" fmla="*/ 1008 w 3696"/>
              <a:gd name="T69" fmla="*/ 3494 h 3696"/>
              <a:gd name="T70" fmla="*/ 826 w 3696"/>
              <a:gd name="T71" fmla="*/ 3388 h 3696"/>
              <a:gd name="T72" fmla="*/ 657 w 3696"/>
              <a:gd name="T73" fmla="*/ 3261 h 3696"/>
              <a:gd name="T74" fmla="*/ 504 w 3696"/>
              <a:gd name="T75" fmla="*/ 3116 h 3696"/>
              <a:gd name="T76" fmla="*/ 369 w 3696"/>
              <a:gd name="T77" fmla="*/ 2956 h 3696"/>
              <a:gd name="T78" fmla="*/ 252 w 3696"/>
              <a:gd name="T79" fmla="*/ 2780 h 3696"/>
              <a:gd name="T80" fmla="*/ 156 w 3696"/>
              <a:gd name="T81" fmla="*/ 2592 h 3696"/>
              <a:gd name="T82" fmla="*/ 81 w 3696"/>
              <a:gd name="T83" fmla="*/ 2391 h 3696"/>
              <a:gd name="T84" fmla="*/ 30 w 3696"/>
              <a:gd name="T85" fmla="*/ 2181 h 3696"/>
              <a:gd name="T86" fmla="*/ 3 w 3696"/>
              <a:gd name="T87" fmla="*/ 1961 h 3696"/>
              <a:gd name="T88" fmla="*/ 3 w 3696"/>
              <a:gd name="T89" fmla="*/ 1736 h 3696"/>
              <a:gd name="T90" fmla="*/ 30 w 3696"/>
              <a:gd name="T91" fmla="*/ 1516 h 3696"/>
              <a:gd name="T92" fmla="*/ 81 w 3696"/>
              <a:gd name="T93" fmla="*/ 1305 h 3696"/>
              <a:gd name="T94" fmla="*/ 156 w 3696"/>
              <a:gd name="T95" fmla="*/ 1104 h 3696"/>
              <a:gd name="T96" fmla="*/ 252 w 3696"/>
              <a:gd name="T97" fmla="*/ 915 h 3696"/>
              <a:gd name="T98" fmla="*/ 369 w 3696"/>
              <a:gd name="T99" fmla="*/ 739 h 3696"/>
              <a:gd name="T100" fmla="*/ 504 w 3696"/>
              <a:gd name="T101" fmla="*/ 579 h 3696"/>
              <a:gd name="T102" fmla="*/ 657 w 3696"/>
              <a:gd name="T103" fmla="*/ 434 h 3696"/>
              <a:gd name="T104" fmla="*/ 826 w 3696"/>
              <a:gd name="T105" fmla="*/ 309 h 3696"/>
              <a:gd name="T106" fmla="*/ 1008 w 3696"/>
              <a:gd name="T107" fmla="*/ 201 h 3696"/>
              <a:gd name="T108" fmla="*/ 1203 w 3696"/>
              <a:gd name="T109" fmla="*/ 116 h 3696"/>
              <a:gd name="T110" fmla="*/ 1409 w 3696"/>
              <a:gd name="T111" fmla="*/ 52 h 3696"/>
              <a:gd name="T112" fmla="*/ 1624 w 3696"/>
              <a:gd name="T113" fmla="*/ 13 h 3696"/>
              <a:gd name="T114" fmla="*/ 1848 w 3696"/>
              <a:gd name="T115" fmla="*/ 0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96" h="3696">
                <a:moveTo>
                  <a:pt x="2729" y="1034"/>
                </a:moveTo>
                <a:lnTo>
                  <a:pt x="1509" y="2255"/>
                </a:lnTo>
                <a:lnTo>
                  <a:pt x="966" y="1712"/>
                </a:lnTo>
                <a:lnTo>
                  <a:pt x="695" y="1983"/>
                </a:lnTo>
                <a:lnTo>
                  <a:pt x="1509" y="2797"/>
                </a:lnTo>
                <a:lnTo>
                  <a:pt x="3001" y="1305"/>
                </a:lnTo>
                <a:lnTo>
                  <a:pt x="2729" y="1034"/>
                </a:lnTo>
                <a:close/>
                <a:moveTo>
                  <a:pt x="1848" y="0"/>
                </a:moveTo>
                <a:lnTo>
                  <a:pt x="1960" y="4"/>
                </a:lnTo>
                <a:lnTo>
                  <a:pt x="2071" y="13"/>
                </a:lnTo>
                <a:lnTo>
                  <a:pt x="2180" y="30"/>
                </a:lnTo>
                <a:lnTo>
                  <a:pt x="2287" y="52"/>
                </a:lnTo>
                <a:lnTo>
                  <a:pt x="2391" y="81"/>
                </a:lnTo>
                <a:lnTo>
                  <a:pt x="2493" y="116"/>
                </a:lnTo>
                <a:lnTo>
                  <a:pt x="2592" y="156"/>
                </a:lnTo>
                <a:lnTo>
                  <a:pt x="2688" y="201"/>
                </a:lnTo>
                <a:lnTo>
                  <a:pt x="2781" y="253"/>
                </a:lnTo>
                <a:lnTo>
                  <a:pt x="2871" y="309"/>
                </a:lnTo>
                <a:lnTo>
                  <a:pt x="2957" y="369"/>
                </a:lnTo>
                <a:lnTo>
                  <a:pt x="3039" y="434"/>
                </a:lnTo>
                <a:lnTo>
                  <a:pt x="3117" y="505"/>
                </a:lnTo>
                <a:lnTo>
                  <a:pt x="3191" y="579"/>
                </a:lnTo>
                <a:lnTo>
                  <a:pt x="3262" y="657"/>
                </a:lnTo>
                <a:lnTo>
                  <a:pt x="3327" y="739"/>
                </a:lnTo>
                <a:lnTo>
                  <a:pt x="3387" y="825"/>
                </a:lnTo>
                <a:lnTo>
                  <a:pt x="3443" y="915"/>
                </a:lnTo>
                <a:lnTo>
                  <a:pt x="3495" y="1008"/>
                </a:lnTo>
                <a:lnTo>
                  <a:pt x="3540" y="1104"/>
                </a:lnTo>
                <a:lnTo>
                  <a:pt x="3580" y="1203"/>
                </a:lnTo>
                <a:lnTo>
                  <a:pt x="3615" y="1305"/>
                </a:lnTo>
                <a:lnTo>
                  <a:pt x="3644" y="1409"/>
                </a:lnTo>
                <a:lnTo>
                  <a:pt x="3666" y="1516"/>
                </a:lnTo>
                <a:lnTo>
                  <a:pt x="3683" y="1625"/>
                </a:lnTo>
                <a:lnTo>
                  <a:pt x="3692" y="1736"/>
                </a:lnTo>
                <a:lnTo>
                  <a:pt x="3696" y="1848"/>
                </a:lnTo>
                <a:lnTo>
                  <a:pt x="3692" y="1961"/>
                </a:lnTo>
                <a:lnTo>
                  <a:pt x="3683" y="2072"/>
                </a:lnTo>
                <a:lnTo>
                  <a:pt x="3666" y="2181"/>
                </a:lnTo>
                <a:lnTo>
                  <a:pt x="3644" y="2287"/>
                </a:lnTo>
                <a:lnTo>
                  <a:pt x="3615" y="2391"/>
                </a:lnTo>
                <a:lnTo>
                  <a:pt x="3580" y="2493"/>
                </a:lnTo>
                <a:lnTo>
                  <a:pt x="3540" y="2592"/>
                </a:lnTo>
                <a:lnTo>
                  <a:pt x="3495" y="2688"/>
                </a:lnTo>
                <a:lnTo>
                  <a:pt x="3443" y="2780"/>
                </a:lnTo>
                <a:lnTo>
                  <a:pt x="3387" y="2870"/>
                </a:lnTo>
                <a:lnTo>
                  <a:pt x="3327" y="2956"/>
                </a:lnTo>
                <a:lnTo>
                  <a:pt x="3262" y="3039"/>
                </a:lnTo>
                <a:lnTo>
                  <a:pt x="3191" y="3116"/>
                </a:lnTo>
                <a:lnTo>
                  <a:pt x="3117" y="3192"/>
                </a:lnTo>
                <a:lnTo>
                  <a:pt x="3039" y="3261"/>
                </a:lnTo>
                <a:lnTo>
                  <a:pt x="2957" y="3327"/>
                </a:lnTo>
                <a:lnTo>
                  <a:pt x="2871" y="3388"/>
                </a:lnTo>
                <a:lnTo>
                  <a:pt x="2781" y="3444"/>
                </a:lnTo>
                <a:lnTo>
                  <a:pt x="2688" y="3494"/>
                </a:lnTo>
                <a:lnTo>
                  <a:pt x="2592" y="3540"/>
                </a:lnTo>
                <a:lnTo>
                  <a:pt x="2493" y="3581"/>
                </a:lnTo>
                <a:lnTo>
                  <a:pt x="2391" y="3615"/>
                </a:lnTo>
                <a:lnTo>
                  <a:pt x="2287" y="3643"/>
                </a:lnTo>
                <a:lnTo>
                  <a:pt x="2180" y="3666"/>
                </a:lnTo>
                <a:lnTo>
                  <a:pt x="2071" y="3683"/>
                </a:lnTo>
                <a:lnTo>
                  <a:pt x="1960" y="3693"/>
                </a:lnTo>
                <a:lnTo>
                  <a:pt x="1848" y="3696"/>
                </a:lnTo>
                <a:lnTo>
                  <a:pt x="1735" y="3693"/>
                </a:lnTo>
                <a:lnTo>
                  <a:pt x="1624" y="3683"/>
                </a:lnTo>
                <a:lnTo>
                  <a:pt x="1515" y="3666"/>
                </a:lnTo>
                <a:lnTo>
                  <a:pt x="1409" y="3643"/>
                </a:lnTo>
                <a:lnTo>
                  <a:pt x="1305" y="3615"/>
                </a:lnTo>
                <a:lnTo>
                  <a:pt x="1203" y="3581"/>
                </a:lnTo>
                <a:lnTo>
                  <a:pt x="1104" y="3540"/>
                </a:lnTo>
                <a:lnTo>
                  <a:pt x="1008" y="3494"/>
                </a:lnTo>
                <a:lnTo>
                  <a:pt x="916" y="3444"/>
                </a:lnTo>
                <a:lnTo>
                  <a:pt x="826" y="3388"/>
                </a:lnTo>
                <a:lnTo>
                  <a:pt x="740" y="3327"/>
                </a:lnTo>
                <a:lnTo>
                  <a:pt x="657" y="3261"/>
                </a:lnTo>
                <a:lnTo>
                  <a:pt x="580" y="3192"/>
                </a:lnTo>
                <a:lnTo>
                  <a:pt x="504" y="3116"/>
                </a:lnTo>
                <a:lnTo>
                  <a:pt x="435" y="3039"/>
                </a:lnTo>
                <a:lnTo>
                  <a:pt x="369" y="2956"/>
                </a:lnTo>
                <a:lnTo>
                  <a:pt x="308" y="2870"/>
                </a:lnTo>
                <a:lnTo>
                  <a:pt x="252" y="2780"/>
                </a:lnTo>
                <a:lnTo>
                  <a:pt x="202" y="2688"/>
                </a:lnTo>
                <a:lnTo>
                  <a:pt x="156" y="2592"/>
                </a:lnTo>
                <a:lnTo>
                  <a:pt x="115" y="2493"/>
                </a:lnTo>
                <a:lnTo>
                  <a:pt x="81" y="2391"/>
                </a:lnTo>
                <a:lnTo>
                  <a:pt x="53" y="2287"/>
                </a:lnTo>
                <a:lnTo>
                  <a:pt x="30" y="2181"/>
                </a:lnTo>
                <a:lnTo>
                  <a:pt x="13" y="2072"/>
                </a:lnTo>
                <a:lnTo>
                  <a:pt x="3" y="1961"/>
                </a:lnTo>
                <a:lnTo>
                  <a:pt x="0" y="1848"/>
                </a:lnTo>
                <a:lnTo>
                  <a:pt x="3" y="1736"/>
                </a:lnTo>
                <a:lnTo>
                  <a:pt x="13" y="1625"/>
                </a:lnTo>
                <a:lnTo>
                  <a:pt x="30" y="1516"/>
                </a:lnTo>
                <a:lnTo>
                  <a:pt x="53" y="1409"/>
                </a:lnTo>
                <a:lnTo>
                  <a:pt x="81" y="1305"/>
                </a:lnTo>
                <a:lnTo>
                  <a:pt x="115" y="1203"/>
                </a:lnTo>
                <a:lnTo>
                  <a:pt x="156" y="1104"/>
                </a:lnTo>
                <a:lnTo>
                  <a:pt x="202" y="1008"/>
                </a:lnTo>
                <a:lnTo>
                  <a:pt x="252" y="915"/>
                </a:lnTo>
                <a:lnTo>
                  <a:pt x="308" y="825"/>
                </a:lnTo>
                <a:lnTo>
                  <a:pt x="369" y="739"/>
                </a:lnTo>
                <a:lnTo>
                  <a:pt x="435" y="657"/>
                </a:lnTo>
                <a:lnTo>
                  <a:pt x="504" y="579"/>
                </a:lnTo>
                <a:lnTo>
                  <a:pt x="580" y="505"/>
                </a:lnTo>
                <a:lnTo>
                  <a:pt x="657" y="434"/>
                </a:lnTo>
                <a:lnTo>
                  <a:pt x="740" y="369"/>
                </a:lnTo>
                <a:lnTo>
                  <a:pt x="826" y="309"/>
                </a:lnTo>
                <a:lnTo>
                  <a:pt x="916" y="253"/>
                </a:lnTo>
                <a:lnTo>
                  <a:pt x="1008" y="201"/>
                </a:lnTo>
                <a:lnTo>
                  <a:pt x="1104" y="156"/>
                </a:lnTo>
                <a:lnTo>
                  <a:pt x="1203" y="116"/>
                </a:lnTo>
                <a:lnTo>
                  <a:pt x="1305" y="81"/>
                </a:lnTo>
                <a:lnTo>
                  <a:pt x="1409" y="52"/>
                </a:lnTo>
                <a:lnTo>
                  <a:pt x="1515" y="30"/>
                </a:lnTo>
                <a:lnTo>
                  <a:pt x="1624" y="13"/>
                </a:lnTo>
                <a:lnTo>
                  <a:pt x="1735" y="4"/>
                </a:lnTo>
                <a:lnTo>
                  <a:pt x="1848" y="0"/>
                </a:lnTo>
                <a:close/>
              </a:path>
            </a:pathLst>
          </a:custGeom>
          <a:solidFill>
            <a:srgbClr val="FFFF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6">
            <a:extLst>
              <a:ext uri="{FF2B5EF4-FFF2-40B4-BE49-F238E27FC236}">
                <a16:creationId xmlns:a16="http://schemas.microsoft.com/office/drawing/2014/main" id="{16027C1E-6111-4485-A117-1BD14A8B9E9A}"/>
              </a:ext>
            </a:extLst>
          </p:cNvPr>
          <p:cNvSpPr>
            <a:spLocks noEditPoints="1"/>
          </p:cNvSpPr>
          <p:nvPr/>
        </p:nvSpPr>
        <p:spPr bwMode="auto">
          <a:xfrm>
            <a:off x="838200" y="2550529"/>
            <a:ext cx="414338" cy="414337"/>
          </a:xfrm>
          <a:custGeom>
            <a:avLst/>
            <a:gdLst>
              <a:gd name="T0" fmla="*/ 1509 w 3696"/>
              <a:gd name="T1" fmla="*/ 2255 h 3696"/>
              <a:gd name="T2" fmla="*/ 695 w 3696"/>
              <a:gd name="T3" fmla="*/ 1983 h 3696"/>
              <a:gd name="T4" fmla="*/ 3001 w 3696"/>
              <a:gd name="T5" fmla="*/ 1305 h 3696"/>
              <a:gd name="T6" fmla="*/ 1848 w 3696"/>
              <a:gd name="T7" fmla="*/ 0 h 3696"/>
              <a:gd name="T8" fmla="*/ 2071 w 3696"/>
              <a:gd name="T9" fmla="*/ 13 h 3696"/>
              <a:gd name="T10" fmla="*/ 2287 w 3696"/>
              <a:gd name="T11" fmla="*/ 52 h 3696"/>
              <a:gd name="T12" fmla="*/ 2493 w 3696"/>
              <a:gd name="T13" fmla="*/ 116 h 3696"/>
              <a:gd name="T14" fmla="*/ 2688 w 3696"/>
              <a:gd name="T15" fmla="*/ 201 h 3696"/>
              <a:gd name="T16" fmla="*/ 2871 w 3696"/>
              <a:gd name="T17" fmla="*/ 309 h 3696"/>
              <a:gd name="T18" fmla="*/ 3039 w 3696"/>
              <a:gd name="T19" fmla="*/ 434 h 3696"/>
              <a:gd name="T20" fmla="*/ 3191 w 3696"/>
              <a:gd name="T21" fmla="*/ 579 h 3696"/>
              <a:gd name="T22" fmla="*/ 3327 w 3696"/>
              <a:gd name="T23" fmla="*/ 739 h 3696"/>
              <a:gd name="T24" fmla="*/ 3443 w 3696"/>
              <a:gd name="T25" fmla="*/ 915 h 3696"/>
              <a:gd name="T26" fmla="*/ 3540 w 3696"/>
              <a:gd name="T27" fmla="*/ 1104 h 3696"/>
              <a:gd name="T28" fmla="*/ 3615 w 3696"/>
              <a:gd name="T29" fmla="*/ 1305 h 3696"/>
              <a:gd name="T30" fmla="*/ 3666 w 3696"/>
              <a:gd name="T31" fmla="*/ 1516 h 3696"/>
              <a:gd name="T32" fmla="*/ 3692 w 3696"/>
              <a:gd name="T33" fmla="*/ 1736 h 3696"/>
              <a:gd name="T34" fmla="*/ 3692 w 3696"/>
              <a:gd name="T35" fmla="*/ 1961 h 3696"/>
              <a:gd name="T36" fmla="*/ 3666 w 3696"/>
              <a:gd name="T37" fmla="*/ 2181 h 3696"/>
              <a:gd name="T38" fmla="*/ 3615 w 3696"/>
              <a:gd name="T39" fmla="*/ 2391 h 3696"/>
              <a:gd name="T40" fmla="*/ 3540 w 3696"/>
              <a:gd name="T41" fmla="*/ 2592 h 3696"/>
              <a:gd name="T42" fmla="*/ 3443 w 3696"/>
              <a:gd name="T43" fmla="*/ 2780 h 3696"/>
              <a:gd name="T44" fmla="*/ 3327 w 3696"/>
              <a:gd name="T45" fmla="*/ 2956 h 3696"/>
              <a:gd name="T46" fmla="*/ 3191 w 3696"/>
              <a:gd name="T47" fmla="*/ 3116 h 3696"/>
              <a:gd name="T48" fmla="*/ 3039 w 3696"/>
              <a:gd name="T49" fmla="*/ 3261 h 3696"/>
              <a:gd name="T50" fmla="*/ 2871 w 3696"/>
              <a:gd name="T51" fmla="*/ 3388 h 3696"/>
              <a:gd name="T52" fmla="*/ 2688 w 3696"/>
              <a:gd name="T53" fmla="*/ 3494 h 3696"/>
              <a:gd name="T54" fmla="*/ 2493 w 3696"/>
              <a:gd name="T55" fmla="*/ 3581 h 3696"/>
              <a:gd name="T56" fmla="*/ 2287 w 3696"/>
              <a:gd name="T57" fmla="*/ 3643 h 3696"/>
              <a:gd name="T58" fmla="*/ 2071 w 3696"/>
              <a:gd name="T59" fmla="*/ 3683 h 3696"/>
              <a:gd name="T60" fmla="*/ 1848 w 3696"/>
              <a:gd name="T61" fmla="*/ 3696 h 3696"/>
              <a:gd name="T62" fmla="*/ 1624 w 3696"/>
              <a:gd name="T63" fmla="*/ 3683 h 3696"/>
              <a:gd name="T64" fmla="*/ 1409 w 3696"/>
              <a:gd name="T65" fmla="*/ 3643 h 3696"/>
              <a:gd name="T66" fmla="*/ 1203 w 3696"/>
              <a:gd name="T67" fmla="*/ 3581 h 3696"/>
              <a:gd name="T68" fmla="*/ 1008 w 3696"/>
              <a:gd name="T69" fmla="*/ 3494 h 3696"/>
              <a:gd name="T70" fmla="*/ 826 w 3696"/>
              <a:gd name="T71" fmla="*/ 3388 h 3696"/>
              <a:gd name="T72" fmla="*/ 657 w 3696"/>
              <a:gd name="T73" fmla="*/ 3261 h 3696"/>
              <a:gd name="T74" fmla="*/ 504 w 3696"/>
              <a:gd name="T75" fmla="*/ 3116 h 3696"/>
              <a:gd name="T76" fmla="*/ 369 w 3696"/>
              <a:gd name="T77" fmla="*/ 2956 h 3696"/>
              <a:gd name="T78" fmla="*/ 252 w 3696"/>
              <a:gd name="T79" fmla="*/ 2780 h 3696"/>
              <a:gd name="T80" fmla="*/ 156 w 3696"/>
              <a:gd name="T81" fmla="*/ 2592 h 3696"/>
              <a:gd name="T82" fmla="*/ 81 w 3696"/>
              <a:gd name="T83" fmla="*/ 2391 h 3696"/>
              <a:gd name="T84" fmla="*/ 30 w 3696"/>
              <a:gd name="T85" fmla="*/ 2181 h 3696"/>
              <a:gd name="T86" fmla="*/ 3 w 3696"/>
              <a:gd name="T87" fmla="*/ 1961 h 3696"/>
              <a:gd name="T88" fmla="*/ 3 w 3696"/>
              <a:gd name="T89" fmla="*/ 1736 h 3696"/>
              <a:gd name="T90" fmla="*/ 30 w 3696"/>
              <a:gd name="T91" fmla="*/ 1516 h 3696"/>
              <a:gd name="T92" fmla="*/ 81 w 3696"/>
              <a:gd name="T93" fmla="*/ 1305 h 3696"/>
              <a:gd name="T94" fmla="*/ 156 w 3696"/>
              <a:gd name="T95" fmla="*/ 1104 h 3696"/>
              <a:gd name="T96" fmla="*/ 252 w 3696"/>
              <a:gd name="T97" fmla="*/ 915 h 3696"/>
              <a:gd name="T98" fmla="*/ 369 w 3696"/>
              <a:gd name="T99" fmla="*/ 739 h 3696"/>
              <a:gd name="T100" fmla="*/ 504 w 3696"/>
              <a:gd name="T101" fmla="*/ 579 h 3696"/>
              <a:gd name="T102" fmla="*/ 657 w 3696"/>
              <a:gd name="T103" fmla="*/ 434 h 3696"/>
              <a:gd name="T104" fmla="*/ 826 w 3696"/>
              <a:gd name="T105" fmla="*/ 309 h 3696"/>
              <a:gd name="T106" fmla="*/ 1008 w 3696"/>
              <a:gd name="T107" fmla="*/ 201 h 3696"/>
              <a:gd name="T108" fmla="*/ 1203 w 3696"/>
              <a:gd name="T109" fmla="*/ 116 h 3696"/>
              <a:gd name="T110" fmla="*/ 1409 w 3696"/>
              <a:gd name="T111" fmla="*/ 52 h 3696"/>
              <a:gd name="T112" fmla="*/ 1624 w 3696"/>
              <a:gd name="T113" fmla="*/ 13 h 3696"/>
              <a:gd name="T114" fmla="*/ 1848 w 3696"/>
              <a:gd name="T115" fmla="*/ 0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96" h="3696">
                <a:moveTo>
                  <a:pt x="2729" y="1034"/>
                </a:moveTo>
                <a:lnTo>
                  <a:pt x="1509" y="2255"/>
                </a:lnTo>
                <a:lnTo>
                  <a:pt x="966" y="1712"/>
                </a:lnTo>
                <a:lnTo>
                  <a:pt x="695" y="1983"/>
                </a:lnTo>
                <a:lnTo>
                  <a:pt x="1509" y="2797"/>
                </a:lnTo>
                <a:lnTo>
                  <a:pt x="3001" y="1305"/>
                </a:lnTo>
                <a:lnTo>
                  <a:pt x="2729" y="1034"/>
                </a:lnTo>
                <a:close/>
                <a:moveTo>
                  <a:pt x="1848" y="0"/>
                </a:moveTo>
                <a:lnTo>
                  <a:pt x="1960" y="4"/>
                </a:lnTo>
                <a:lnTo>
                  <a:pt x="2071" y="13"/>
                </a:lnTo>
                <a:lnTo>
                  <a:pt x="2180" y="30"/>
                </a:lnTo>
                <a:lnTo>
                  <a:pt x="2287" y="52"/>
                </a:lnTo>
                <a:lnTo>
                  <a:pt x="2391" y="81"/>
                </a:lnTo>
                <a:lnTo>
                  <a:pt x="2493" y="116"/>
                </a:lnTo>
                <a:lnTo>
                  <a:pt x="2592" y="156"/>
                </a:lnTo>
                <a:lnTo>
                  <a:pt x="2688" y="201"/>
                </a:lnTo>
                <a:lnTo>
                  <a:pt x="2781" y="253"/>
                </a:lnTo>
                <a:lnTo>
                  <a:pt x="2871" y="309"/>
                </a:lnTo>
                <a:lnTo>
                  <a:pt x="2957" y="369"/>
                </a:lnTo>
                <a:lnTo>
                  <a:pt x="3039" y="434"/>
                </a:lnTo>
                <a:lnTo>
                  <a:pt x="3117" y="505"/>
                </a:lnTo>
                <a:lnTo>
                  <a:pt x="3191" y="579"/>
                </a:lnTo>
                <a:lnTo>
                  <a:pt x="3262" y="657"/>
                </a:lnTo>
                <a:lnTo>
                  <a:pt x="3327" y="739"/>
                </a:lnTo>
                <a:lnTo>
                  <a:pt x="3387" y="825"/>
                </a:lnTo>
                <a:lnTo>
                  <a:pt x="3443" y="915"/>
                </a:lnTo>
                <a:lnTo>
                  <a:pt x="3495" y="1008"/>
                </a:lnTo>
                <a:lnTo>
                  <a:pt x="3540" y="1104"/>
                </a:lnTo>
                <a:lnTo>
                  <a:pt x="3580" y="1203"/>
                </a:lnTo>
                <a:lnTo>
                  <a:pt x="3615" y="1305"/>
                </a:lnTo>
                <a:lnTo>
                  <a:pt x="3644" y="1409"/>
                </a:lnTo>
                <a:lnTo>
                  <a:pt x="3666" y="1516"/>
                </a:lnTo>
                <a:lnTo>
                  <a:pt x="3683" y="1625"/>
                </a:lnTo>
                <a:lnTo>
                  <a:pt x="3692" y="1736"/>
                </a:lnTo>
                <a:lnTo>
                  <a:pt x="3696" y="1848"/>
                </a:lnTo>
                <a:lnTo>
                  <a:pt x="3692" y="1961"/>
                </a:lnTo>
                <a:lnTo>
                  <a:pt x="3683" y="2072"/>
                </a:lnTo>
                <a:lnTo>
                  <a:pt x="3666" y="2181"/>
                </a:lnTo>
                <a:lnTo>
                  <a:pt x="3644" y="2287"/>
                </a:lnTo>
                <a:lnTo>
                  <a:pt x="3615" y="2391"/>
                </a:lnTo>
                <a:lnTo>
                  <a:pt x="3580" y="2493"/>
                </a:lnTo>
                <a:lnTo>
                  <a:pt x="3540" y="2592"/>
                </a:lnTo>
                <a:lnTo>
                  <a:pt x="3495" y="2688"/>
                </a:lnTo>
                <a:lnTo>
                  <a:pt x="3443" y="2780"/>
                </a:lnTo>
                <a:lnTo>
                  <a:pt x="3387" y="2870"/>
                </a:lnTo>
                <a:lnTo>
                  <a:pt x="3327" y="2956"/>
                </a:lnTo>
                <a:lnTo>
                  <a:pt x="3262" y="3039"/>
                </a:lnTo>
                <a:lnTo>
                  <a:pt x="3191" y="3116"/>
                </a:lnTo>
                <a:lnTo>
                  <a:pt x="3117" y="3192"/>
                </a:lnTo>
                <a:lnTo>
                  <a:pt x="3039" y="3261"/>
                </a:lnTo>
                <a:lnTo>
                  <a:pt x="2957" y="3327"/>
                </a:lnTo>
                <a:lnTo>
                  <a:pt x="2871" y="3388"/>
                </a:lnTo>
                <a:lnTo>
                  <a:pt x="2781" y="3444"/>
                </a:lnTo>
                <a:lnTo>
                  <a:pt x="2688" y="3494"/>
                </a:lnTo>
                <a:lnTo>
                  <a:pt x="2592" y="3540"/>
                </a:lnTo>
                <a:lnTo>
                  <a:pt x="2493" y="3581"/>
                </a:lnTo>
                <a:lnTo>
                  <a:pt x="2391" y="3615"/>
                </a:lnTo>
                <a:lnTo>
                  <a:pt x="2287" y="3643"/>
                </a:lnTo>
                <a:lnTo>
                  <a:pt x="2180" y="3666"/>
                </a:lnTo>
                <a:lnTo>
                  <a:pt x="2071" y="3683"/>
                </a:lnTo>
                <a:lnTo>
                  <a:pt x="1960" y="3693"/>
                </a:lnTo>
                <a:lnTo>
                  <a:pt x="1848" y="3696"/>
                </a:lnTo>
                <a:lnTo>
                  <a:pt x="1735" y="3693"/>
                </a:lnTo>
                <a:lnTo>
                  <a:pt x="1624" y="3683"/>
                </a:lnTo>
                <a:lnTo>
                  <a:pt x="1515" y="3666"/>
                </a:lnTo>
                <a:lnTo>
                  <a:pt x="1409" y="3643"/>
                </a:lnTo>
                <a:lnTo>
                  <a:pt x="1305" y="3615"/>
                </a:lnTo>
                <a:lnTo>
                  <a:pt x="1203" y="3581"/>
                </a:lnTo>
                <a:lnTo>
                  <a:pt x="1104" y="3540"/>
                </a:lnTo>
                <a:lnTo>
                  <a:pt x="1008" y="3494"/>
                </a:lnTo>
                <a:lnTo>
                  <a:pt x="916" y="3444"/>
                </a:lnTo>
                <a:lnTo>
                  <a:pt x="826" y="3388"/>
                </a:lnTo>
                <a:lnTo>
                  <a:pt x="740" y="3327"/>
                </a:lnTo>
                <a:lnTo>
                  <a:pt x="657" y="3261"/>
                </a:lnTo>
                <a:lnTo>
                  <a:pt x="580" y="3192"/>
                </a:lnTo>
                <a:lnTo>
                  <a:pt x="504" y="3116"/>
                </a:lnTo>
                <a:lnTo>
                  <a:pt x="435" y="3039"/>
                </a:lnTo>
                <a:lnTo>
                  <a:pt x="369" y="2956"/>
                </a:lnTo>
                <a:lnTo>
                  <a:pt x="308" y="2870"/>
                </a:lnTo>
                <a:lnTo>
                  <a:pt x="252" y="2780"/>
                </a:lnTo>
                <a:lnTo>
                  <a:pt x="202" y="2688"/>
                </a:lnTo>
                <a:lnTo>
                  <a:pt x="156" y="2592"/>
                </a:lnTo>
                <a:lnTo>
                  <a:pt x="115" y="2493"/>
                </a:lnTo>
                <a:lnTo>
                  <a:pt x="81" y="2391"/>
                </a:lnTo>
                <a:lnTo>
                  <a:pt x="53" y="2287"/>
                </a:lnTo>
                <a:lnTo>
                  <a:pt x="30" y="2181"/>
                </a:lnTo>
                <a:lnTo>
                  <a:pt x="13" y="2072"/>
                </a:lnTo>
                <a:lnTo>
                  <a:pt x="3" y="1961"/>
                </a:lnTo>
                <a:lnTo>
                  <a:pt x="0" y="1848"/>
                </a:lnTo>
                <a:lnTo>
                  <a:pt x="3" y="1736"/>
                </a:lnTo>
                <a:lnTo>
                  <a:pt x="13" y="1625"/>
                </a:lnTo>
                <a:lnTo>
                  <a:pt x="30" y="1516"/>
                </a:lnTo>
                <a:lnTo>
                  <a:pt x="53" y="1409"/>
                </a:lnTo>
                <a:lnTo>
                  <a:pt x="81" y="1305"/>
                </a:lnTo>
                <a:lnTo>
                  <a:pt x="115" y="1203"/>
                </a:lnTo>
                <a:lnTo>
                  <a:pt x="156" y="1104"/>
                </a:lnTo>
                <a:lnTo>
                  <a:pt x="202" y="1008"/>
                </a:lnTo>
                <a:lnTo>
                  <a:pt x="252" y="915"/>
                </a:lnTo>
                <a:lnTo>
                  <a:pt x="308" y="825"/>
                </a:lnTo>
                <a:lnTo>
                  <a:pt x="369" y="739"/>
                </a:lnTo>
                <a:lnTo>
                  <a:pt x="435" y="657"/>
                </a:lnTo>
                <a:lnTo>
                  <a:pt x="504" y="579"/>
                </a:lnTo>
                <a:lnTo>
                  <a:pt x="580" y="505"/>
                </a:lnTo>
                <a:lnTo>
                  <a:pt x="657" y="434"/>
                </a:lnTo>
                <a:lnTo>
                  <a:pt x="740" y="369"/>
                </a:lnTo>
                <a:lnTo>
                  <a:pt x="826" y="309"/>
                </a:lnTo>
                <a:lnTo>
                  <a:pt x="916" y="253"/>
                </a:lnTo>
                <a:lnTo>
                  <a:pt x="1008" y="201"/>
                </a:lnTo>
                <a:lnTo>
                  <a:pt x="1104" y="156"/>
                </a:lnTo>
                <a:lnTo>
                  <a:pt x="1203" y="116"/>
                </a:lnTo>
                <a:lnTo>
                  <a:pt x="1305" y="81"/>
                </a:lnTo>
                <a:lnTo>
                  <a:pt x="1409" y="52"/>
                </a:lnTo>
                <a:lnTo>
                  <a:pt x="1515" y="30"/>
                </a:lnTo>
                <a:lnTo>
                  <a:pt x="1624" y="13"/>
                </a:lnTo>
                <a:lnTo>
                  <a:pt x="1735" y="4"/>
                </a:lnTo>
                <a:lnTo>
                  <a:pt x="1848" y="0"/>
                </a:lnTo>
                <a:close/>
              </a:path>
            </a:pathLst>
          </a:custGeom>
          <a:solidFill>
            <a:srgbClr val="FFAE1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9" name="Freeform 6">
            <a:extLst>
              <a:ext uri="{FF2B5EF4-FFF2-40B4-BE49-F238E27FC236}">
                <a16:creationId xmlns:a16="http://schemas.microsoft.com/office/drawing/2014/main" id="{9D5D91F7-25E9-4E6F-878E-C874245A125F}"/>
              </a:ext>
            </a:extLst>
          </p:cNvPr>
          <p:cNvSpPr>
            <a:spLocks noEditPoints="1"/>
          </p:cNvSpPr>
          <p:nvPr/>
        </p:nvSpPr>
        <p:spPr bwMode="auto">
          <a:xfrm>
            <a:off x="838200" y="5004678"/>
            <a:ext cx="414338" cy="414337"/>
          </a:xfrm>
          <a:custGeom>
            <a:avLst/>
            <a:gdLst>
              <a:gd name="T0" fmla="*/ 1509 w 3696"/>
              <a:gd name="T1" fmla="*/ 2255 h 3696"/>
              <a:gd name="T2" fmla="*/ 695 w 3696"/>
              <a:gd name="T3" fmla="*/ 1983 h 3696"/>
              <a:gd name="T4" fmla="*/ 3001 w 3696"/>
              <a:gd name="T5" fmla="*/ 1305 h 3696"/>
              <a:gd name="T6" fmla="*/ 1848 w 3696"/>
              <a:gd name="T7" fmla="*/ 0 h 3696"/>
              <a:gd name="T8" fmla="*/ 2071 w 3696"/>
              <a:gd name="T9" fmla="*/ 13 h 3696"/>
              <a:gd name="T10" fmla="*/ 2287 w 3696"/>
              <a:gd name="T11" fmla="*/ 52 h 3696"/>
              <a:gd name="T12" fmla="*/ 2493 w 3696"/>
              <a:gd name="T13" fmla="*/ 116 h 3696"/>
              <a:gd name="T14" fmla="*/ 2688 w 3696"/>
              <a:gd name="T15" fmla="*/ 201 h 3696"/>
              <a:gd name="T16" fmla="*/ 2871 w 3696"/>
              <a:gd name="T17" fmla="*/ 309 h 3696"/>
              <a:gd name="T18" fmla="*/ 3039 w 3696"/>
              <a:gd name="T19" fmla="*/ 434 h 3696"/>
              <a:gd name="T20" fmla="*/ 3191 w 3696"/>
              <a:gd name="T21" fmla="*/ 579 h 3696"/>
              <a:gd name="T22" fmla="*/ 3327 w 3696"/>
              <a:gd name="T23" fmla="*/ 739 h 3696"/>
              <a:gd name="T24" fmla="*/ 3443 w 3696"/>
              <a:gd name="T25" fmla="*/ 915 h 3696"/>
              <a:gd name="T26" fmla="*/ 3540 w 3696"/>
              <a:gd name="T27" fmla="*/ 1104 h 3696"/>
              <a:gd name="T28" fmla="*/ 3615 w 3696"/>
              <a:gd name="T29" fmla="*/ 1305 h 3696"/>
              <a:gd name="T30" fmla="*/ 3666 w 3696"/>
              <a:gd name="T31" fmla="*/ 1516 h 3696"/>
              <a:gd name="T32" fmla="*/ 3692 w 3696"/>
              <a:gd name="T33" fmla="*/ 1736 h 3696"/>
              <a:gd name="T34" fmla="*/ 3692 w 3696"/>
              <a:gd name="T35" fmla="*/ 1961 h 3696"/>
              <a:gd name="T36" fmla="*/ 3666 w 3696"/>
              <a:gd name="T37" fmla="*/ 2181 h 3696"/>
              <a:gd name="T38" fmla="*/ 3615 w 3696"/>
              <a:gd name="T39" fmla="*/ 2391 h 3696"/>
              <a:gd name="T40" fmla="*/ 3540 w 3696"/>
              <a:gd name="T41" fmla="*/ 2592 h 3696"/>
              <a:gd name="T42" fmla="*/ 3443 w 3696"/>
              <a:gd name="T43" fmla="*/ 2780 h 3696"/>
              <a:gd name="T44" fmla="*/ 3327 w 3696"/>
              <a:gd name="T45" fmla="*/ 2956 h 3696"/>
              <a:gd name="T46" fmla="*/ 3191 w 3696"/>
              <a:gd name="T47" fmla="*/ 3116 h 3696"/>
              <a:gd name="T48" fmla="*/ 3039 w 3696"/>
              <a:gd name="T49" fmla="*/ 3261 h 3696"/>
              <a:gd name="T50" fmla="*/ 2871 w 3696"/>
              <a:gd name="T51" fmla="*/ 3388 h 3696"/>
              <a:gd name="T52" fmla="*/ 2688 w 3696"/>
              <a:gd name="T53" fmla="*/ 3494 h 3696"/>
              <a:gd name="T54" fmla="*/ 2493 w 3696"/>
              <a:gd name="T55" fmla="*/ 3581 h 3696"/>
              <a:gd name="T56" fmla="*/ 2287 w 3696"/>
              <a:gd name="T57" fmla="*/ 3643 h 3696"/>
              <a:gd name="T58" fmla="*/ 2071 w 3696"/>
              <a:gd name="T59" fmla="*/ 3683 h 3696"/>
              <a:gd name="T60" fmla="*/ 1848 w 3696"/>
              <a:gd name="T61" fmla="*/ 3696 h 3696"/>
              <a:gd name="T62" fmla="*/ 1624 w 3696"/>
              <a:gd name="T63" fmla="*/ 3683 h 3696"/>
              <a:gd name="T64" fmla="*/ 1409 w 3696"/>
              <a:gd name="T65" fmla="*/ 3643 h 3696"/>
              <a:gd name="T66" fmla="*/ 1203 w 3696"/>
              <a:gd name="T67" fmla="*/ 3581 h 3696"/>
              <a:gd name="T68" fmla="*/ 1008 w 3696"/>
              <a:gd name="T69" fmla="*/ 3494 h 3696"/>
              <a:gd name="T70" fmla="*/ 826 w 3696"/>
              <a:gd name="T71" fmla="*/ 3388 h 3696"/>
              <a:gd name="T72" fmla="*/ 657 w 3696"/>
              <a:gd name="T73" fmla="*/ 3261 h 3696"/>
              <a:gd name="T74" fmla="*/ 504 w 3696"/>
              <a:gd name="T75" fmla="*/ 3116 h 3696"/>
              <a:gd name="T76" fmla="*/ 369 w 3696"/>
              <a:gd name="T77" fmla="*/ 2956 h 3696"/>
              <a:gd name="T78" fmla="*/ 252 w 3696"/>
              <a:gd name="T79" fmla="*/ 2780 h 3696"/>
              <a:gd name="T80" fmla="*/ 156 w 3696"/>
              <a:gd name="T81" fmla="*/ 2592 h 3696"/>
              <a:gd name="T82" fmla="*/ 81 w 3696"/>
              <a:gd name="T83" fmla="*/ 2391 h 3696"/>
              <a:gd name="T84" fmla="*/ 30 w 3696"/>
              <a:gd name="T85" fmla="*/ 2181 h 3696"/>
              <a:gd name="T86" fmla="*/ 3 w 3696"/>
              <a:gd name="T87" fmla="*/ 1961 h 3696"/>
              <a:gd name="T88" fmla="*/ 3 w 3696"/>
              <a:gd name="T89" fmla="*/ 1736 h 3696"/>
              <a:gd name="T90" fmla="*/ 30 w 3696"/>
              <a:gd name="T91" fmla="*/ 1516 h 3696"/>
              <a:gd name="T92" fmla="*/ 81 w 3696"/>
              <a:gd name="T93" fmla="*/ 1305 h 3696"/>
              <a:gd name="T94" fmla="*/ 156 w 3696"/>
              <a:gd name="T95" fmla="*/ 1104 h 3696"/>
              <a:gd name="T96" fmla="*/ 252 w 3696"/>
              <a:gd name="T97" fmla="*/ 915 h 3696"/>
              <a:gd name="T98" fmla="*/ 369 w 3696"/>
              <a:gd name="T99" fmla="*/ 739 h 3696"/>
              <a:gd name="T100" fmla="*/ 504 w 3696"/>
              <a:gd name="T101" fmla="*/ 579 h 3696"/>
              <a:gd name="T102" fmla="*/ 657 w 3696"/>
              <a:gd name="T103" fmla="*/ 434 h 3696"/>
              <a:gd name="T104" fmla="*/ 826 w 3696"/>
              <a:gd name="T105" fmla="*/ 309 h 3696"/>
              <a:gd name="T106" fmla="*/ 1008 w 3696"/>
              <a:gd name="T107" fmla="*/ 201 h 3696"/>
              <a:gd name="T108" fmla="*/ 1203 w 3696"/>
              <a:gd name="T109" fmla="*/ 116 h 3696"/>
              <a:gd name="T110" fmla="*/ 1409 w 3696"/>
              <a:gd name="T111" fmla="*/ 52 h 3696"/>
              <a:gd name="T112" fmla="*/ 1624 w 3696"/>
              <a:gd name="T113" fmla="*/ 13 h 3696"/>
              <a:gd name="T114" fmla="*/ 1848 w 3696"/>
              <a:gd name="T115" fmla="*/ 0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96" h="3696">
                <a:moveTo>
                  <a:pt x="2729" y="1034"/>
                </a:moveTo>
                <a:lnTo>
                  <a:pt x="1509" y="2255"/>
                </a:lnTo>
                <a:lnTo>
                  <a:pt x="966" y="1712"/>
                </a:lnTo>
                <a:lnTo>
                  <a:pt x="695" y="1983"/>
                </a:lnTo>
                <a:lnTo>
                  <a:pt x="1509" y="2797"/>
                </a:lnTo>
                <a:lnTo>
                  <a:pt x="3001" y="1305"/>
                </a:lnTo>
                <a:lnTo>
                  <a:pt x="2729" y="1034"/>
                </a:lnTo>
                <a:close/>
                <a:moveTo>
                  <a:pt x="1848" y="0"/>
                </a:moveTo>
                <a:lnTo>
                  <a:pt x="1960" y="4"/>
                </a:lnTo>
                <a:lnTo>
                  <a:pt x="2071" y="13"/>
                </a:lnTo>
                <a:lnTo>
                  <a:pt x="2180" y="30"/>
                </a:lnTo>
                <a:lnTo>
                  <a:pt x="2287" y="52"/>
                </a:lnTo>
                <a:lnTo>
                  <a:pt x="2391" y="81"/>
                </a:lnTo>
                <a:lnTo>
                  <a:pt x="2493" y="116"/>
                </a:lnTo>
                <a:lnTo>
                  <a:pt x="2592" y="156"/>
                </a:lnTo>
                <a:lnTo>
                  <a:pt x="2688" y="201"/>
                </a:lnTo>
                <a:lnTo>
                  <a:pt x="2781" y="253"/>
                </a:lnTo>
                <a:lnTo>
                  <a:pt x="2871" y="309"/>
                </a:lnTo>
                <a:lnTo>
                  <a:pt x="2957" y="369"/>
                </a:lnTo>
                <a:lnTo>
                  <a:pt x="3039" y="434"/>
                </a:lnTo>
                <a:lnTo>
                  <a:pt x="3117" y="505"/>
                </a:lnTo>
                <a:lnTo>
                  <a:pt x="3191" y="579"/>
                </a:lnTo>
                <a:lnTo>
                  <a:pt x="3262" y="657"/>
                </a:lnTo>
                <a:lnTo>
                  <a:pt x="3327" y="739"/>
                </a:lnTo>
                <a:lnTo>
                  <a:pt x="3387" y="825"/>
                </a:lnTo>
                <a:lnTo>
                  <a:pt x="3443" y="915"/>
                </a:lnTo>
                <a:lnTo>
                  <a:pt x="3495" y="1008"/>
                </a:lnTo>
                <a:lnTo>
                  <a:pt x="3540" y="1104"/>
                </a:lnTo>
                <a:lnTo>
                  <a:pt x="3580" y="1203"/>
                </a:lnTo>
                <a:lnTo>
                  <a:pt x="3615" y="1305"/>
                </a:lnTo>
                <a:lnTo>
                  <a:pt x="3644" y="1409"/>
                </a:lnTo>
                <a:lnTo>
                  <a:pt x="3666" y="1516"/>
                </a:lnTo>
                <a:lnTo>
                  <a:pt x="3683" y="1625"/>
                </a:lnTo>
                <a:lnTo>
                  <a:pt x="3692" y="1736"/>
                </a:lnTo>
                <a:lnTo>
                  <a:pt x="3696" y="1848"/>
                </a:lnTo>
                <a:lnTo>
                  <a:pt x="3692" y="1961"/>
                </a:lnTo>
                <a:lnTo>
                  <a:pt x="3683" y="2072"/>
                </a:lnTo>
                <a:lnTo>
                  <a:pt x="3666" y="2181"/>
                </a:lnTo>
                <a:lnTo>
                  <a:pt x="3644" y="2287"/>
                </a:lnTo>
                <a:lnTo>
                  <a:pt x="3615" y="2391"/>
                </a:lnTo>
                <a:lnTo>
                  <a:pt x="3580" y="2493"/>
                </a:lnTo>
                <a:lnTo>
                  <a:pt x="3540" y="2592"/>
                </a:lnTo>
                <a:lnTo>
                  <a:pt x="3495" y="2688"/>
                </a:lnTo>
                <a:lnTo>
                  <a:pt x="3443" y="2780"/>
                </a:lnTo>
                <a:lnTo>
                  <a:pt x="3387" y="2870"/>
                </a:lnTo>
                <a:lnTo>
                  <a:pt x="3327" y="2956"/>
                </a:lnTo>
                <a:lnTo>
                  <a:pt x="3262" y="3039"/>
                </a:lnTo>
                <a:lnTo>
                  <a:pt x="3191" y="3116"/>
                </a:lnTo>
                <a:lnTo>
                  <a:pt x="3117" y="3192"/>
                </a:lnTo>
                <a:lnTo>
                  <a:pt x="3039" y="3261"/>
                </a:lnTo>
                <a:lnTo>
                  <a:pt x="2957" y="3327"/>
                </a:lnTo>
                <a:lnTo>
                  <a:pt x="2871" y="3388"/>
                </a:lnTo>
                <a:lnTo>
                  <a:pt x="2781" y="3444"/>
                </a:lnTo>
                <a:lnTo>
                  <a:pt x="2688" y="3494"/>
                </a:lnTo>
                <a:lnTo>
                  <a:pt x="2592" y="3540"/>
                </a:lnTo>
                <a:lnTo>
                  <a:pt x="2493" y="3581"/>
                </a:lnTo>
                <a:lnTo>
                  <a:pt x="2391" y="3615"/>
                </a:lnTo>
                <a:lnTo>
                  <a:pt x="2287" y="3643"/>
                </a:lnTo>
                <a:lnTo>
                  <a:pt x="2180" y="3666"/>
                </a:lnTo>
                <a:lnTo>
                  <a:pt x="2071" y="3683"/>
                </a:lnTo>
                <a:lnTo>
                  <a:pt x="1960" y="3693"/>
                </a:lnTo>
                <a:lnTo>
                  <a:pt x="1848" y="3696"/>
                </a:lnTo>
                <a:lnTo>
                  <a:pt x="1735" y="3693"/>
                </a:lnTo>
                <a:lnTo>
                  <a:pt x="1624" y="3683"/>
                </a:lnTo>
                <a:lnTo>
                  <a:pt x="1515" y="3666"/>
                </a:lnTo>
                <a:lnTo>
                  <a:pt x="1409" y="3643"/>
                </a:lnTo>
                <a:lnTo>
                  <a:pt x="1305" y="3615"/>
                </a:lnTo>
                <a:lnTo>
                  <a:pt x="1203" y="3581"/>
                </a:lnTo>
                <a:lnTo>
                  <a:pt x="1104" y="3540"/>
                </a:lnTo>
                <a:lnTo>
                  <a:pt x="1008" y="3494"/>
                </a:lnTo>
                <a:lnTo>
                  <a:pt x="916" y="3444"/>
                </a:lnTo>
                <a:lnTo>
                  <a:pt x="826" y="3388"/>
                </a:lnTo>
                <a:lnTo>
                  <a:pt x="740" y="3327"/>
                </a:lnTo>
                <a:lnTo>
                  <a:pt x="657" y="3261"/>
                </a:lnTo>
                <a:lnTo>
                  <a:pt x="580" y="3192"/>
                </a:lnTo>
                <a:lnTo>
                  <a:pt x="504" y="3116"/>
                </a:lnTo>
                <a:lnTo>
                  <a:pt x="435" y="3039"/>
                </a:lnTo>
                <a:lnTo>
                  <a:pt x="369" y="2956"/>
                </a:lnTo>
                <a:lnTo>
                  <a:pt x="308" y="2870"/>
                </a:lnTo>
                <a:lnTo>
                  <a:pt x="252" y="2780"/>
                </a:lnTo>
                <a:lnTo>
                  <a:pt x="202" y="2688"/>
                </a:lnTo>
                <a:lnTo>
                  <a:pt x="156" y="2592"/>
                </a:lnTo>
                <a:lnTo>
                  <a:pt x="115" y="2493"/>
                </a:lnTo>
                <a:lnTo>
                  <a:pt x="81" y="2391"/>
                </a:lnTo>
                <a:lnTo>
                  <a:pt x="53" y="2287"/>
                </a:lnTo>
                <a:lnTo>
                  <a:pt x="30" y="2181"/>
                </a:lnTo>
                <a:lnTo>
                  <a:pt x="13" y="2072"/>
                </a:lnTo>
                <a:lnTo>
                  <a:pt x="3" y="1961"/>
                </a:lnTo>
                <a:lnTo>
                  <a:pt x="0" y="1848"/>
                </a:lnTo>
                <a:lnTo>
                  <a:pt x="3" y="1736"/>
                </a:lnTo>
                <a:lnTo>
                  <a:pt x="13" y="1625"/>
                </a:lnTo>
                <a:lnTo>
                  <a:pt x="30" y="1516"/>
                </a:lnTo>
                <a:lnTo>
                  <a:pt x="53" y="1409"/>
                </a:lnTo>
                <a:lnTo>
                  <a:pt x="81" y="1305"/>
                </a:lnTo>
                <a:lnTo>
                  <a:pt x="115" y="1203"/>
                </a:lnTo>
                <a:lnTo>
                  <a:pt x="156" y="1104"/>
                </a:lnTo>
                <a:lnTo>
                  <a:pt x="202" y="1008"/>
                </a:lnTo>
                <a:lnTo>
                  <a:pt x="252" y="915"/>
                </a:lnTo>
                <a:lnTo>
                  <a:pt x="308" y="825"/>
                </a:lnTo>
                <a:lnTo>
                  <a:pt x="369" y="739"/>
                </a:lnTo>
                <a:lnTo>
                  <a:pt x="435" y="657"/>
                </a:lnTo>
                <a:lnTo>
                  <a:pt x="504" y="579"/>
                </a:lnTo>
                <a:lnTo>
                  <a:pt x="580" y="505"/>
                </a:lnTo>
                <a:lnTo>
                  <a:pt x="657" y="434"/>
                </a:lnTo>
                <a:lnTo>
                  <a:pt x="740" y="369"/>
                </a:lnTo>
                <a:lnTo>
                  <a:pt x="826" y="309"/>
                </a:lnTo>
                <a:lnTo>
                  <a:pt x="916" y="253"/>
                </a:lnTo>
                <a:lnTo>
                  <a:pt x="1008" y="201"/>
                </a:lnTo>
                <a:lnTo>
                  <a:pt x="1104" y="156"/>
                </a:lnTo>
                <a:lnTo>
                  <a:pt x="1203" y="116"/>
                </a:lnTo>
                <a:lnTo>
                  <a:pt x="1305" y="81"/>
                </a:lnTo>
                <a:lnTo>
                  <a:pt x="1409" y="52"/>
                </a:lnTo>
                <a:lnTo>
                  <a:pt x="1515" y="30"/>
                </a:lnTo>
                <a:lnTo>
                  <a:pt x="1624" y="13"/>
                </a:lnTo>
                <a:lnTo>
                  <a:pt x="1735" y="4"/>
                </a:lnTo>
                <a:lnTo>
                  <a:pt x="1848"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1E0ACE93-2ECB-4B7B-9623-2AED5E3164F9}"/>
              </a:ext>
            </a:extLst>
          </p:cNvPr>
          <p:cNvSpPr txBox="1"/>
          <p:nvPr/>
        </p:nvSpPr>
        <p:spPr>
          <a:xfrm>
            <a:off x="824132" y="1687846"/>
            <a:ext cx="8905579" cy="430887"/>
          </a:xfrm>
          <a:prstGeom prst="rect">
            <a:avLst/>
          </a:prstGeom>
          <a:noFill/>
        </p:spPr>
        <p:txBody>
          <a:bodyPr wrap="none" rtlCol="0">
            <a:spAutoFit/>
          </a:bodyPr>
          <a:lstStyle/>
          <a:p>
            <a:r>
              <a:rPr lang="en-US" altLang="zh-CN" sz="2200" b="1" dirty="0"/>
              <a:t>Finance is the industry that AI will be mainly applied to in the future years.</a:t>
            </a:r>
          </a:p>
        </p:txBody>
      </p:sp>
    </p:spTree>
    <p:extLst>
      <p:ext uri="{BB962C8B-B14F-4D97-AF65-F5344CB8AC3E}">
        <p14:creationId xmlns:p14="http://schemas.microsoft.com/office/powerpoint/2010/main" val="9530438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5A1E7E-3BB0-4E46-A96D-08B1FA1EAFA1}"/>
              </a:ext>
            </a:extLst>
          </p:cNvPr>
          <p:cNvSpPr txBox="1">
            <a:spLocks/>
          </p:cNvSpPr>
          <p:nvPr/>
        </p:nvSpPr>
        <p:spPr>
          <a:xfrm>
            <a:off x="838200" y="60480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a:lstStyle>
          <a:p>
            <a:r>
              <a:rPr lang="en-GB" dirty="0"/>
              <a:t>AI &amp; Healthcare</a:t>
            </a:r>
          </a:p>
        </p:txBody>
      </p:sp>
      <p:grpSp>
        <p:nvGrpSpPr>
          <p:cNvPr id="58" name="Group 57">
            <a:extLst>
              <a:ext uri="{FF2B5EF4-FFF2-40B4-BE49-F238E27FC236}">
                <a16:creationId xmlns:a16="http://schemas.microsoft.com/office/drawing/2014/main" id="{60C569DB-3AC8-4175-95BD-4FB8A14ACDF5}"/>
              </a:ext>
            </a:extLst>
          </p:cNvPr>
          <p:cNvGrpSpPr/>
          <p:nvPr/>
        </p:nvGrpSpPr>
        <p:grpSpPr>
          <a:xfrm>
            <a:off x="2389567" y="1851397"/>
            <a:ext cx="9954064" cy="4633789"/>
            <a:chOff x="-1800664" y="1641494"/>
            <a:chExt cx="9954064" cy="4633789"/>
          </a:xfrm>
        </p:grpSpPr>
        <p:grpSp>
          <p:nvGrpSpPr>
            <p:cNvPr id="59" name="Group 4">
              <a:extLst>
                <a:ext uri="{FF2B5EF4-FFF2-40B4-BE49-F238E27FC236}">
                  <a16:creationId xmlns:a16="http://schemas.microsoft.com/office/drawing/2014/main" id="{2BF8239C-8D36-4E1F-A999-69A03A0E94A8}"/>
                </a:ext>
              </a:extLst>
            </p:cNvPr>
            <p:cNvGrpSpPr>
              <a:grpSpLocks noChangeAspect="1"/>
            </p:cNvGrpSpPr>
            <p:nvPr/>
          </p:nvGrpSpPr>
          <p:grpSpPr bwMode="auto">
            <a:xfrm>
              <a:off x="2720724" y="1641494"/>
              <a:ext cx="5432676" cy="4272026"/>
              <a:chOff x="2866" y="752"/>
              <a:chExt cx="3885" cy="3055"/>
            </a:xfrm>
          </p:grpSpPr>
          <p:sp>
            <p:nvSpPr>
              <p:cNvPr id="100" name="Freeform 5">
                <a:extLst>
                  <a:ext uri="{FF2B5EF4-FFF2-40B4-BE49-F238E27FC236}">
                    <a16:creationId xmlns:a16="http://schemas.microsoft.com/office/drawing/2014/main" id="{6CB4175A-8AB8-4E53-A212-E5DFA683CA91}"/>
                  </a:ext>
                </a:extLst>
              </p:cNvPr>
              <p:cNvSpPr>
                <a:spLocks/>
              </p:cNvSpPr>
              <p:nvPr/>
            </p:nvSpPr>
            <p:spPr bwMode="auto">
              <a:xfrm>
                <a:off x="4517" y="752"/>
                <a:ext cx="2234" cy="2509"/>
              </a:xfrm>
              <a:custGeom>
                <a:avLst/>
                <a:gdLst>
                  <a:gd name="T0" fmla="*/ 0 w 1546"/>
                  <a:gd name="T1" fmla="*/ 0 h 1731"/>
                  <a:gd name="T2" fmla="*/ 170 w 1546"/>
                  <a:gd name="T3" fmla="*/ 546 h 1731"/>
                  <a:gd name="T4" fmla="*/ 854 w 1546"/>
                  <a:gd name="T5" fmla="*/ 1718 h 1731"/>
                  <a:gd name="T6" fmla="*/ 1267 w 1546"/>
                  <a:gd name="T7" fmla="*/ 1361 h 1731"/>
                  <a:gd name="T8" fmla="*/ 0 w 1546"/>
                  <a:gd name="T9" fmla="*/ 0 h 1731"/>
                </a:gdLst>
                <a:ahLst/>
                <a:cxnLst>
                  <a:cxn ang="0">
                    <a:pos x="T0" y="T1"/>
                  </a:cxn>
                  <a:cxn ang="0">
                    <a:pos x="T2" y="T3"/>
                  </a:cxn>
                  <a:cxn ang="0">
                    <a:pos x="T4" y="T5"/>
                  </a:cxn>
                  <a:cxn ang="0">
                    <a:pos x="T6" y="T7"/>
                  </a:cxn>
                  <a:cxn ang="0">
                    <a:pos x="T8" y="T9"/>
                  </a:cxn>
                </a:cxnLst>
                <a:rect l="0" t="0" r="r" b="b"/>
                <a:pathLst>
                  <a:path w="1546" h="1731">
                    <a:moveTo>
                      <a:pt x="0" y="0"/>
                    </a:moveTo>
                    <a:cubicBezTo>
                      <a:pt x="170" y="546"/>
                      <a:pt x="170" y="546"/>
                      <a:pt x="170" y="546"/>
                    </a:cubicBezTo>
                    <a:cubicBezTo>
                      <a:pt x="170" y="546"/>
                      <a:pt x="1546" y="1457"/>
                      <a:pt x="854" y="1718"/>
                    </a:cubicBezTo>
                    <a:cubicBezTo>
                      <a:pt x="854" y="1718"/>
                      <a:pt x="1278" y="1731"/>
                      <a:pt x="1267" y="1361"/>
                    </a:cubicBezTo>
                    <a:cubicBezTo>
                      <a:pt x="1255" y="990"/>
                      <a:pt x="817" y="472"/>
                      <a:pt x="0" y="0"/>
                    </a:cubicBezTo>
                    <a:close/>
                  </a:path>
                </a:pathLst>
              </a:custGeom>
              <a:solidFill>
                <a:srgbClr val="FFD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101" name="Freeform 6">
                <a:extLst>
                  <a:ext uri="{FF2B5EF4-FFF2-40B4-BE49-F238E27FC236}">
                    <a16:creationId xmlns:a16="http://schemas.microsoft.com/office/drawing/2014/main" id="{0E83239A-38DE-4B52-A205-E11B10674621}"/>
                  </a:ext>
                </a:extLst>
              </p:cNvPr>
              <p:cNvSpPr>
                <a:spLocks/>
              </p:cNvSpPr>
              <p:nvPr/>
            </p:nvSpPr>
            <p:spPr bwMode="auto">
              <a:xfrm>
                <a:off x="4716" y="1398"/>
                <a:ext cx="2035" cy="1844"/>
              </a:xfrm>
              <a:custGeom>
                <a:avLst/>
                <a:gdLst>
                  <a:gd name="T0" fmla="*/ 935 w 1408"/>
                  <a:gd name="T1" fmla="*/ 965 h 1272"/>
                  <a:gd name="T2" fmla="*/ 0 w 1408"/>
                  <a:gd name="T3" fmla="*/ 0 h 1272"/>
                  <a:gd name="T4" fmla="*/ 32 w 1408"/>
                  <a:gd name="T5" fmla="*/ 100 h 1272"/>
                  <a:gd name="T6" fmla="*/ 716 w 1408"/>
                  <a:gd name="T7" fmla="*/ 1272 h 1272"/>
                  <a:gd name="T8" fmla="*/ 935 w 1408"/>
                  <a:gd name="T9" fmla="*/ 965 h 1272"/>
                </a:gdLst>
                <a:ahLst/>
                <a:cxnLst>
                  <a:cxn ang="0">
                    <a:pos x="T0" y="T1"/>
                  </a:cxn>
                  <a:cxn ang="0">
                    <a:pos x="T2" y="T3"/>
                  </a:cxn>
                  <a:cxn ang="0">
                    <a:pos x="T4" y="T5"/>
                  </a:cxn>
                  <a:cxn ang="0">
                    <a:pos x="T6" y="T7"/>
                  </a:cxn>
                  <a:cxn ang="0">
                    <a:pos x="T8" y="T9"/>
                  </a:cxn>
                </a:cxnLst>
                <a:rect l="0" t="0" r="r" b="b"/>
                <a:pathLst>
                  <a:path w="1408" h="1272">
                    <a:moveTo>
                      <a:pt x="935" y="965"/>
                    </a:moveTo>
                    <a:cubicBezTo>
                      <a:pt x="844" y="693"/>
                      <a:pt x="618" y="434"/>
                      <a:pt x="0" y="0"/>
                    </a:cubicBezTo>
                    <a:cubicBezTo>
                      <a:pt x="32" y="100"/>
                      <a:pt x="32" y="100"/>
                      <a:pt x="32" y="100"/>
                    </a:cubicBezTo>
                    <a:cubicBezTo>
                      <a:pt x="32" y="100"/>
                      <a:pt x="1408" y="1011"/>
                      <a:pt x="716" y="1272"/>
                    </a:cubicBezTo>
                    <a:cubicBezTo>
                      <a:pt x="716" y="1272"/>
                      <a:pt x="1026" y="1238"/>
                      <a:pt x="935" y="965"/>
                    </a:cubicBezTo>
                    <a:close/>
                  </a:path>
                </a:pathLst>
              </a:custGeom>
              <a:solidFill>
                <a:srgbClr val="FFD07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102" name="Freeform 7">
                <a:extLst>
                  <a:ext uri="{FF2B5EF4-FFF2-40B4-BE49-F238E27FC236}">
                    <a16:creationId xmlns:a16="http://schemas.microsoft.com/office/drawing/2014/main" id="{4BDC8C0E-7E78-4B57-9F57-BB01097DB555}"/>
                  </a:ext>
                </a:extLst>
              </p:cNvPr>
              <p:cNvSpPr>
                <a:spLocks/>
              </p:cNvSpPr>
              <p:nvPr/>
            </p:nvSpPr>
            <p:spPr bwMode="auto">
              <a:xfrm>
                <a:off x="3534" y="1513"/>
                <a:ext cx="2876" cy="1816"/>
              </a:xfrm>
              <a:custGeom>
                <a:avLst/>
                <a:gdLst>
                  <a:gd name="T0" fmla="*/ 0 w 1990"/>
                  <a:gd name="T1" fmla="*/ 0 h 1253"/>
                  <a:gd name="T2" fmla="*/ 368 w 1990"/>
                  <a:gd name="T3" fmla="*/ 438 h 1253"/>
                  <a:gd name="T4" fmla="*/ 1453 w 1990"/>
                  <a:gd name="T5" fmla="*/ 1253 h 1253"/>
                  <a:gd name="T6" fmla="*/ 1695 w 1990"/>
                  <a:gd name="T7" fmla="*/ 764 h 1253"/>
                  <a:gd name="T8" fmla="*/ 0 w 1990"/>
                  <a:gd name="T9" fmla="*/ 0 h 1253"/>
                </a:gdLst>
                <a:ahLst/>
                <a:cxnLst>
                  <a:cxn ang="0">
                    <a:pos x="T0" y="T1"/>
                  </a:cxn>
                  <a:cxn ang="0">
                    <a:pos x="T2" y="T3"/>
                  </a:cxn>
                  <a:cxn ang="0">
                    <a:pos x="T4" y="T5"/>
                  </a:cxn>
                  <a:cxn ang="0">
                    <a:pos x="T6" y="T7"/>
                  </a:cxn>
                  <a:cxn ang="0">
                    <a:pos x="T8" y="T9"/>
                  </a:cxn>
                </a:cxnLst>
                <a:rect l="0" t="0" r="r" b="b"/>
                <a:pathLst>
                  <a:path w="1990" h="1253">
                    <a:moveTo>
                      <a:pt x="0" y="0"/>
                    </a:moveTo>
                    <a:cubicBezTo>
                      <a:pt x="368" y="438"/>
                      <a:pt x="368" y="438"/>
                      <a:pt x="368" y="438"/>
                    </a:cubicBezTo>
                    <a:cubicBezTo>
                      <a:pt x="368" y="438"/>
                      <a:pt x="1990" y="744"/>
                      <a:pt x="1453" y="1253"/>
                    </a:cubicBezTo>
                    <a:cubicBezTo>
                      <a:pt x="1453" y="1253"/>
                      <a:pt x="1849" y="1101"/>
                      <a:pt x="1695" y="764"/>
                    </a:cubicBezTo>
                    <a:cubicBezTo>
                      <a:pt x="1541" y="427"/>
                      <a:pt x="936" y="119"/>
                      <a:pt x="0" y="0"/>
                    </a:cubicBezTo>
                    <a:close/>
                  </a:path>
                </a:pathLst>
              </a:custGeom>
              <a:solidFill>
                <a:srgbClr val="FFB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103" name="Freeform 8">
                <a:extLst>
                  <a:ext uri="{FF2B5EF4-FFF2-40B4-BE49-F238E27FC236}">
                    <a16:creationId xmlns:a16="http://schemas.microsoft.com/office/drawing/2014/main" id="{ECC36567-7442-4BA0-9E57-59D70C1C76C5}"/>
                  </a:ext>
                </a:extLst>
              </p:cNvPr>
              <p:cNvSpPr>
                <a:spLocks/>
              </p:cNvSpPr>
              <p:nvPr/>
            </p:nvSpPr>
            <p:spPr bwMode="auto">
              <a:xfrm>
                <a:off x="3968" y="2032"/>
                <a:ext cx="2442" cy="1297"/>
              </a:xfrm>
              <a:custGeom>
                <a:avLst/>
                <a:gdLst>
                  <a:gd name="T0" fmla="*/ 1236 w 1690"/>
                  <a:gd name="T1" fmla="*/ 527 h 895"/>
                  <a:gd name="T2" fmla="*/ 0 w 1690"/>
                  <a:gd name="T3" fmla="*/ 0 h 895"/>
                  <a:gd name="T4" fmla="*/ 68 w 1690"/>
                  <a:gd name="T5" fmla="*/ 80 h 895"/>
                  <a:gd name="T6" fmla="*/ 1153 w 1690"/>
                  <a:gd name="T7" fmla="*/ 895 h 895"/>
                  <a:gd name="T8" fmla="*/ 1236 w 1690"/>
                  <a:gd name="T9" fmla="*/ 527 h 895"/>
                </a:gdLst>
                <a:ahLst/>
                <a:cxnLst>
                  <a:cxn ang="0">
                    <a:pos x="T0" y="T1"/>
                  </a:cxn>
                  <a:cxn ang="0">
                    <a:pos x="T2" y="T3"/>
                  </a:cxn>
                  <a:cxn ang="0">
                    <a:pos x="T4" y="T5"/>
                  </a:cxn>
                  <a:cxn ang="0">
                    <a:pos x="T6" y="T7"/>
                  </a:cxn>
                  <a:cxn ang="0">
                    <a:pos x="T8" y="T9"/>
                  </a:cxn>
                </a:cxnLst>
                <a:rect l="0" t="0" r="r" b="b"/>
                <a:pathLst>
                  <a:path w="1690" h="895">
                    <a:moveTo>
                      <a:pt x="1236" y="527"/>
                    </a:moveTo>
                    <a:cubicBezTo>
                      <a:pt x="1047" y="311"/>
                      <a:pt x="737" y="161"/>
                      <a:pt x="0" y="0"/>
                    </a:cubicBezTo>
                    <a:cubicBezTo>
                      <a:pt x="68" y="80"/>
                      <a:pt x="68" y="80"/>
                      <a:pt x="68" y="80"/>
                    </a:cubicBezTo>
                    <a:cubicBezTo>
                      <a:pt x="68" y="80"/>
                      <a:pt x="1690" y="386"/>
                      <a:pt x="1153" y="895"/>
                    </a:cubicBezTo>
                    <a:cubicBezTo>
                      <a:pt x="1153" y="895"/>
                      <a:pt x="1425" y="743"/>
                      <a:pt x="1236" y="527"/>
                    </a:cubicBezTo>
                    <a:close/>
                  </a:path>
                </a:pathLst>
              </a:custGeom>
              <a:solidFill>
                <a:srgbClr val="FFB52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104" name="Freeform 9">
                <a:extLst>
                  <a:ext uri="{FF2B5EF4-FFF2-40B4-BE49-F238E27FC236}">
                    <a16:creationId xmlns:a16="http://schemas.microsoft.com/office/drawing/2014/main" id="{0AEFB88E-5E4D-44FC-AE98-4546FB1CD936}"/>
                  </a:ext>
                </a:extLst>
              </p:cNvPr>
              <p:cNvSpPr>
                <a:spLocks/>
              </p:cNvSpPr>
              <p:nvPr/>
            </p:nvSpPr>
            <p:spPr bwMode="auto">
              <a:xfrm>
                <a:off x="2939" y="2277"/>
                <a:ext cx="3096" cy="1165"/>
              </a:xfrm>
              <a:custGeom>
                <a:avLst/>
                <a:gdLst>
                  <a:gd name="T0" fmla="*/ 0 w 2143"/>
                  <a:gd name="T1" fmla="*/ 291 h 804"/>
                  <a:gd name="T2" fmla="*/ 520 w 2143"/>
                  <a:gd name="T3" fmla="*/ 531 h 804"/>
                  <a:gd name="T4" fmla="*/ 1850 w 2143"/>
                  <a:gd name="T5" fmla="*/ 804 h 804"/>
                  <a:gd name="T6" fmla="*/ 1859 w 2143"/>
                  <a:gd name="T7" fmla="*/ 258 h 804"/>
                  <a:gd name="T8" fmla="*/ 0 w 2143"/>
                  <a:gd name="T9" fmla="*/ 291 h 804"/>
                </a:gdLst>
                <a:ahLst/>
                <a:cxnLst>
                  <a:cxn ang="0">
                    <a:pos x="T0" y="T1"/>
                  </a:cxn>
                  <a:cxn ang="0">
                    <a:pos x="T2" y="T3"/>
                  </a:cxn>
                  <a:cxn ang="0">
                    <a:pos x="T4" y="T5"/>
                  </a:cxn>
                  <a:cxn ang="0">
                    <a:pos x="T6" y="T7"/>
                  </a:cxn>
                  <a:cxn ang="0">
                    <a:pos x="T8" y="T9"/>
                  </a:cxn>
                </a:cxnLst>
                <a:rect l="0" t="0" r="r" b="b"/>
                <a:pathLst>
                  <a:path w="2143" h="804">
                    <a:moveTo>
                      <a:pt x="0" y="291"/>
                    </a:moveTo>
                    <a:cubicBezTo>
                      <a:pt x="520" y="531"/>
                      <a:pt x="520" y="531"/>
                      <a:pt x="520" y="531"/>
                    </a:cubicBezTo>
                    <a:cubicBezTo>
                      <a:pt x="520" y="531"/>
                      <a:pt x="2118" y="115"/>
                      <a:pt x="1850" y="804"/>
                    </a:cubicBezTo>
                    <a:cubicBezTo>
                      <a:pt x="1850" y="804"/>
                      <a:pt x="2143" y="497"/>
                      <a:pt x="1859" y="258"/>
                    </a:cubicBezTo>
                    <a:cubicBezTo>
                      <a:pt x="1576" y="19"/>
                      <a:pt x="898" y="0"/>
                      <a:pt x="0" y="291"/>
                    </a:cubicBezTo>
                    <a:close/>
                  </a:path>
                </a:pathLst>
              </a:custGeom>
              <a:solidFill>
                <a:srgbClr val="FFD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105" name="Freeform 10">
                <a:extLst>
                  <a:ext uri="{FF2B5EF4-FFF2-40B4-BE49-F238E27FC236}">
                    <a16:creationId xmlns:a16="http://schemas.microsoft.com/office/drawing/2014/main" id="{0E297063-4923-4C1E-9EAE-BEC60D493960}"/>
                  </a:ext>
                </a:extLst>
              </p:cNvPr>
              <p:cNvSpPr>
                <a:spLocks/>
              </p:cNvSpPr>
              <p:nvPr/>
            </p:nvSpPr>
            <p:spPr bwMode="auto">
              <a:xfrm>
                <a:off x="3523" y="2443"/>
                <a:ext cx="2446" cy="999"/>
              </a:xfrm>
              <a:custGeom>
                <a:avLst/>
                <a:gdLst>
                  <a:gd name="T0" fmla="*/ 1343 w 1693"/>
                  <a:gd name="T1" fmla="*/ 321 h 689"/>
                  <a:gd name="T2" fmla="*/ 0 w 1693"/>
                  <a:gd name="T3" fmla="*/ 372 h 689"/>
                  <a:gd name="T4" fmla="*/ 96 w 1693"/>
                  <a:gd name="T5" fmla="*/ 416 h 689"/>
                  <a:gd name="T6" fmla="*/ 1425 w 1693"/>
                  <a:gd name="T7" fmla="*/ 689 h 689"/>
                  <a:gd name="T8" fmla="*/ 1343 w 1693"/>
                  <a:gd name="T9" fmla="*/ 321 h 689"/>
                </a:gdLst>
                <a:ahLst/>
                <a:cxnLst>
                  <a:cxn ang="0">
                    <a:pos x="T0" y="T1"/>
                  </a:cxn>
                  <a:cxn ang="0">
                    <a:pos x="T2" y="T3"/>
                  </a:cxn>
                  <a:cxn ang="0">
                    <a:pos x="T4" y="T5"/>
                  </a:cxn>
                  <a:cxn ang="0">
                    <a:pos x="T6" y="T7"/>
                  </a:cxn>
                  <a:cxn ang="0">
                    <a:pos x="T8" y="T9"/>
                  </a:cxn>
                </a:cxnLst>
                <a:rect l="0" t="0" r="r" b="b"/>
                <a:pathLst>
                  <a:path w="1693" h="689">
                    <a:moveTo>
                      <a:pt x="1343" y="321"/>
                    </a:moveTo>
                    <a:cubicBezTo>
                      <a:pt x="1080" y="207"/>
                      <a:pt x="735" y="202"/>
                      <a:pt x="0" y="372"/>
                    </a:cubicBezTo>
                    <a:cubicBezTo>
                      <a:pt x="96" y="416"/>
                      <a:pt x="96" y="416"/>
                      <a:pt x="96" y="416"/>
                    </a:cubicBezTo>
                    <a:cubicBezTo>
                      <a:pt x="96" y="416"/>
                      <a:pt x="1693" y="0"/>
                      <a:pt x="1425" y="689"/>
                    </a:cubicBezTo>
                    <a:cubicBezTo>
                      <a:pt x="1425" y="689"/>
                      <a:pt x="1606" y="436"/>
                      <a:pt x="1343" y="321"/>
                    </a:cubicBezTo>
                    <a:close/>
                  </a:path>
                </a:pathLst>
              </a:custGeom>
              <a:solidFill>
                <a:srgbClr val="FFD92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106" name="Freeform 11">
                <a:extLst>
                  <a:ext uri="{FF2B5EF4-FFF2-40B4-BE49-F238E27FC236}">
                    <a16:creationId xmlns:a16="http://schemas.microsoft.com/office/drawing/2014/main" id="{6E1B2FE9-D913-4471-AA53-18F2E2497902}"/>
                  </a:ext>
                </a:extLst>
              </p:cNvPr>
              <p:cNvSpPr>
                <a:spLocks/>
              </p:cNvSpPr>
              <p:nvPr/>
            </p:nvSpPr>
            <p:spPr bwMode="auto">
              <a:xfrm>
                <a:off x="2866" y="2572"/>
                <a:ext cx="3054" cy="1235"/>
              </a:xfrm>
              <a:custGeom>
                <a:avLst/>
                <a:gdLst>
                  <a:gd name="T0" fmla="*/ 0 w 2113"/>
                  <a:gd name="T1" fmla="*/ 770 h 852"/>
                  <a:gd name="T2" fmla="*/ 567 w 2113"/>
                  <a:gd name="T3" fmla="*/ 852 h 852"/>
                  <a:gd name="T4" fmla="*/ 1919 w 2113"/>
                  <a:gd name="T5" fmla="*/ 736 h 852"/>
                  <a:gd name="T6" fmla="*/ 1774 w 2113"/>
                  <a:gd name="T7" fmla="*/ 211 h 852"/>
                  <a:gd name="T8" fmla="*/ 0 w 2113"/>
                  <a:gd name="T9" fmla="*/ 770 h 852"/>
                </a:gdLst>
                <a:ahLst/>
                <a:cxnLst>
                  <a:cxn ang="0">
                    <a:pos x="T0" y="T1"/>
                  </a:cxn>
                  <a:cxn ang="0">
                    <a:pos x="T2" y="T3"/>
                  </a:cxn>
                  <a:cxn ang="0">
                    <a:pos x="T4" y="T5"/>
                  </a:cxn>
                  <a:cxn ang="0">
                    <a:pos x="T6" y="T7"/>
                  </a:cxn>
                  <a:cxn ang="0">
                    <a:pos x="T8" y="T9"/>
                  </a:cxn>
                </a:cxnLst>
                <a:rect l="0" t="0" r="r" b="b"/>
                <a:pathLst>
                  <a:path w="2113" h="852">
                    <a:moveTo>
                      <a:pt x="0" y="770"/>
                    </a:moveTo>
                    <a:cubicBezTo>
                      <a:pt x="567" y="852"/>
                      <a:pt x="567" y="852"/>
                      <a:pt x="567" y="852"/>
                    </a:cubicBezTo>
                    <a:cubicBezTo>
                      <a:pt x="567" y="852"/>
                      <a:pt x="1980" y="0"/>
                      <a:pt x="1919" y="736"/>
                    </a:cubicBezTo>
                    <a:cubicBezTo>
                      <a:pt x="1919" y="736"/>
                      <a:pt x="2113" y="359"/>
                      <a:pt x="1774" y="211"/>
                    </a:cubicBezTo>
                    <a:cubicBezTo>
                      <a:pt x="1434" y="62"/>
                      <a:pt x="778" y="235"/>
                      <a:pt x="0" y="770"/>
                    </a:cubicBezTo>
                    <a:close/>
                  </a:path>
                </a:pathLst>
              </a:custGeom>
              <a:solidFill>
                <a:srgbClr val="FFAE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107" name="Freeform 12">
                <a:extLst>
                  <a:ext uri="{FF2B5EF4-FFF2-40B4-BE49-F238E27FC236}">
                    <a16:creationId xmlns:a16="http://schemas.microsoft.com/office/drawing/2014/main" id="{E183EBB2-647E-4C6C-A3DC-A10C76B40A80}"/>
                  </a:ext>
                </a:extLst>
              </p:cNvPr>
              <p:cNvSpPr>
                <a:spLocks/>
              </p:cNvSpPr>
              <p:nvPr/>
            </p:nvSpPr>
            <p:spPr bwMode="auto">
              <a:xfrm>
                <a:off x="3536" y="2572"/>
                <a:ext cx="2251" cy="1235"/>
              </a:xfrm>
              <a:custGeom>
                <a:avLst/>
                <a:gdLst>
                  <a:gd name="T0" fmla="*/ 1273 w 1558"/>
                  <a:gd name="T1" fmla="*/ 407 h 852"/>
                  <a:gd name="T2" fmla="*/ 0 w 1558"/>
                  <a:gd name="T3" fmla="*/ 837 h 852"/>
                  <a:gd name="T4" fmla="*/ 104 w 1558"/>
                  <a:gd name="T5" fmla="*/ 852 h 852"/>
                  <a:gd name="T6" fmla="*/ 1456 w 1558"/>
                  <a:gd name="T7" fmla="*/ 736 h 852"/>
                  <a:gd name="T8" fmla="*/ 1273 w 1558"/>
                  <a:gd name="T9" fmla="*/ 407 h 852"/>
                </a:gdLst>
                <a:ahLst/>
                <a:cxnLst>
                  <a:cxn ang="0">
                    <a:pos x="T0" y="T1"/>
                  </a:cxn>
                  <a:cxn ang="0">
                    <a:pos x="T2" y="T3"/>
                  </a:cxn>
                  <a:cxn ang="0">
                    <a:pos x="T4" y="T5"/>
                  </a:cxn>
                  <a:cxn ang="0">
                    <a:pos x="T6" y="T7"/>
                  </a:cxn>
                  <a:cxn ang="0">
                    <a:pos x="T8" y="T9"/>
                  </a:cxn>
                </a:cxnLst>
                <a:rect l="0" t="0" r="r" b="b"/>
                <a:pathLst>
                  <a:path w="1558" h="852">
                    <a:moveTo>
                      <a:pt x="1273" y="407"/>
                    </a:moveTo>
                    <a:cubicBezTo>
                      <a:pt x="988" y="372"/>
                      <a:pt x="657" y="466"/>
                      <a:pt x="0" y="837"/>
                    </a:cubicBezTo>
                    <a:cubicBezTo>
                      <a:pt x="104" y="852"/>
                      <a:pt x="104" y="852"/>
                      <a:pt x="104" y="852"/>
                    </a:cubicBezTo>
                    <a:cubicBezTo>
                      <a:pt x="104" y="852"/>
                      <a:pt x="1517" y="0"/>
                      <a:pt x="1456" y="736"/>
                    </a:cubicBezTo>
                    <a:cubicBezTo>
                      <a:pt x="1456" y="736"/>
                      <a:pt x="1558" y="442"/>
                      <a:pt x="1273" y="407"/>
                    </a:cubicBezTo>
                    <a:close/>
                  </a:path>
                </a:pathLst>
              </a:custGeom>
              <a:solidFill>
                <a:srgbClr val="FFAE1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grpSp>
        <p:sp>
          <p:nvSpPr>
            <p:cNvPr id="60" name="Oval 59">
              <a:extLst>
                <a:ext uri="{FF2B5EF4-FFF2-40B4-BE49-F238E27FC236}">
                  <a16:creationId xmlns:a16="http://schemas.microsoft.com/office/drawing/2014/main" id="{33AC5CD1-87B1-482D-8B56-4375FB063EA3}"/>
                </a:ext>
              </a:extLst>
            </p:cNvPr>
            <p:cNvSpPr/>
            <p:nvPr/>
          </p:nvSpPr>
          <p:spPr>
            <a:xfrm>
              <a:off x="5720821" y="3607942"/>
              <a:ext cx="2146662" cy="2146662"/>
            </a:xfrm>
            <a:prstGeom prst="ellipse">
              <a:avLst/>
            </a:prstGeom>
            <a:solidFill>
              <a:sysClr val="windowText" lastClr="000000">
                <a:lumMod val="85000"/>
                <a:lumOff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700" kern="0" dirty="0">
                  <a:solidFill>
                    <a:schemeClr val="bg1"/>
                  </a:solidFill>
                </a:rPr>
                <a:t>The potential of AI in healthcare</a:t>
              </a:r>
              <a:endParaRPr kumimoji="0" lang="en-GB" sz="1700" b="0" i="0" u="none" strike="noStrike" kern="0" cap="none" spc="0" normalizeH="0" baseline="0" noProof="0" dirty="0">
                <a:ln>
                  <a:noFill/>
                </a:ln>
                <a:solidFill>
                  <a:schemeClr val="bg1"/>
                </a:solidFill>
                <a:effectLst/>
                <a:uLnTx/>
                <a:uFillTx/>
              </a:endParaRPr>
            </a:p>
          </p:txBody>
        </p:sp>
        <p:sp>
          <p:nvSpPr>
            <p:cNvPr id="62" name="Rectangle 61">
              <a:extLst>
                <a:ext uri="{FF2B5EF4-FFF2-40B4-BE49-F238E27FC236}">
                  <a16:creationId xmlns:a16="http://schemas.microsoft.com/office/drawing/2014/main" id="{59F4982B-C022-4716-A850-1C2B48A386A3}"/>
                </a:ext>
              </a:extLst>
            </p:cNvPr>
            <p:cNvSpPr/>
            <p:nvPr/>
          </p:nvSpPr>
          <p:spPr>
            <a:xfrm>
              <a:off x="-1800664" y="5398120"/>
              <a:ext cx="4623469" cy="877163"/>
            </a:xfrm>
            <a:prstGeom prst="rect">
              <a:avLst/>
            </a:prstGeom>
          </p:spPr>
          <p:txBody>
            <a:bodyPr wrap="square">
              <a:spAutoFit/>
            </a:bodyPr>
            <a:lstStyle/>
            <a:p>
              <a:pPr marR="0" lvl="0" algn="r" defTabSz="914400" eaLnBrk="1" fontAlgn="auto" latinLnBrk="0" hangingPunct="1">
                <a:lnSpc>
                  <a:spcPct val="100000"/>
                </a:lnSpc>
                <a:spcBef>
                  <a:spcPts val="0"/>
                </a:spcBef>
                <a:spcAft>
                  <a:spcPts val="0"/>
                </a:spcAft>
                <a:buClrTx/>
                <a:buSzTx/>
                <a:tabLst/>
                <a:defRPr/>
              </a:pPr>
              <a:r>
                <a:rPr kumimoji="0" lang="en-GB" sz="1700" b="1" i="0" u="none" strike="noStrike" kern="0" cap="none" spc="0" normalizeH="0" baseline="0" noProof="0" dirty="0">
                  <a:ln>
                    <a:noFill/>
                  </a:ln>
                  <a:solidFill>
                    <a:schemeClr val="tx1">
                      <a:lumMod val="65000"/>
                      <a:lumOff val="35000"/>
                    </a:schemeClr>
                  </a:solidFill>
                  <a:effectLst/>
                  <a:uLnTx/>
                  <a:uFillTx/>
                </a:rPr>
                <a:t>$2 trillion-$10 trillion savings </a:t>
              </a:r>
              <a:r>
                <a:rPr kumimoji="0" lang="en-GB" sz="1700" b="0" i="0" u="none" strike="noStrike" kern="0" cap="none" spc="0" normalizeH="0" baseline="0" noProof="0" dirty="0">
                  <a:ln>
                    <a:noFill/>
                  </a:ln>
                  <a:solidFill>
                    <a:schemeClr val="tx1">
                      <a:lumMod val="65000"/>
                      <a:lumOff val="35000"/>
                    </a:schemeClr>
                  </a:solidFill>
                  <a:effectLst/>
                  <a:uLnTx/>
                  <a:uFillTx/>
                </a:rPr>
                <a:t>globally by tailoring drugs and treatments</a:t>
              </a:r>
              <a:r>
                <a:rPr lang="en-GB" sz="1700" kern="0" dirty="0">
                  <a:solidFill>
                    <a:schemeClr val="tx1">
                      <a:lumMod val="65000"/>
                      <a:lumOff val="35000"/>
                    </a:schemeClr>
                  </a:solidFill>
                </a:rPr>
                <a:t>.</a:t>
              </a:r>
            </a:p>
            <a:p>
              <a:pPr marR="0" lvl="0" algn="r" defTabSz="914400" eaLnBrk="1" fontAlgn="auto" latinLnBrk="0" hangingPunct="1">
                <a:lnSpc>
                  <a:spcPct val="100000"/>
                </a:lnSpc>
                <a:spcBef>
                  <a:spcPts val="0"/>
                </a:spcBef>
                <a:spcAft>
                  <a:spcPts val="0"/>
                </a:spcAft>
                <a:buClrTx/>
                <a:buSzTx/>
                <a:tabLst/>
                <a:defRPr/>
              </a:pPr>
              <a:r>
                <a:rPr kumimoji="0" lang="en-GB" sz="1700" b="1" i="0" u="none" strike="noStrike" kern="0" cap="none" spc="0" normalizeH="0" baseline="0" noProof="0" dirty="0">
                  <a:ln>
                    <a:noFill/>
                  </a:ln>
                  <a:solidFill>
                    <a:schemeClr val="tx1">
                      <a:lumMod val="65000"/>
                      <a:lumOff val="35000"/>
                    </a:schemeClr>
                  </a:solidFill>
                  <a:effectLst/>
                  <a:uLnTx/>
                  <a:uFillTx/>
                </a:rPr>
                <a:t>+0.2 to 1.3</a:t>
              </a:r>
              <a:r>
                <a:rPr kumimoji="0" lang="en-GB" sz="1700" b="0" i="0" u="none" strike="noStrike" kern="0" cap="none" spc="0" normalizeH="0" baseline="0" noProof="0" dirty="0">
                  <a:ln>
                    <a:noFill/>
                  </a:ln>
                  <a:solidFill>
                    <a:schemeClr val="tx1">
                      <a:lumMod val="65000"/>
                      <a:lumOff val="35000"/>
                    </a:schemeClr>
                  </a:solidFill>
                  <a:effectLst/>
                  <a:uLnTx/>
                  <a:uFillTx/>
                </a:rPr>
                <a:t> years of average </a:t>
              </a:r>
              <a:r>
                <a:rPr kumimoji="0" lang="en-GB" sz="1700" b="0" i="0" u="none" strike="noStrike" kern="0" cap="none" spc="0" normalizeH="0" baseline="0" noProof="0" dirty="0" smtClean="0">
                  <a:ln>
                    <a:noFill/>
                  </a:ln>
                  <a:solidFill>
                    <a:schemeClr val="tx1">
                      <a:lumMod val="65000"/>
                      <a:lumOff val="35000"/>
                    </a:schemeClr>
                  </a:solidFill>
                  <a:effectLst/>
                  <a:uLnTx/>
                  <a:uFillTx/>
                </a:rPr>
                <a:t>life </a:t>
              </a:r>
              <a:r>
                <a:rPr kumimoji="0" lang="en-GB" sz="1700" b="0" i="0" u="none" strike="noStrike" kern="0" cap="none" spc="0" normalizeH="0" baseline="0" noProof="0" dirty="0">
                  <a:ln>
                    <a:noFill/>
                  </a:ln>
                  <a:solidFill>
                    <a:schemeClr val="tx1">
                      <a:lumMod val="65000"/>
                      <a:lumOff val="35000"/>
                    </a:schemeClr>
                  </a:solidFill>
                  <a:effectLst/>
                  <a:uLnTx/>
                  <a:uFillTx/>
                </a:rPr>
                <a:t>expectancy.</a:t>
              </a:r>
            </a:p>
          </p:txBody>
        </p:sp>
        <p:sp>
          <p:nvSpPr>
            <p:cNvPr id="64" name="Rectangle 63">
              <a:extLst>
                <a:ext uri="{FF2B5EF4-FFF2-40B4-BE49-F238E27FC236}">
                  <a16:creationId xmlns:a16="http://schemas.microsoft.com/office/drawing/2014/main" id="{693DBBAD-7E37-43D1-A32A-8FBBA8FE5EB5}"/>
                </a:ext>
              </a:extLst>
            </p:cNvPr>
            <p:cNvSpPr/>
            <p:nvPr/>
          </p:nvSpPr>
          <p:spPr>
            <a:xfrm>
              <a:off x="-1433656" y="4396393"/>
              <a:ext cx="4494783" cy="877163"/>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700" b="1" i="0" u="none" strike="noStrike" kern="0" cap="none" spc="0" normalizeH="0" baseline="0" noProof="0" dirty="0">
                  <a:ln>
                    <a:noFill/>
                  </a:ln>
                  <a:solidFill>
                    <a:schemeClr val="tx1">
                      <a:lumMod val="65000"/>
                      <a:lumOff val="35000"/>
                    </a:schemeClr>
                  </a:solidFill>
                  <a:effectLst/>
                  <a:uLnTx/>
                  <a:uFillTx/>
                </a:rPr>
                <a:t>5-9% health expenditures reduction </a:t>
              </a:r>
              <a:r>
                <a:rPr kumimoji="0" lang="en-GB" sz="1700" b="0" i="0" u="none" strike="noStrike" kern="0" cap="none" spc="0" normalizeH="0" baseline="0" noProof="0" dirty="0">
                  <a:ln>
                    <a:noFill/>
                  </a:ln>
                  <a:solidFill>
                    <a:schemeClr val="tx1">
                      <a:lumMod val="65000"/>
                      <a:lumOff val="35000"/>
                    </a:schemeClr>
                  </a:solidFill>
                  <a:effectLst/>
                  <a:uLnTx/>
                  <a:uFillTx/>
                </a:rPr>
                <a:t>by using machine learning to tailor treatments and keep patients engaged.</a:t>
              </a:r>
            </a:p>
          </p:txBody>
        </p:sp>
        <p:sp>
          <p:nvSpPr>
            <p:cNvPr id="66" name="Rectangle 65">
              <a:extLst>
                <a:ext uri="{FF2B5EF4-FFF2-40B4-BE49-F238E27FC236}">
                  <a16:creationId xmlns:a16="http://schemas.microsoft.com/office/drawing/2014/main" id="{D246993D-A2C4-40D5-8A32-4D7FA811A7C4}"/>
                </a:ext>
              </a:extLst>
            </p:cNvPr>
            <p:cNvSpPr/>
            <p:nvPr/>
          </p:nvSpPr>
          <p:spPr>
            <a:xfrm>
              <a:off x="794502" y="2870155"/>
              <a:ext cx="3064721" cy="1138773"/>
            </a:xfrm>
            <a:prstGeom prst="rect">
              <a:avLst/>
            </a:prstGeom>
          </p:spPr>
          <p:txBody>
            <a:bodyPr wrap="square">
              <a:spAutoFit/>
            </a:bodyPr>
            <a:lstStyle/>
            <a:p>
              <a:pPr lvl="0" algn="r">
                <a:defRPr/>
              </a:pPr>
              <a:r>
                <a:rPr lang="en-GB" sz="1700" b="1" kern="0" dirty="0">
                  <a:solidFill>
                    <a:schemeClr val="tx1">
                      <a:lumMod val="65000"/>
                      <a:lumOff val="35000"/>
                    </a:schemeClr>
                  </a:solidFill>
                </a:rPr>
                <a:t>£3.3 billion possible saving </a:t>
              </a:r>
              <a:r>
                <a:rPr lang="en-GB" sz="1700" kern="0" dirty="0">
                  <a:solidFill>
                    <a:schemeClr val="tx1">
                      <a:lumMod val="65000"/>
                      <a:lumOff val="35000"/>
                    </a:schemeClr>
                  </a:solidFill>
                </a:rPr>
                <a:t>in the UK using AI to provide preventive care and reduce </a:t>
              </a:r>
              <a:r>
                <a:rPr lang="en-GB" sz="1700" kern="0" dirty="0" err="1">
                  <a:solidFill>
                    <a:schemeClr val="tx1">
                      <a:lumMod val="65000"/>
                      <a:lumOff val="35000"/>
                    </a:schemeClr>
                  </a:solidFill>
                </a:rPr>
                <a:t>nonelective</a:t>
              </a:r>
              <a:r>
                <a:rPr lang="en-GB" sz="1700" kern="0" dirty="0">
                  <a:solidFill>
                    <a:schemeClr val="tx1">
                      <a:lumMod val="65000"/>
                      <a:lumOff val="35000"/>
                    </a:schemeClr>
                  </a:solidFill>
                </a:rPr>
                <a:t> hospital admissions.</a:t>
              </a:r>
            </a:p>
          </p:txBody>
        </p:sp>
        <p:sp>
          <p:nvSpPr>
            <p:cNvPr id="68" name="Rectangle 67">
              <a:extLst>
                <a:ext uri="{FF2B5EF4-FFF2-40B4-BE49-F238E27FC236}">
                  <a16:creationId xmlns:a16="http://schemas.microsoft.com/office/drawing/2014/main" id="{79DF0665-8C1C-431F-A156-61D66851FF09}"/>
                </a:ext>
              </a:extLst>
            </p:cNvPr>
            <p:cNvSpPr/>
            <p:nvPr/>
          </p:nvSpPr>
          <p:spPr>
            <a:xfrm>
              <a:off x="771745" y="1704219"/>
              <a:ext cx="4481349" cy="877163"/>
            </a:xfrm>
            <a:prstGeom prst="rect">
              <a:avLst/>
            </a:prstGeom>
          </p:spPr>
          <p:txBody>
            <a:bodyPr wrap="square">
              <a:spAutoFit/>
            </a:bodyPr>
            <a:lstStyle/>
            <a:p>
              <a:pPr lvl="0" algn="r">
                <a:defRPr/>
              </a:pPr>
              <a:r>
                <a:rPr lang="en-GB" sz="1700" b="1" kern="0" dirty="0">
                  <a:solidFill>
                    <a:schemeClr val="tx1">
                      <a:lumMod val="65000"/>
                      <a:lumOff val="35000"/>
                    </a:schemeClr>
                  </a:solidFill>
                </a:rPr>
                <a:t>30-50% productivity improvement</a:t>
              </a:r>
              <a:r>
                <a:rPr lang="en-GB" sz="1700" kern="0" dirty="0">
                  <a:solidFill>
                    <a:schemeClr val="tx1">
                      <a:lumMod val="65000"/>
                      <a:lumOff val="35000"/>
                    </a:schemeClr>
                  </a:solidFill>
                </a:rPr>
                <a:t> for nurses supported by AI tools. </a:t>
              </a:r>
              <a:r>
                <a:rPr lang="en-GB" sz="1700" b="1" kern="0" dirty="0">
                  <a:solidFill>
                    <a:schemeClr val="tx1">
                      <a:lumMod val="65000"/>
                      <a:lumOff val="35000"/>
                    </a:schemeClr>
                  </a:solidFill>
                </a:rPr>
                <a:t>Up to 2% GDP savings </a:t>
              </a:r>
              <a:r>
                <a:rPr lang="en-GB" sz="1700" kern="0" dirty="0">
                  <a:solidFill>
                    <a:schemeClr val="tx1">
                      <a:lumMod val="65000"/>
                      <a:lumOff val="35000"/>
                    </a:schemeClr>
                  </a:solidFill>
                </a:rPr>
                <a:t>for operational efficiencies in developed countries.</a:t>
              </a:r>
            </a:p>
          </p:txBody>
        </p:sp>
        <p:grpSp>
          <p:nvGrpSpPr>
            <p:cNvPr id="71" name="Group 35">
              <a:extLst>
                <a:ext uri="{FF2B5EF4-FFF2-40B4-BE49-F238E27FC236}">
                  <a16:creationId xmlns:a16="http://schemas.microsoft.com/office/drawing/2014/main" id="{32542952-9AB3-4E64-94E8-1D7B7EAE685B}"/>
                </a:ext>
              </a:extLst>
            </p:cNvPr>
            <p:cNvGrpSpPr>
              <a:grpSpLocks noChangeAspect="1"/>
            </p:cNvGrpSpPr>
            <p:nvPr/>
          </p:nvGrpSpPr>
          <p:grpSpPr bwMode="auto">
            <a:xfrm>
              <a:off x="3388853" y="5425338"/>
              <a:ext cx="344779" cy="316332"/>
              <a:chOff x="4786" y="2041"/>
              <a:chExt cx="303" cy="278"/>
            </a:xfrm>
            <a:solidFill>
              <a:sysClr val="window" lastClr="FFFFFF"/>
            </a:solidFill>
          </p:grpSpPr>
          <p:sp>
            <p:nvSpPr>
              <p:cNvPr id="96" name="Freeform 37">
                <a:extLst>
                  <a:ext uri="{FF2B5EF4-FFF2-40B4-BE49-F238E27FC236}">
                    <a16:creationId xmlns:a16="http://schemas.microsoft.com/office/drawing/2014/main" id="{A636BF5D-3F9A-413F-B34C-A782A38E3AE6}"/>
                  </a:ext>
                </a:extLst>
              </p:cNvPr>
              <p:cNvSpPr>
                <a:spLocks/>
              </p:cNvSpPr>
              <p:nvPr/>
            </p:nvSpPr>
            <p:spPr bwMode="auto">
              <a:xfrm>
                <a:off x="4859" y="2156"/>
                <a:ext cx="38" cy="86"/>
              </a:xfrm>
              <a:custGeom>
                <a:avLst/>
                <a:gdLst>
                  <a:gd name="T0" fmla="*/ 210 w 420"/>
                  <a:gd name="T1" fmla="*/ 0 h 939"/>
                  <a:gd name="T2" fmla="*/ 244 w 420"/>
                  <a:gd name="T3" fmla="*/ 2 h 939"/>
                  <a:gd name="T4" fmla="*/ 276 w 420"/>
                  <a:gd name="T5" fmla="*/ 10 h 939"/>
                  <a:gd name="T6" fmla="*/ 306 w 420"/>
                  <a:gd name="T7" fmla="*/ 23 h 939"/>
                  <a:gd name="T8" fmla="*/ 333 w 420"/>
                  <a:gd name="T9" fmla="*/ 40 h 939"/>
                  <a:gd name="T10" fmla="*/ 358 w 420"/>
                  <a:gd name="T11" fmla="*/ 61 h 939"/>
                  <a:gd name="T12" fmla="*/ 379 w 420"/>
                  <a:gd name="T13" fmla="*/ 85 h 939"/>
                  <a:gd name="T14" fmla="*/ 397 w 420"/>
                  <a:gd name="T15" fmla="*/ 113 h 939"/>
                  <a:gd name="T16" fmla="*/ 409 w 420"/>
                  <a:gd name="T17" fmla="*/ 142 h 939"/>
                  <a:gd name="T18" fmla="*/ 417 w 420"/>
                  <a:gd name="T19" fmla="*/ 174 h 939"/>
                  <a:gd name="T20" fmla="*/ 420 w 420"/>
                  <a:gd name="T21" fmla="*/ 209 h 939"/>
                  <a:gd name="T22" fmla="*/ 420 w 420"/>
                  <a:gd name="T23" fmla="*/ 730 h 939"/>
                  <a:gd name="T24" fmla="*/ 417 w 420"/>
                  <a:gd name="T25" fmla="*/ 764 h 939"/>
                  <a:gd name="T26" fmla="*/ 409 w 420"/>
                  <a:gd name="T27" fmla="*/ 796 h 939"/>
                  <a:gd name="T28" fmla="*/ 397 w 420"/>
                  <a:gd name="T29" fmla="*/ 826 h 939"/>
                  <a:gd name="T30" fmla="*/ 379 w 420"/>
                  <a:gd name="T31" fmla="*/ 853 h 939"/>
                  <a:gd name="T32" fmla="*/ 358 w 420"/>
                  <a:gd name="T33" fmla="*/ 878 h 939"/>
                  <a:gd name="T34" fmla="*/ 333 w 420"/>
                  <a:gd name="T35" fmla="*/ 898 h 939"/>
                  <a:gd name="T36" fmla="*/ 306 w 420"/>
                  <a:gd name="T37" fmla="*/ 915 h 939"/>
                  <a:gd name="T38" fmla="*/ 276 w 420"/>
                  <a:gd name="T39" fmla="*/ 928 h 939"/>
                  <a:gd name="T40" fmla="*/ 244 w 420"/>
                  <a:gd name="T41" fmla="*/ 936 h 939"/>
                  <a:gd name="T42" fmla="*/ 210 w 420"/>
                  <a:gd name="T43" fmla="*/ 939 h 939"/>
                  <a:gd name="T44" fmla="*/ 175 w 420"/>
                  <a:gd name="T45" fmla="*/ 936 h 939"/>
                  <a:gd name="T46" fmla="*/ 144 w 420"/>
                  <a:gd name="T47" fmla="*/ 928 h 939"/>
                  <a:gd name="T48" fmla="*/ 113 w 420"/>
                  <a:gd name="T49" fmla="*/ 915 h 939"/>
                  <a:gd name="T50" fmla="*/ 85 w 420"/>
                  <a:gd name="T51" fmla="*/ 898 h 939"/>
                  <a:gd name="T52" fmla="*/ 61 w 420"/>
                  <a:gd name="T53" fmla="*/ 878 h 939"/>
                  <a:gd name="T54" fmla="*/ 41 w 420"/>
                  <a:gd name="T55" fmla="*/ 853 h 939"/>
                  <a:gd name="T56" fmla="*/ 23 w 420"/>
                  <a:gd name="T57" fmla="*/ 826 h 939"/>
                  <a:gd name="T58" fmla="*/ 11 w 420"/>
                  <a:gd name="T59" fmla="*/ 796 h 939"/>
                  <a:gd name="T60" fmla="*/ 3 w 420"/>
                  <a:gd name="T61" fmla="*/ 764 h 939"/>
                  <a:gd name="T62" fmla="*/ 0 w 420"/>
                  <a:gd name="T63" fmla="*/ 730 h 939"/>
                  <a:gd name="T64" fmla="*/ 0 w 420"/>
                  <a:gd name="T65" fmla="*/ 209 h 939"/>
                  <a:gd name="T66" fmla="*/ 3 w 420"/>
                  <a:gd name="T67" fmla="*/ 174 h 939"/>
                  <a:gd name="T68" fmla="*/ 11 w 420"/>
                  <a:gd name="T69" fmla="*/ 142 h 939"/>
                  <a:gd name="T70" fmla="*/ 23 w 420"/>
                  <a:gd name="T71" fmla="*/ 113 h 939"/>
                  <a:gd name="T72" fmla="*/ 41 w 420"/>
                  <a:gd name="T73" fmla="*/ 85 h 939"/>
                  <a:gd name="T74" fmla="*/ 61 w 420"/>
                  <a:gd name="T75" fmla="*/ 61 h 939"/>
                  <a:gd name="T76" fmla="*/ 85 w 420"/>
                  <a:gd name="T77" fmla="*/ 40 h 939"/>
                  <a:gd name="T78" fmla="*/ 113 w 420"/>
                  <a:gd name="T79" fmla="*/ 23 h 939"/>
                  <a:gd name="T80" fmla="*/ 144 w 420"/>
                  <a:gd name="T81" fmla="*/ 10 h 939"/>
                  <a:gd name="T82" fmla="*/ 175 w 420"/>
                  <a:gd name="T83" fmla="*/ 2 h 939"/>
                  <a:gd name="T84" fmla="*/ 210 w 420"/>
                  <a:gd name="T85" fmla="*/ 0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0" h="939">
                    <a:moveTo>
                      <a:pt x="210" y="0"/>
                    </a:moveTo>
                    <a:lnTo>
                      <a:pt x="244" y="2"/>
                    </a:lnTo>
                    <a:lnTo>
                      <a:pt x="276" y="10"/>
                    </a:lnTo>
                    <a:lnTo>
                      <a:pt x="306" y="23"/>
                    </a:lnTo>
                    <a:lnTo>
                      <a:pt x="333" y="40"/>
                    </a:lnTo>
                    <a:lnTo>
                      <a:pt x="358" y="61"/>
                    </a:lnTo>
                    <a:lnTo>
                      <a:pt x="379" y="85"/>
                    </a:lnTo>
                    <a:lnTo>
                      <a:pt x="397" y="113"/>
                    </a:lnTo>
                    <a:lnTo>
                      <a:pt x="409" y="142"/>
                    </a:lnTo>
                    <a:lnTo>
                      <a:pt x="417" y="174"/>
                    </a:lnTo>
                    <a:lnTo>
                      <a:pt x="420" y="209"/>
                    </a:lnTo>
                    <a:lnTo>
                      <a:pt x="420" y="730"/>
                    </a:lnTo>
                    <a:lnTo>
                      <a:pt x="417" y="764"/>
                    </a:lnTo>
                    <a:lnTo>
                      <a:pt x="409" y="796"/>
                    </a:lnTo>
                    <a:lnTo>
                      <a:pt x="397" y="826"/>
                    </a:lnTo>
                    <a:lnTo>
                      <a:pt x="379" y="853"/>
                    </a:lnTo>
                    <a:lnTo>
                      <a:pt x="358" y="878"/>
                    </a:lnTo>
                    <a:lnTo>
                      <a:pt x="333" y="898"/>
                    </a:lnTo>
                    <a:lnTo>
                      <a:pt x="306" y="915"/>
                    </a:lnTo>
                    <a:lnTo>
                      <a:pt x="276" y="928"/>
                    </a:lnTo>
                    <a:lnTo>
                      <a:pt x="244" y="936"/>
                    </a:lnTo>
                    <a:lnTo>
                      <a:pt x="210" y="939"/>
                    </a:lnTo>
                    <a:lnTo>
                      <a:pt x="175" y="936"/>
                    </a:lnTo>
                    <a:lnTo>
                      <a:pt x="144" y="928"/>
                    </a:lnTo>
                    <a:lnTo>
                      <a:pt x="113" y="915"/>
                    </a:lnTo>
                    <a:lnTo>
                      <a:pt x="85" y="898"/>
                    </a:lnTo>
                    <a:lnTo>
                      <a:pt x="61" y="878"/>
                    </a:lnTo>
                    <a:lnTo>
                      <a:pt x="41" y="853"/>
                    </a:lnTo>
                    <a:lnTo>
                      <a:pt x="23" y="826"/>
                    </a:lnTo>
                    <a:lnTo>
                      <a:pt x="11" y="796"/>
                    </a:lnTo>
                    <a:lnTo>
                      <a:pt x="3" y="764"/>
                    </a:lnTo>
                    <a:lnTo>
                      <a:pt x="0" y="730"/>
                    </a:lnTo>
                    <a:lnTo>
                      <a:pt x="0" y="209"/>
                    </a:lnTo>
                    <a:lnTo>
                      <a:pt x="3" y="174"/>
                    </a:lnTo>
                    <a:lnTo>
                      <a:pt x="11" y="142"/>
                    </a:lnTo>
                    <a:lnTo>
                      <a:pt x="23" y="113"/>
                    </a:lnTo>
                    <a:lnTo>
                      <a:pt x="41" y="85"/>
                    </a:lnTo>
                    <a:lnTo>
                      <a:pt x="61" y="61"/>
                    </a:lnTo>
                    <a:lnTo>
                      <a:pt x="85" y="40"/>
                    </a:lnTo>
                    <a:lnTo>
                      <a:pt x="113" y="23"/>
                    </a:lnTo>
                    <a:lnTo>
                      <a:pt x="144" y="10"/>
                    </a:lnTo>
                    <a:lnTo>
                      <a:pt x="175" y="2"/>
                    </a:lnTo>
                    <a:lnTo>
                      <a:pt x="2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97" name="Freeform 38">
                <a:extLst>
                  <a:ext uri="{FF2B5EF4-FFF2-40B4-BE49-F238E27FC236}">
                    <a16:creationId xmlns:a16="http://schemas.microsoft.com/office/drawing/2014/main" id="{CBCCBECB-E389-4CD4-A797-B9F2FD0648D3}"/>
                  </a:ext>
                </a:extLst>
              </p:cNvPr>
              <p:cNvSpPr>
                <a:spLocks/>
              </p:cNvSpPr>
              <p:nvPr/>
            </p:nvSpPr>
            <p:spPr bwMode="auto">
              <a:xfrm>
                <a:off x="4907" y="2137"/>
                <a:ext cx="38" cy="105"/>
              </a:xfrm>
              <a:custGeom>
                <a:avLst/>
                <a:gdLst>
                  <a:gd name="T0" fmla="*/ 209 w 419"/>
                  <a:gd name="T1" fmla="*/ 0 h 1148"/>
                  <a:gd name="T2" fmla="*/ 244 w 419"/>
                  <a:gd name="T3" fmla="*/ 2 h 1148"/>
                  <a:gd name="T4" fmla="*/ 275 w 419"/>
                  <a:gd name="T5" fmla="*/ 10 h 1148"/>
                  <a:gd name="T6" fmla="*/ 306 w 419"/>
                  <a:gd name="T7" fmla="*/ 24 h 1148"/>
                  <a:gd name="T8" fmla="*/ 334 w 419"/>
                  <a:gd name="T9" fmla="*/ 40 h 1148"/>
                  <a:gd name="T10" fmla="*/ 358 w 419"/>
                  <a:gd name="T11" fmla="*/ 61 h 1148"/>
                  <a:gd name="T12" fmla="*/ 379 w 419"/>
                  <a:gd name="T13" fmla="*/ 85 h 1148"/>
                  <a:gd name="T14" fmla="*/ 396 w 419"/>
                  <a:gd name="T15" fmla="*/ 113 h 1148"/>
                  <a:gd name="T16" fmla="*/ 409 w 419"/>
                  <a:gd name="T17" fmla="*/ 143 h 1148"/>
                  <a:gd name="T18" fmla="*/ 416 w 419"/>
                  <a:gd name="T19" fmla="*/ 175 h 1148"/>
                  <a:gd name="T20" fmla="*/ 419 w 419"/>
                  <a:gd name="T21" fmla="*/ 209 h 1148"/>
                  <a:gd name="T22" fmla="*/ 419 w 419"/>
                  <a:gd name="T23" fmla="*/ 939 h 1148"/>
                  <a:gd name="T24" fmla="*/ 416 w 419"/>
                  <a:gd name="T25" fmla="*/ 973 h 1148"/>
                  <a:gd name="T26" fmla="*/ 409 w 419"/>
                  <a:gd name="T27" fmla="*/ 1005 h 1148"/>
                  <a:gd name="T28" fmla="*/ 396 w 419"/>
                  <a:gd name="T29" fmla="*/ 1035 h 1148"/>
                  <a:gd name="T30" fmla="*/ 379 w 419"/>
                  <a:gd name="T31" fmla="*/ 1062 h 1148"/>
                  <a:gd name="T32" fmla="*/ 358 w 419"/>
                  <a:gd name="T33" fmla="*/ 1087 h 1148"/>
                  <a:gd name="T34" fmla="*/ 334 w 419"/>
                  <a:gd name="T35" fmla="*/ 1107 h 1148"/>
                  <a:gd name="T36" fmla="*/ 306 w 419"/>
                  <a:gd name="T37" fmla="*/ 1124 h 1148"/>
                  <a:gd name="T38" fmla="*/ 275 w 419"/>
                  <a:gd name="T39" fmla="*/ 1137 h 1148"/>
                  <a:gd name="T40" fmla="*/ 244 w 419"/>
                  <a:gd name="T41" fmla="*/ 1145 h 1148"/>
                  <a:gd name="T42" fmla="*/ 209 w 419"/>
                  <a:gd name="T43" fmla="*/ 1148 h 1148"/>
                  <a:gd name="T44" fmla="*/ 176 w 419"/>
                  <a:gd name="T45" fmla="*/ 1145 h 1148"/>
                  <a:gd name="T46" fmla="*/ 143 w 419"/>
                  <a:gd name="T47" fmla="*/ 1137 h 1148"/>
                  <a:gd name="T48" fmla="*/ 113 w 419"/>
                  <a:gd name="T49" fmla="*/ 1124 h 1148"/>
                  <a:gd name="T50" fmla="*/ 86 w 419"/>
                  <a:gd name="T51" fmla="*/ 1107 h 1148"/>
                  <a:gd name="T52" fmla="*/ 61 w 419"/>
                  <a:gd name="T53" fmla="*/ 1087 h 1148"/>
                  <a:gd name="T54" fmla="*/ 40 w 419"/>
                  <a:gd name="T55" fmla="*/ 1062 h 1148"/>
                  <a:gd name="T56" fmla="*/ 24 w 419"/>
                  <a:gd name="T57" fmla="*/ 1035 h 1148"/>
                  <a:gd name="T58" fmla="*/ 10 w 419"/>
                  <a:gd name="T59" fmla="*/ 1005 h 1148"/>
                  <a:gd name="T60" fmla="*/ 2 w 419"/>
                  <a:gd name="T61" fmla="*/ 973 h 1148"/>
                  <a:gd name="T62" fmla="*/ 0 w 419"/>
                  <a:gd name="T63" fmla="*/ 939 h 1148"/>
                  <a:gd name="T64" fmla="*/ 0 w 419"/>
                  <a:gd name="T65" fmla="*/ 209 h 1148"/>
                  <a:gd name="T66" fmla="*/ 2 w 419"/>
                  <a:gd name="T67" fmla="*/ 175 h 1148"/>
                  <a:gd name="T68" fmla="*/ 10 w 419"/>
                  <a:gd name="T69" fmla="*/ 143 h 1148"/>
                  <a:gd name="T70" fmla="*/ 24 w 419"/>
                  <a:gd name="T71" fmla="*/ 113 h 1148"/>
                  <a:gd name="T72" fmla="*/ 40 w 419"/>
                  <a:gd name="T73" fmla="*/ 85 h 1148"/>
                  <a:gd name="T74" fmla="*/ 61 w 419"/>
                  <a:gd name="T75" fmla="*/ 61 h 1148"/>
                  <a:gd name="T76" fmla="*/ 86 w 419"/>
                  <a:gd name="T77" fmla="*/ 40 h 1148"/>
                  <a:gd name="T78" fmla="*/ 113 w 419"/>
                  <a:gd name="T79" fmla="*/ 24 h 1148"/>
                  <a:gd name="T80" fmla="*/ 143 w 419"/>
                  <a:gd name="T81" fmla="*/ 10 h 1148"/>
                  <a:gd name="T82" fmla="*/ 176 w 419"/>
                  <a:gd name="T83" fmla="*/ 2 h 1148"/>
                  <a:gd name="T84" fmla="*/ 209 w 419"/>
                  <a:gd name="T85"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9" h="1148">
                    <a:moveTo>
                      <a:pt x="209" y="0"/>
                    </a:moveTo>
                    <a:lnTo>
                      <a:pt x="244" y="2"/>
                    </a:lnTo>
                    <a:lnTo>
                      <a:pt x="275" y="10"/>
                    </a:lnTo>
                    <a:lnTo>
                      <a:pt x="306" y="24"/>
                    </a:lnTo>
                    <a:lnTo>
                      <a:pt x="334" y="40"/>
                    </a:lnTo>
                    <a:lnTo>
                      <a:pt x="358" y="61"/>
                    </a:lnTo>
                    <a:lnTo>
                      <a:pt x="379" y="85"/>
                    </a:lnTo>
                    <a:lnTo>
                      <a:pt x="396" y="113"/>
                    </a:lnTo>
                    <a:lnTo>
                      <a:pt x="409" y="143"/>
                    </a:lnTo>
                    <a:lnTo>
                      <a:pt x="416" y="175"/>
                    </a:lnTo>
                    <a:lnTo>
                      <a:pt x="419" y="209"/>
                    </a:lnTo>
                    <a:lnTo>
                      <a:pt x="419" y="939"/>
                    </a:lnTo>
                    <a:lnTo>
                      <a:pt x="416" y="973"/>
                    </a:lnTo>
                    <a:lnTo>
                      <a:pt x="409" y="1005"/>
                    </a:lnTo>
                    <a:lnTo>
                      <a:pt x="396" y="1035"/>
                    </a:lnTo>
                    <a:lnTo>
                      <a:pt x="379" y="1062"/>
                    </a:lnTo>
                    <a:lnTo>
                      <a:pt x="358" y="1087"/>
                    </a:lnTo>
                    <a:lnTo>
                      <a:pt x="334" y="1107"/>
                    </a:lnTo>
                    <a:lnTo>
                      <a:pt x="306" y="1124"/>
                    </a:lnTo>
                    <a:lnTo>
                      <a:pt x="275" y="1137"/>
                    </a:lnTo>
                    <a:lnTo>
                      <a:pt x="244" y="1145"/>
                    </a:lnTo>
                    <a:lnTo>
                      <a:pt x="209" y="1148"/>
                    </a:lnTo>
                    <a:lnTo>
                      <a:pt x="176" y="1145"/>
                    </a:lnTo>
                    <a:lnTo>
                      <a:pt x="143" y="1137"/>
                    </a:lnTo>
                    <a:lnTo>
                      <a:pt x="113" y="1124"/>
                    </a:lnTo>
                    <a:lnTo>
                      <a:pt x="86" y="1107"/>
                    </a:lnTo>
                    <a:lnTo>
                      <a:pt x="61" y="1087"/>
                    </a:lnTo>
                    <a:lnTo>
                      <a:pt x="40" y="1062"/>
                    </a:lnTo>
                    <a:lnTo>
                      <a:pt x="24" y="1035"/>
                    </a:lnTo>
                    <a:lnTo>
                      <a:pt x="10" y="1005"/>
                    </a:lnTo>
                    <a:lnTo>
                      <a:pt x="2" y="973"/>
                    </a:lnTo>
                    <a:lnTo>
                      <a:pt x="0" y="939"/>
                    </a:lnTo>
                    <a:lnTo>
                      <a:pt x="0" y="209"/>
                    </a:lnTo>
                    <a:lnTo>
                      <a:pt x="2" y="175"/>
                    </a:lnTo>
                    <a:lnTo>
                      <a:pt x="10" y="143"/>
                    </a:lnTo>
                    <a:lnTo>
                      <a:pt x="24" y="113"/>
                    </a:lnTo>
                    <a:lnTo>
                      <a:pt x="40" y="85"/>
                    </a:lnTo>
                    <a:lnTo>
                      <a:pt x="61" y="61"/>
                    </a:lnTo>
                    <a:lnTo>
                      <a:pt x="86" y="40"/>
                    </a:lnTo>
                    <a:lnTo>
                      <a:pt x="113" y="24"/>
                    </a:lnTo>
                    <a:lnTo>
                      <a:pt x="143" y="10"/>
                    </a:lnTo>
                    <a:lnTo>
                      <a:pt x="176" y="2"/>
                    </a:lnTo>
                    <a:lnTo>
                      <a:pt x="2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98" name="Freeform 39">
                <a:extLst>
                  <a:ext uri="{FF2B5EF4-FFF2-40B4-BE49-F238E27FC236}">
                    <a16:creationId xmlns:a16="http://schemas.microsoft.com/office/drawing/2014/main" id="{27B58235-9D81-4C2D-9B9C-D1D6E8E1BC84}"/>
                  </a:ext>
                </a:extLst>
              </p:cNvPr>
              <p:cNvSpPr>
                <a:spLocks/>
              </p:cNvSpPr>
              <p:nvPr/>
            </p:nvSpPr>
            <p:spPr bwMode="auto">
              <a:xfrm>
                <a:off x="4955" y="2118"/>
                <a:ext cx="38" cy="124"/>
              </a:xfrm>
              <a:custGeom>
                <a:avLst/>
                <a:gdLst>
                  <a:gd name="T0" fmla="*/ 210 w 421"/>
                  <a:gd name="T1" fmla="*/ 0 h 1356"/>
                  <a:gd name="T2" fmla="*/ 244 w 421"/>
                  <a:gd name="T3" fmla="*/ 2 h 1356"/>
                  <a:gd name="T4" fmla="*/ 277 w 421"/>
                  <a:gd name="T5" fmla="*/ 10 h 1356"/>
                  <a:gd name="T6" fmla="*/ 306 w 421"/>
                  <a:gd name="T7" fmla="*/ 23 h 1356"/>
                  <a:gd name="T8" fmla="*/ 334 w 421"/>
                  <a:gd name="T9" fmla="*/ 40 h 1356"/>
                  <a:gd name="T10" fmla="*/ 358 w 421"/>
                  <a:gd name="T11" fmla="*/ 60 h 1356"/>
                  <a:gd name="T12" fmla="*/ 380 w 421"/>
                  <a:gd name="T13" fmla="*/ 85 h 1356"/>
                  <a:gd name="T14" fmla="*/ 397 w 421"/>
                  <a:gd name="T15" fmla="*/ 112 h 1356"/>
                  <a:gd name="T16" fmla="*/ 409 w 421"/>
                  <a:gd name="T17" fmla="*/ 142 h 1356"/>
                  <a:gd name="T18" fmla="*/ 418 w 421"/>
                  <a:gd name="T19" fmla="*/ 174 h 1356"/>
                  <a:gd name="T20" fmla="*/ 421 w 421"/>
                  <a:gd name="T21" fmla="*/ 208 h 1356"/>
                  <a:gd name="T22" fmla="*/ 421 w 421"/>
                  <a:gd name="T23" fmla="*/ 1147 h 1356"/>
                  <a:gd name="T24" fmla="*/ 418 w 421"/>
                  <a:gd name="T25" fmla="*/ 1181 h 1356"/>
                  <a:gd name="T26" fmla="*/ 409 w 421"/>
                  <a:gd name="T27" fmla="*/ 1213 h 1356"/>
                  <a:gd name="T28" fmla="*/ 397 w 421"/>
                  <a:gd name="T29" fmla="*/ 1243 h 1356"/>
                  <a:gd name="T30" fmla="*/ 380 w 421"/>
                  <a:gd name="T31" fmla="*/ 1270 h 1356"/>
                  <a:gd name="T32" fmla="*/ 358 w 421"/>
                  <a:gd name="T33" fmla="*/ 1295 h 1356"/>
                  <a:gd name="T34" fmla="*/ 334 w 421"/>
                  <a:gd name="T35" fmla="*/ 1315 h 1356"/>
                  <a:gd name="T36" fmla="*/ 306 w 421"/>
                  <a:gd name="T37" fmla="*/ 1332 h 1356"/>
                  <a:gd name="T38" fmla="*/ 277 w 421"/>
                  <a:gd name="T39" fmla="*/ 1345 h 1356"/>
                  <a:gd name="T40" fmla="*/ 244 w 421"/>
                  <a:gd name="T41" fmla="*/ 1353 h 1356"/>
                  <a:gd name="T42" fmla="*/ 210 w 421"/>
                  <a:gd name="T43" fmla="*/ 1356 h 1356"/>
                  <a:gd name="T44" fmla="*/ 176 w 421"/>
                  <a:gd name="T45" fmla="*/ 1353 h 1356"/>
                  <a:gd name="T46" fmla="*/ 144 w 421"/>
                  <a:gd name="T47" fmla="*/ 1345 h 1356"/>
                  <a:gd name="T48" fmla="*/ 114 w 421"/>
                  <a:gd name="T49" fmla="*/ 1332 h 1356"/>
                  <a:gd name="T50" fmla="*/ 86 w 421"/>
                  <a:gd name="T51" fmla="*/ 1315 h 1356"/>
                  <a:gd name="T52" fmla="*/ 62 w 421"/>
                  <a:gd name="T53" fmla="*/ 1295 h 1356"/>
                  <a:gd name="T54" fmla="*/ 41 w 421"/>
                  <a:gd name="T55" fmla="*/ 1270 h 1356"/>
                  <a:gd name="T56" fmla="*/ 24 w 421"/>
                  <a:gd name="T57" fmla="*/ 1243 h 1356"/>
                  <a:gd name="T58" fmla="*/ 11 w 421"/>
                  <a:gd name="T59" fmla="*/ 1213 h 1356"/>
                  <a:gd name="T60" fmla="*/ 3 w 421"/>
                  <a:gd name="T61" fmla="*/ 1181 h 1356"/>
                  <a:gd name="T62" fmla="*/ 0 w 421"/>
                  <a:gd name="T63" fmla="*/ 1147 h 1356"/>
                  <a:gd name="T64" fmla="*/ 0 w 421"/>
                  <a:gd name="T65" fmla="*/ 208 h 1356"/>
                  <a:gd name="T66" fmla="*/ 3 w 421"/>
                  <a:gd name="T67" fmla="*/ 174 h 1356"/>
                  <a:gd name="T68" fmla="*/ 11 w 421"/>
                  <a:gd name="T69" fmla="*/ 142 h 1356"/>
                  <a:gd name="T70" fmla="*/ 24 w 421"/>
                  <a:gd name="T71" fmla="*/ 112 h 1356"/>
                  <a:gd name="T72" fmla="*/ 41 w 421"/>
                  <a:gd name="T73" fmla="*/ 85 h 1356"/>
                  <a:gd name="T74" fmla="*/ 62 w 421"/>
                  <a:gd name="T75" fmla="*/ 60 h 1356"/>
                  <a:gd name="T76" fmla="*/ 86 w 421"/>
                  <a:gd name="T77" fmla="*/ 40 h 1356"/>
                  <a:gd name="T78" fmla="*/ 114 w 421"/>
                  <a:gd name="T79" fmla="*/ 23 h 1356"/>
                  <a:gd name="T80" fmla="*/ 144 w 421"/>
                  <a:gd name="T81" fmla="*/ 10 h 1356"/>
                  <a:gd name="T82" fmla="*/ 176 w 421"/>
                  <a:gd name="T83" fmla="*/ 2 h 1356"/>
                  <a:gd name="T84" fmla="*/ 210 w 421"/>
                  <a:gd name="T8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356">
                    <a:moveTo>
                      <a:pt x="210" y="0"/>
                    </a:moveTo>
                    <a:lnTo>
                      <a:pt x="244" y="2"/>
                    </a:lnTo>
                    <a:lnTo>
                      <a:pt x="277" y="10"/>
                    </a:lnTo>
                    <a:lnTo>
                      <a:pt x="306" y="23"/>
                    </a:lnTo>
                    <a:lnTo>
                      <a:pt x="334" y="40"/>
                    </a:lnTo>
                    <a:lnTo>
                      <a:pt x="358" y="60"/>
                    </a:lnTo>
                    <a:lnTo>
                      <a:pt x="380" y="85"/>
                    </a:lnTo>
                    <a:lnTo>
                      <a:pt x="397" y="112"/>
                    </a:lnTo>
                    <a:lnTo>
                      <a:pt x="409" y="142"/>
                    </a:lnTo>
                    <a:lnTo>
                      <a:pt x="418" y="174"/>
                    </a:lnTo>
                    <a:lnTo>
                      <a:pt x="421" y="208"/>
                    </a:lnTo>
                    <a:lnTo>
                      <a:pt x="421" y="1147"/>
                    </a:lnTo>
                    <a:lnTo>
                      <a:pt x="418" y="1181"/>
                    </a:lnTo>
                    <a:lnTo>
                      <a:pt x="409" y="1213"/>
                    </a:lnTo>
                    <a:lnTo>
                      <a:pt x="397" y="1243"/>
                    </a:lnTo>
                    <a:lnTo>
                      <a:pt x="380" y="1270"/>
                    </a:lnTo>
                    <a:lnTo>
                      <a:pt x="358" y="1295"/>
                    </a:lnTo>
                    <a:lnTo>
                      <a:pt x="334" y="1315"/>
                    </a:lnTo>
                    <a:lnTo>
                      <a:pt x="306" y="1332"/>
                    </a:lnTo>
                    <a:lnTo>
                      <a:pt x="277" y="1345"/>
                    </a:lnTo>
                    <a:lnTo>
                      <a:pt x="244" y="1353"/>
                    </a:lnTo>
                    <a:lnTo>
                      <a:pt x="210" y="1356"/>
                    </a:lnTo>
                    <a:lnTo>
                      <a:pt x="176" y="1353"/>
                    </a:lnTo>
                    <a:lnTo>
                      <a:pt x="144" y="1345"/>
                    </a:lnTo>
                    <a:lnTo>
                      <a:pt x="114" y="1332"/>
                    </a:lnTo>
                    <a:lnTo>
                      <a:pt x="86" y="1315"/>
                    </a:lnTo>
                    <a:lnTo>
                      <a:pt x="62" y="1295"/>
                    </a:lnTo>
                    <a:lnTo>
                      <a:pt x="41" y="1270"/>
                    </a:lnTo>
                    <a:lnTo>
                      <a:pt x="24" y="1243"/>
                    </a:lnTo>
                    <a:lnTo>
                      <a:pt x="11" y="1213"/>
                    </a:lnTo>
                    <a:lnTo>
                      <a:pt x="3" y="1181"/>
                    </a:lnTo>
                    <a:lnTo>
                      <a:pt x="0" y="1147"/>
                    </a:lnTo>
                    <a:lnTo>
                      <a:pt x="0" y="208"/>
                    </a:lnTo>
                    <a:lnTo>
                      <a:pt x="3" y="174"/>
                    </a:lnTo>
                    <a:lnTo>
                      <a:pt x="11" y="142"/>
                    </a:lnTo>
                    <a:lnTo>
                      <a:pt x="24" y="112"/>
                    </a:lnTo>
                    <a:lnTo>
                      <a:pt x="41" y="85"/>
                    </a:lnTo>
                    <a:lnTo>
                      <a:pt x="62" y="60"/>
                    </a:lnTo>
                    <a:lnTo>
                      <a:pt x="86" y="40"/>
                    </a:lnTo>
                    <a:lnTo>
                      <a:pt x="114" y="23"/>
                    </a:lnTo>
                    <a:lnTo>
                      <a:pt x="144" y="10"/>
                    </a:lnTo>
                    <a:lnTo>
                      <a:pt x="176" y="2"/>
                    </a:lnTo>
                    <a:lnTo>
                      <a:pt x="2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99" name="Freeform 40">
                <a:extLst>
                  <a:ext uri="{FF2B5EF4-FFF2-40B4-BE49-F238E27FC236}">
                    <a16:creationId xmlns:a16="http://schemas.microsoft.com/office/drawing/2014/main" id="{1F446C04-FDA1-4A73-BE0B-AC9A931AEB8E}"/>
                  </a:ext>
                </a:extLst>
              </p:cNvPr>
              <p:cNvSpPr>
                <a:spLocks/>
              </p:cNvSpPr>
              <p:nvPr/>
            </p:nvSpPr>
            <p:spPr bwMode="auto">
              <a:xfrm>
                <a:off x="4786" y="2041"/>
                <a:ext cx="303" cy="278"/>
              </a:xfrm>
              <a:custGeom>
                <a:avLst/>
                <a:gdLst>
                  <a:gd name="T0" fmla="*/ 1827 w 3330"/>
                  <a:gd name="T1" fmla="*/ 27 h 3059"/>
                  <a:gd name="T2" fmla="*/ 2182 w 3330"/>
                  <a:gd name="T3" fmla="*/ 139 h 3059"/>
                  <a:gd name="T4" fmla="*/ 2494 w 3330"/>
                  <a:gd name="T5" fmla="*/ 331 h 3059"/>
                  <a:gd name="T6" fmla="*/ 2751 w 3330"/>
                  <a:gd name="T7" fmla="*/ 587 h 3059"/>
                  <a:gd name="T8" fmla="*/ 2942 w 3330"/>
                  <a:gd name="T9" fmla="*/ 898 h 3059"/>
                  <a:gd name="T10" fmla="*/ 3053 w 3330"/>
                  <a:gd name="T11" fmla="*/ 1252 h 3059"/>
                  <a:gd name="T12" fmla="*/ 3305 w 3330"/>
                  <a:gd name="T13" fmla="*/ 1267 h 3059"/>
                  <a:gd name="T14" fmla="*/ 3330 w 3330"/>
                  <a:gd name="T15" fmla="*/ 1322 h 3059"/>
                  <a:gd name="T16" fmla="*/ 2964 w 3330"/>
                  <a:gd name="T17" fmla="*/ 1783 h 3059"/>
                  <a:gd name="T18" fmla="*/ 2911 w 3330"/>
                  <a:gd name="T19" fmla="*/ 1807 h 3059"/>
                  <a:gd name="T20" fmla="*/ 2857 w 3330"/>
                  <a:gd name="T21" fmla="*/ 1783 h 3059"/>
                  <a:gd name="T22" fmla="*/ 2492 w 3330"/>
                  <a:gd name="T23" fmla="*/ 1311 h 3059"/>
                  <a:gd name="T24" fmla="*/ 2530 w 3330"/>
                  <a:gd name="T25" fmla="*/ 1259 h 3059"/>
                  <a:gd name="T26" fmla="*/ 2745 w 3330"/>
                  <a:gd name="T27" fmla="*/ 1169 h 3059"/>
                  <a:gd name="T28" fmla="*/ 2605 w 3330"/>
                  <a:gd name="T29" fmla="*/ 865 h 3059"/>
                  <a:gd name="T30" fmla="*/ 2393 w 3330"/>
                  <a:gd name="T31" fmla="*/ 610 h 3059"/>
                  <a:gd name="T32" fmla="*/ 2121 w 3330"/>
                  <a:gd name="T33" fmla="*/ 419 h 3059"/>
                  <a:gd name="T34" fmla="*/ 1801 w 3330"/>
                  <a:gd name="T35" fmla="*/ 305 h 3059"/>
                  <a:gd name="T36" fmla="*/ 1449 w 3330"/>
                  <a:gd name="T37" fmla="*/ 281 h 3059"/>
                  <a:gd name="T38" fmla="*/ 1110 w 3330"/>
                  <a:gd name="T39" fmla="*/ 353 h 3059"/>
                  <a:gd name="T40" fmla="*/ 810 w 3330"/>
                  <a:gd name="T41" fmla="*/ 510 h 3059"/>
                  <a:gd name="T42" fmla="*/ 564 w 3330"/>
                  <a:gd name="T43" fmla="*/ 738 h 3059"/>
                  <a:gd name="T44" fmla="*/ 388 w 3330"/>
                  <a:gd name="T45" fmla="*/ 1023 h 3059"/>
                  <a:gd name="T46" fmla="*/ 293 w 3330"/>
                  <a:gd name="T47" fmla="*/ 1352 h 3059"/>
                  <a:gd name="T48" fmla="*/ 293 w 3330"/>
                  <a:gd name="T49" fmla="*/ 1706 h 3059"/>
                  <a:gd name="T50" fmla="*/ 388 w 3330"/>
                  <a:gd name="T51" fmla="*/ 2035 h 3059"/>
                  <a:gd name="T52" fmla="*/ 564 w 3330"/>
                  <a:gd name="T53" fmla="*/ 2321 h 3059"/>
                  <a:gd name="T54" fmla="*/ 810 w 3330"/>
                  <a:gd name="T55" fmla="*/ 2549 h 3059"/>
                  <a:gd name="T56" fmla="*/ 1110 w 3330"/>
                  <a:gd name="T57" fmla="*/ 2706 h 3059"/>
                  <a:gd name="T58" fmla="*/ 1449 w 3330"/>
                  <a:gd name="T59" fmla="*/ 2778 h 3059"/>
                  <a:gd name="T60" fmla="*/ 1787 w 3330"/>
                  <a:gd name="T61" fmla="*/ 2757 h 3059"/>
                  <a:gd name="T62" fmla="*/ 2097 w 3330"/>
                  <a:gd name="T63" fmla="*/ 2651 h 3059"/>
                  <a:gd name="T64" fmla="*/ 2368 w 3330"/>
                  <a:gd name="T65" fmla="*/ 2471 h 3059"/>
                  <a:gd name="T66" fmla="*/ 2587 w 3330"/>
                  <a:gd name="T67" fmla="*/ 2226 h 3059"/>
                  <a:gd name="T68" fmla="*/ 2683 w 3330"/>
                  <a:gd name="T69" fmla="*/ 2104 h 3059"/>
                  <a:gd name="T70" fmla="*/ 2775 w 3330"/>
                  <a:gd name="T71" fmla="*/ 2088 h 3059"/>
                  <a:gd name="T72" fmla="*/ 2860 w 3330"/>
                  <a:gd name="T73" fmla="*/ 2137 h 3059"/>
                  <a:gd name="T74" fmla="*/ 2892 w 3330"/>
                  <a:gd name="T75" fmla="*/ 2225 h 3059"/>
                  <a:gd name="T76" fmla="*/ 2825 w 3330"/>
                  <a:gd name="T77" fmla="*/ 2372 h 3059"/>
                  <a:gd name="T78" fmla="*/ 2594 w 3330"/>
                  <a:gd name="T79" fmla="*/ 2643 h 3059"/>
                  <a:gd name="T80" fmla="*/ 2308 w 3330"/>
                  <a:gd name="T81" fmla="*/ 2854 h 3059"/>
                  <a:gd name="T82" fmla="*/ 1983 w 3330"/>
                  <a:gd name="T83" fmla="*/ 2994 h 3059"/>
                  <a:gd name="T84" fmla="*/ 1630 w 3330"/>
                  <a:gd name="T85" fmla="*/ 3057 h 3059"/>
                  <a:gd name="T86" fmla="*/ 1241 w 3330"/>
                  <a:gd name="T87" fmla="*/ 3030 h 3059"/>
                  <a:gd name="T88" fmla="*/ 875 w 3330"/>
                  <a:gd name="T89" fmla="*/ 2910 h 3059"/>
                  <a:gd name="T90" fmla="*/ 556 w 3330"/>
                  <a:gd name="T91" fmla="*/ 2705 h 3059"/>
                  <a:gd name="T92" fmla="*/ 298 w 3330"/>
                  <a:gd name="T93" fmla="*/ 2433 h 3059"/>
                  <a:gd name="T94" fmla="*/ 112 w 3330"/>
                  <a:gd name="T95" fmla="*/ 2102 h 3059"/>
                  <a:gd name="T96" fmla="*/ 13 w 3330"/>
                  <a:gd name="T97" fmla="*/ 1728 h 3059"/>
                  <a:gd name="T98" fmla="*/ 13 w 3330"/>
                  <a:gd name="T99" fmla="*/ 1330 h 3059"/>
                  <a:gd name="T100" fmla="*/ 112 w 3330"/>
                  <a:gd name="T101" fmla="*/ 957 h 3059"/>
                  <a:gd name="T102" fmla="*/ 298 w 3330"/>
                  <a:gd name="T103" fmla="*/ 627 h 3059"/>
                  <a:gd name="T104" fmla="*/ 556 w 3330"/>
                  <a:gd name="T105" fmla="*/ 353 h 3059"/>
                  <a:gd name="T106" fmla="*/ 875 w 3330"/>
                  <a:gd name="T107" fmla="*/ 149 h 3059"/>
                  <a:gd name="T108" fmla="*/ 1241 w 3330"/>
                  <a:gd name="T109" fmla="*/ 29 h 3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30" h="3059">
                    <a:moveTo>
                      <a:pt x="1539" y="0"/>
                    </a:moveTo>
                    <a:lnTo>
                      <a:pt x="1637" y="3"/>
                    </a:lnTo>
                    <a:lnTo>
                      <a:pt x="1733" y="11"/>
                    </a:lnTo>
                    <a:lnTo>
                      <a:pt x="1827" y="27"/>
                    </a:lnTo>
                    <a:lnTo>
                      <a:pt x="1920" y="47"/>
                    </a:lnTo>
                    <a:lnTo>
                      <a:pt x="2009" y="72"/>
                    </a:lnTo>
                    <a:lnTo>
                      <a:pt x="2097" y="104"/>
                    </a:lnTo>
                    <a:lnTo>
                      <a:pt x="2182" y="139"/>
                    </a:lnTo>
                    <a:lnTo>
                      <a:pt x="2264" y="181"/>
                    </a:lnTo>
                    <a:lnTo>
                      <a:pt x="2344" y="226"/>
                    </a:lnTo>
                    <a:lnTo>
                      <a:pt x="2420" y="276"/>
                    </a:lnTo>
                    <a:lnTo>
                      <a:pt x="2494" y="331"/>
                    </a:lnTo>
                    <a:lnTo>
                      <a:pt x="2563" y="388"/>
                    </a:lnTo>
                    <a:lnTo>
                      <a:pt x="2630" y="451"/>
                    </a:lnTo>
                    <a:lnTo>
                      <a:pt x="2693" y="517"/>
                    </a:lnTo>
                    <a:lnTo>
                      <a:pt x="2751" y="587"/>
                    </a:lnTo>
                    <a:lnTo>
                      <a:pt x="2805" y="660"/>
                    </a:lnTo>
                    <a:lnTo>
                      <a:pt x="2855" y="736"/>
                    </a:lnTo>
                    <a:lnTo>
                      <a:pt x="2901" y="816"/>
                    </a:lnTo>
                    <a:lnTo>
                      <a:pt x="2942" y="898"/>
                    </a:lnTo>
                    <a:lnTo>
                      <a:pt x="2977" y="982"/>
                    </a:lnTo>
                    <a:lnTo>
                      <a:pt x="3008" y="1070"/>
                    </a:lnTo>
                    <a:lnTo>
                      <a:pt x="3033" y="1160"/>
                    </a:lnTo>
                    <a:lnTo>
                      <a:pt x="3053" y="1252"/>
                    </a:lnTo>
                    <a:lnTo>
                      <a:pt x="3261" y="1252"/>
                    </a:lnTo>
                    <a:lnTo>
                      <a:pt x="3276" y="1253"/>
                    </a:lnTo>
                    <a:lnTo>
                      <a:pt x="3292" y="1259"/>
                    </a:lnTo>
                    <a:lnTo>
                      <a:pt x="3305" y="1267"/>
                    </a:lnTo>
                    <a:lnTo>
                      <a:pt x="3315" y="1278"/>
                    </a:lnTo>
                    <a:lnTo>
                      <a:pt x="3324" y="1291"/>
                    </a:lnTo>
                    <a:lnTo>
                      <a:pt x="3329" y="1307"/>
                    </a:lnTo>
                    <a:lnTo>
                      <a:pt x="3330" y="1322"/>
                    </a:lnTo>
                    <a:lnTo>
                      <a:pt x="3328" y="1337"/>
                    </a:lnTo>
                    <a:lnTo>
                      <a:pt x="3323" y="1352"/>
                    </a:lnTo>
                    <a:lnTo>
                      <a:pt x="3314" y="1365"/>
                    </a:lnTo>
                    <a:lnTo>
                      <a:pt x="2964" y="1783"/>
                    </a:lnTo>
                    <a:lnTo>
                      <a:pt x="2953" y="1793"/>
                    </a:lnTo>
                    <a:lnTo>
                      <a:pt x="2941" y="1801"/>
                    </a:lnTo>
                    <a:lnTo>
                      <a:pt x="2926" y="1806"/>
                    </a:lnTo>
                    <a:lnTo>
                      <a:pt x="2911" y="1807"/>
                    </a:lnTo>
                    <a:lnTo>
                      <a:pt x="2896" y="1806"/>
                    </a:lnTo>
                    <a:lnTo>
                      <a:pt x="2880" y="1801"/>
                    </a:lnTo>
                    <a:lnTo>
                      <a:pt x="2868" y="1793"/>
                    </a:lnTo>
                    <a:lnTo>
                      <a:pt x="2857" y="1783"/>
                    </a:lnTo>
                    <a:lnTo>
                      <a:pt x="2507" y="1365"/>
                    </a:lnTo>
                    <a:lnTo>
                      <a:pt x="2497" y="1348"/>
                    </a:lnTo>
                    <a:lnTo>
                      <a:pt x="2492" y="1330"/>
                    </a:lnTo>
                    <a:lnTo>
                      <a:pt x="2492" y="1311"/>
                    </a:lnTo>
                    <a:lnTo>
                      <a:pt x="2498" y="1291"/>
                    </a:lnTo>
                    <a:lnTo>
                      <a:pt x="2506" y="1278"/>
                    </a:lnTo>
                    <a:lnTo>
                      <a:pt x="2517" y="1267"/>
                    </a:lnTo>
                    <a:lnTo>
                      <a:pt x="2530" y="1259"/>
                    </a:lnTo>
                    <a:lnTo>
                      <a:pt x="2545" y="1253"/>
                    </a:lnTo>
                    <a:lnTo>
                      <a:pt x="2561" y="1252"/>
                    </a:lnTo>
                    <a:lnTo>
                      <a:pt x="2766" y="1252"/>
                    </a:lnTo>
                    <a:lnTo>
                      <a:pt x="2745" y="1169"/>
                    </a:lnTo>
                    <a:lnTo>
                      <a:pt x="2717" y="1089"/>
                    </a:lnTo>
                    <a:lnTo>
                      <a:pt x="2685" y="1012"/>
                    </a:lnTo>
                    <a:lnTo>
                      <a:pt x="2648" y="937"/>
                    </a:lnTo>
                    <a:lnTo>
                      <a:pt x="2605" y="865"/>
                    </a:lnTo>
                    <a:lnTo>
                      <a:pt x="2558" y="796"/>
                    </a:lnTo>
                    <a:lnTo>
                      <a:pt x="2507" y="730"/>
                    </a:lnTo>
                    <a:lnTo>
                      <a:pt x="2452" y="668"/>
                    </a:lnTo>
                    <a:lnTo>
                      <a:pt x="2393" y="610"/>
                    </a:lnTo>
                    <a:lnTo>
                      <a:pt x="2330" y="556"/>
                    </a:lnTo>
                    <a:lnTo>
                      <a:pt x="2263" y="506"/>
                    </a:lnTo>
                    <a:lnTo>
                      <a:pt x="2193" y="460"/>
                    </a:lnTo>
                    <a:lnTo>
                      <a:pt x="2121" y="419"/>
                    </a:lnTo>
                    <a:lnTo>
                      <a:pt x="2044" y="383"/>
                    </a:lnTo>
                    <a:lnTo>
                      <a:pt x="1966" y="352"/>
                    </a:lnTo>
                    <a:lnTo>
                      <a:pt x="1885" y="326"/>
                    </a:lnTo>
                    <a:lnTo>
                      <a:pt x="1801" y="305"/>
                    </a:lnTo>
                    <a:lnTo>
                      <a:pt x="1716" y="290"/>
                    </a:lnTo>
                    <a:lnTo>
                      <a:pt x="1628" y="281"/>
                    </a:lnTo>
                    <a:lnTo>
                      <a:pt x="1539" y="278"/>
                    </a:lnTo>
                    <a:lnTo>
                      <a:pt x="1449" y="281"/>
                    </a:lnTo>
                    <a:lnTo>
                      <a:pt x="1362" y="290"/>
                    </a:lnTo>
                    <a:lnTo>
                      <a:pt x="1275" y="305"/>
                    </a:lnTo>
                    <a:lnTo>
                      <a:pt x="1191" y="327"/>
                    </a:lnTo>
                    <a:lnTo>
                      <a:pt x="1110" y="353"/>
                    </a:lnTo>
                    <a:lnTo>
                      <a:pt x="1030" y="385"/>
                    </a:lnTo>
                    <a:lnTo>
                      <a:pt x="954" y="422"/>
                    </a:lnTo>
                    <a:lnTo>
                      <a:pt x="880" y="463"/>
                    </a:lnTo>
                    <a:lnTo>
                      <a:pt x="810" y="510"/>
                    </a:lnTo>
                    <a:lnTo>
                      <a:pt x="743" y="561"/>
                    </a:lnTo>
                    <a:lnTo>
                      <a:pt x="679" y="615"/>
                    </a:lnTo>
                    <a:lnTo>
                      <a:pt x="620" y="675"/>
                    </a:lnTo>
                    <a:lnTo>
                      <a:pt x="564" y="738"/>
                    </a:lnTo>
                    <a:lnTo>
                      <a:pt x="513" y="804"/>
                    </a:lnTo>
                    <a:lnTo>
                      <a:pt x="467" y="874"/>
                    </a:lnTo>
                    <a:lnTo>
                      <a:pt x="424" y="947"/>
                    </a:lnTo>
                    <a:lnTo>
                      <a:pt x="388" y="1023"/>
                    </a:lnTo>
                    <a:lnTo>
                      <a:pt x="356" y="1102"/>
                    </a:lnTo>
                    <a:lnTo>
                      <a:pt x="328" y="1183"/>
                    </a:lnTo>
                    <a:lnTo>
                      <a:pt x="308" y="1267"/>
                    </a:lnTo>
                    <a:lnTo>
                      <a:pt x="293" y="1352"/>
                    </a:lnTo>
                    <a:lnTo>
                      <a:pt x="284" y="1440"/>
                    </a:lnTo>
                    <a:lnTo>
                      <a:pt x="279" y="1530"/>
                    </a:lnTo>
                    <a:lnTo>
                      <a:pt x="284" y="1619"/>
                    </a:lnTo>
                    <a:lnTo>
                      <a:pt x="293" y="1706"/>
                    </a:lnTo>
                    <a:lnTo>
                      <a:pt x="308" y="1792"/>
                    </a:lnTo>
                    <a:lnTo>
                      <a:pt x="328" y="1875"/>
                    </a:lnTo>
                    <a:lnTo>
                      <a:pt x="356" y="1957"/>
                    </a:lnTo>
                    <a:lnTo>
                      <a:pt x="388" y="2035"/>
                    </a:lnTo>
                    <a:lnTo>
                      <a:pt x="424" y="2111"/>
                    </a:lnTo>
                    <a:lnTo>
                      <a:pt x="467" y="2184"/>
                    </a:lnTo>
                    <a:lnTo>
                      <a:pt x="513" y="2254"/>
                    </a:lnTo>
                    <a:lnTo>
                      <a:pt x="564" y="2321"/>
                    </a:lnTo>
                    <a:lnTo>
                      <a:pt x="620" y="2384"/>
                    </a:lnTo>
                    <a:lnTo>
                      <a:pt x="679" y="2443"/>
                    </a:lnTo>
                    <a:lnTo>
                      <a:pt x="743" y="2498"/>
                    </a:lnTo>
                    <a:lnTo>
                      <a:pt x="810" y="2549"/>
                    </a:lnTo>
                    <a:lnTo>
                      <a:pt x="880" y="2596"/>
                    </a:lnTo>
                    <a:lnTo>
                      <a:pt x="954" y="2637"/>
                    </a:lnTo>
                    <a:lnTo>
                      <a:pt x="1030" y="2674"/>
                    </a:lnTo>
                    <a:lnTo>
                      <a:pt x="1110" y="2706"/>
                    </a:lnTo>
                    <a:lnTo>
                      <a:pt x="1191" y="2733"/>
                    </a:lnTo>
                    <a:lnTo>
                      <a:pt x="1275" y="2754"/>
                    </a:lnTo>
                    <a:lnTo>
                      <a:pt x="1362" y="2769"/>
                    </a:lnTo>
                    <a:lnTo>
                      <a:pt x="1449" y="2778"/>
                    </a:lnTo>
                    <a:lnTo>
                      <a:pt x="1539" y="2781"/>
                    </a:lnTo>
                    <a:lnTo>
                      <a:pt x="1623" y="2778"/>
                    </a:lnTo>
                    <a:lnTo>
                      <a:pt x="1705" y="2770"/>
                    </a:lnTo>
                    <a:lnTo>
                      <a:pt x="1787" y="2757"/>
                    </a:lnTo>
                    <a:lnTo>
                      <a:pt x="1868" y="2738"/>
                    </a:lnTo>
                    <a:lnTo>
                      <a:pt x="1946" y="2713"/>
                    </a:lnTo>
                    <a:lnTo>
                      <a:pt x="2023" y="2685"/>
                    </a:lnTo>
                    <a:lnTo>
                      <a:pt x="2097" y="2651"/>
                    </a:lnTo>
                    <a:lnTo>
                      <a:pt x="2169" y="2613"/>
                    </a:lnTo>
                    <a:lnTo>
                      <a:pt x="2238" y="2570"/>
                    </a:lnTo>
                    <a:lnTo>
                      <a:pt x="2305" y="2523"/>
                    </a:lnTo>
                    <a:lnTo>
                      <a:pt x="2368" y="2471"/>
                    </a:lnTo>
                    <a:lnTo>
                      <a:pt x="2429" y="2416"/>
                    </a:lnTo>
                    <a:lnTo>
                      <a:pt x="2485" y="2357"/>
                    </a:lnTo>
                    <a:lnTo>
                      <a:pt x="2538" y="2293"/>
                    </a:lnTo>
                    <a:lnTo>
                      <a:pt x="2587" y="2226"/>
                    </a:lnTo>
                    <a:lnTo>
                      <a:pt x="2631" y="2156"/>
                    </a:lnTo>
                    <a:lnTo>
                      <a:pt x="2645" y="2135"/>
                    </a:lnTo>
                    <a:lnTo>
                      <a:pt x="2663" y="2117"/>
                    </a:lnTo>
                    <a:lnTo>
                      <a:pt x="2683" y="2104"/>
                    </a:lnTo>
                    <a:lnTo>
                      <a:pt x="2704" y="2094"/>
                    </a:lnTo>
                    <a:lnTo>
                      <a:pt x="2727" y="2088"/>
                    </a:lnTo>
                    <a:lnTo>
                      <a:pt x="2751" y="2086"/>
                    </a:lnTo>
                    <a:lnTo>
                      <a:pt x="2775" y="2088"/>
                    </a:lnTo>
                    <a:lnTo>
                      <a:pt x="2799" y="2094"/>
                    </a:lnTo>
                    <a:lnTo>
                      <a:pt x="2822" y="2104"/>
                    </a:lnTo>
                    <a:lnTo>
                      <a:pt x="2843" y="2119"/>
                    </a:lnTo>
                    <a:lnTo>
                      <a:pt x="2860" y="2137"/>
                    </a:lnTo>
                    <a:lnTo>
                      <a:pt x="2873" y="2156"/>
                    </a:lnTo>
                    <a:lnTo>
                      <a:pt x="2884" y="2178"/>
                    </a:lnTo>
                    <a:lnTo>
                      <a:pt x="2890" y="2200"/>
                    </a:lnTo>
                    <a:lnTo>
                      <a:pt x="2892" y="2225"/>
                    </a:lnTo>
                    <a:lnTo>
                      <a:pt x="2890" y="2248"/>
                    </a:lnTo>
                    <a:lnTo>
                      <a:pt x="2884" y="2271"/>
                    </a:lnTo>
                    <a:lnTo>
                      <a:pt x="2873" y="2295"/>
                    </a:lnTo>
                    <a:lnTo>
                      <a:pt x="2825" y="2372"/>
                    </a:lnTo>
                    <a:lnTo>
                      <a:pt x="2773" y="2445"/>
                    </a:lnTo>
                    <a:lnTo>
                      <a:pt x="2717" y="2515"/>
                    </a:lnTo>
                    <a:lnTo>
                      <a:pt x="2657" y="2582"/>
                    </a:lnTo>
                    <a:lnTo>
                      <a:pt x="2594" y="2643"/>
                    </a:lnTo>
                    <a:lnTo>
                      <a:pt x="2527" y="2702"/>
                    </a:lnTo>
                    <a:lnTo>
                      <a:pt x="2457" y="2757"/>
                    </a:lnTo>
                    <a:lnTo>
                      <a:pt x="2384" y="2807"/>
                    </a:lnTo>
                    <a:lnTo>
                      <a:pt x="2308" y="2854"/>
                    </a:lnTo>
                    <a:lnTo>
                      <a:pt x="2231" y="2896"/>
                    </a:lnTo>
                    <a:lnTo>
                      <a:pt x="2150" y="2933"/>
                    </a:lnTo>
                    <a:lnTo>
                      <a:pt x="2068" y="2966"/>
                    </a:lnTo>
                    <a:lnTo>
                      <a:pt x="1983" y="2994"/>
                    </a:lnTo>
                    <a:lnTo>
                      <a:pt x="1897" y="3017"/>
                    </a:lnTo>
                    <a:lnTo>
                      <a:pt x="1809" y="3036"/>
                    </a:lnTo>
                    <a:lnTo>
                      <a:pt x="1721" y="3049"/>
                    </a:lnTo>
                    <a:lnTo>
                      <a:pt x="1630" y="3057"/>
                    </a:lnTo>
                    <a:lnTo>
                      <a:pt x="1539" y="3059"/>
                    </a:lnTo>
                    <a:lnTo>
                      <a:pt x="1438" y="3056"/>
                    </a:lnTo>
                    <a:lnTo>
                      <a:pt x="1339" y="3047"/>
                    </a:lnTo>
                    <a:lnTo>
                      <a:pt x="1241" y="3030"/>
                    </a:lnTo>
                    <a:lnTo>
                      <a:pt x="1146" y="3008"/>
                    </a:lnTo>
                    <a:lnTo>
                      <a:pt x="1054" y="2981"/>
                    </a:lnTo>
                    <a:lnTo>
                      <a:pt x="963" y="2948"/>
                    </a:lnTo>
                    <a:lnTo>
                      <a:pt x="875" y="2910"/>
                    </a:lnTo>
                    <a:lnTo>
                      <a:pt x="791" y="2865"/>
                    </a:lnTo>
                    <a:lnTo>
                      <a:pt x="709" y="2817"/>
                    </a:lnTo>
                    <a:lnTo>
                      <a:pt x="631" y="2764"/>
                    </a:lnTo>
                    <a:lnTo>
                      <a:pt x="556" y="2705"/>
                    </a:lnTo>
                    <a:lnTo>
                      <a:pt x="486" y="2643"/>
                    </a:lnTo>
                    <a:lnTo>
                      <a:pt x="418" y="2576"/>
                    </a:lnTo>
                    <a:lnTo>
                      <a:pt x="356" y="2507"/>
                    </a:lnTo>
                    <a:lnTo>
                      <a:pt x="298" y="2433"/>
                    </a:lnTo>
                    <a:lnTo>
                      <a:pt x="244" y="2354"/>
                    </a:lnTo>
                    <a:lnTo>
                      <a:pt x="195" y="2273"/>
                    </a:lnTo>
                    <a:lnTo>
                      <a:pt x="151" y="2189"/>
                    </a:lnTo>
                    <a:lnTo>
                      <a:pt x="112" y="2102"/>
                    </a:lnTo>
                    <a:lnTo>
                      <a:pt x="79" y="2012"/>
                    </a:lnTo>
                    <a:lnTo>
                      <a:pt x="51" y="1920"/>
                    </a:lnTo>
                    <a:lnTo>
                      <a:pt x="29" y="1825"/>
                    </a:lnTo>
                    <a:lnTo>
                      <a:pt x="13" y="1728"/>
                    </a:lnTo>
                    <a:lnTo>
                      <a:pt x="3" y="1630"/>
                    </a:lnTo>
                    <a:lnTo>
                      <a:pt x="0" y="1530"/>
                    </a:lnTo>
                    <a:lnTo>
                      <a:pt x="3" y="1429"/>
                    </a:lnTo>
                    <a:lnTo>
                      <a:pt x="13" y="1330"/>
                    </a:lnTo>
                    <a:lnTo>
                      <a:pt x="29" y="1234"/>
                    </a:lnTo>
                    <a:lnTo>
                      <a:pt x="51" y="1138"/>
                    </a:lnTo>
                    <a:lnTo>
                      <a:pt x="79" y="1046"/>
                    </a:lnTo>
                    <a:lnTo>
                      <a:pt x="112" y="957"/>
                    </a:lnTo>
                    <a:lnTo>
                      <a:pt x="151" y="870"/>
                    </a:lnTo>
                    <a:lnTo>
                      <a:pt x="195" y="786"/>
                    </a:lnTo>
                    <a:lnTo>
                      <a:pt x="244" y="705"/>
                    </a:lnTo>
                    <a:lnTo>
                      <a:pt x="298" y="627"/>
                    </a:lnTo>
                    <a:lnTo>
                      <a:pt x="356" y="553"/>
                    </a:lnTo>
                    <a:lnTo>
                      <a:pt x="418" y="482"/>
                    </a:lnTo>
                    <a:lnTo>
                      <a:pt x="486" y="416"/>
                    </a:lnTo>
                    <a:lnTo>
                      <a:pt x="556" y="353"/>
                    </a:lnTo>
                    <a:lnTo>
                      <a:pt x="631" y="295"/>
                    </a:lnTo>
                    <a:lnTo>
                      <a:pt x="709" y="241"/>
                    </a:lnTo>
                    <a:lnTo>
                      <a:pt x="791" y="193"/>
                    </a:lnTo>
                    <a:lnTo>
                      <a:pt x="875" y="149"/>
                    </a:lnTo>
                    <a:lnTo>
                      <a:pt x="963" y="111"/>
                    </a:lnTo>
                    <a:lnTo>
                      <a:pt x="1054" y="78"/>
                    </a:lnTo>
                    <a:lnTo>
                      <a:pt x="1146" y="50"/>
                    </a:lnTo>
                    <a:lnTo>
                      <a:pt x="1241" y="29"/>
                    </a:lnTo>
                    <a:lnTo>
                      <a:pt x="1339" y="12"/>
                    </a:lnTo>
                    <a:lnTo>
                      <a:pt x="1438" y="3"/>
                    </a:lnTo>
                    <a:lnTo>
                      <a:pt x="15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grpSp>
        <p:grpSp>
          <p:nvGrpSpPr>
            <p:cNvPr id="72" name="Group 189">
              <a:extLst>
                <a:ext uri="{FF2B5EF4-FFF2-40B4-BE49-F238E27FC236}">
                  <a16:creationId xmlns:a16="http://schemas.microsoft.com/office/drawing/2014/main" id="{60B783F3-E6FB-4123-A2FB-6BDB9671B366}"/>
                </a:ext>
              </a:extLst>
            </p:cNvPr>
            <p:cNvGrpSpPr>
              <a:grpSpLocks noChangeAspect="1"/>
            </p:cNvGrpSpPr>
            <p:nvPr/>
          </p:nvGrpSpPr>
          <p:grpSpPr bwMode="auto">
            <a:xfrm>
              <a:off x="5480314" y="2245276"/>
              <a:ext cx="344779" cy="269679"/>
              <a:chOff x="7054" y="2017"/>
              <a:chExt cx="303" cy="237"/>
            </a:xfrm>
            <a:solidFill>
              <a:sysClr val="window" lastClr="FFFFFF"/>
            </a:solidFill>
          </p:grpSpPr>
          <p:sp>
            <p:nvSpPr>
              <p:cNvPr id="90" name="Freeform 191">
                <a:extLst>
                  <a:ext uri="{FF2B5EF4-FFF2-40B4-BE49-F238E27FC236}">
                    <a16:creationId xmlns:a16="http://schemas.microsoft.com/office/drawing/2014/main" id="{5FE625AA-86A6-4D68-8854-0794438025D8}"/>
                  </a:ext>
                </a:extLst>
              </p:cNvPr>
              <p:cNvSpPr>
                <a:spLocks/>
              </p:cNvSpPr>
              <p:nvPr/>
            </p:nvSpPr>
            <p:spPr bwMode="auto">
              <a:xfrm>
                <a:off x="7106" y="2227"/>
                <a:ext cx="199" cy="27"/>
              </a:xfrm>
              <a:custGeom>
                <a:avLst/>
                <a:gdLst>
                  <a:gd name="T0" fmla="*/ 151 w 2195"/>
                  <a:gd name="T1" fmla="*/ 0 h 299"/>
                  <a:gd name="T2" fmla="*/ 2043 w 2195"/>
                  <a:gd name="T3" fmla="*/ 0 h 299"/>
                  <a:gd name="T4" fmla="*/ 2074 w 2195"/>
                  <a:gd name="T5" fmla="*/ 3 h 299"/>
                  <a:gd name="T6" fmla="*/ 2102 w 2195"/>
                  <a:gd name="T7" fmla="*/ 12 h 299"/>
                  <a:gd name="T8" fmla="*/ 2128 w 2195"/>
                  <a:gd name="T9" fmla="*/ 26 h 299"/>
                  <a:gd name="T10" fmla="*/ 2150 w 2195"/>
                  <a:gd name="T11" fmla="*/ 44 h 299"/>
                  <a:gd name="T12" fmla="*/ 2169 w 2195"/>
                  <a:gd name="T13" fmla="*/ 66 h 299"/>
                  <a:gd name="T14" fmla="*/ 2183 w 2195"/>
                  <a:gd name="T15" fmla="*/ 91 h 299"/>
                  <a:gd name="T16" fmla="*/ 2192 w 2195"/>
                  <a:gd name="T17" fmla="*/ 120 h 299"/>
                  <a:gd name="T18" fmla="*/ 2195 w 2195"/>
                  <a:gd name="T19" fmla="*/ 150 h 299"/>
                  <a:gd name="T20" fmla="*/ 2192 w 2195"/>
                  <a:gd name="T21" fmla="*/ 180 h 299"/>
                  <a:gd name="T22" fmla="*/ 2183 w 2195"/>
                  <a:gd name="T23" fmla="*/ 208 h 299"/>
                  <a:gd name="T24" fmla="*/ 2169 w 2195"/>
                  <a:gd name="T25" fmla="*/ 233 h 299"/>
                  <a:gd name="T26" fmla="*/ 2150 w 2195"/>
                  <a:gd name="T27" fmla="*/ 255 h 299"/>
                  <a:gd name="T28" fmla="*/ 2128 w 2195"/>
                  <a:gd name="T29" fmla="*/ 273 h 299"/>
                  <a:gd name="T30" fmla="*/ 2102 w 2195"/>
                  <a:gd name="T31" fmla="*/ 287 h 299"/>
                  <a:gd name="T32" fmla="*/ 2074 w 2195"/>
                  <a:gd name="T33" fmla="*/ 296 h 299"/>
                  <a:gd name="T34" fmla="*/ 2043 w 2195"/>
                  <a:gd name="T35" fmla="*/ 299 h 299"/>
                  <a:gd name="T36" fmla="*/ 151 w 2195"/>
                  <a:gd name="T37" fmla="*/ 299 h 299"/>
                  <a:gd name="T38" fmla="*/ 121 w 2195"/>
                  <a:gd name="T39" fmla="*/ 296 h 299"/>
                  <a:gd name="T40" fmla="*/ 92 w 2195"/>
                  <a:gd name="T41" fmla="*/ 287 h 299"/>
                  <a:gd name="T42" fmla="*/ 66 w 2195"/>
                  <a:gd name="T43" fmla="*/ 273 h 299"/>
                  <a:gd name="T44" fmla="*/ 44 w 2195"/>
                  <a:gd name="T45" fmla="*/ 255 h 299"/>
                  <a:gd name="T46" fmla="*/ 26 w 2195"/>
                  <a:gd name="T47" fmla="*/ 233 h 299"/>
                  <a:gd name="T48" fmla="*/ 11 w 2195"/>
                  <a:gd name="T49" fmla="*/ 208 h 299"/>
                  <a:gd name="T50" fmla="*/ 3 w 2195"/>
                  <a:gd name="T51" fmla="*/ 180 h 299"/>
                  <a:gd name="T52" fmla="*/ 0 w 2195"/>
                  <a:gd name="T53" fmla="*/ 150 h 299"/>
                  <a:gd name="T54" fmla="*/ 3 w 2195"/>
                  <a:gd name="T55" fmla="*/ 120 h 299"/>
                  <a:gd name="T56" fmla="*/ 11 w 2195"/>
                  <a:gd name="T57" fmla="*/ 91 h 299"/>
                  <a:gd name="T58" fmla="*/ 26 w 2195"/>
                  <a:gd name="T59" fmla="*/ 66 h 299"/>
                  <a:gd name="T60" fmla="*/ 44 w 2195"/>
                  <a:gd name="T61" fmla="*/ 44 h 299"/>
                  <a:gd name="T62" fmla="*/ 66 w 2195"/>
                  <a:gd name="T63" fmla="*/ 26 h 299"/>
                  <a:gd name="T64" fmla="*/ 92 w 2195"/>
                  <a:gd name="T65" fmla="*/ 12 h 299"/>
                  <a:gd name="T66" fmla="*/ 121 w 2195"/>
                  <a:gd name="T67" fmla="*/ 3 h 299"/>
                  <a:gd name="T68" fmla="*/ 151 w 2195"/>
                  <a:gd name="T6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5" h="299">
                    <a:moveTo>
                      <a:pt x="151" y="0"/>
                    </a:moveTo>
                    <a:lnTo>
                      <a:pt x="2043" y="0"/>
                    </a:lnTo>
                    <a:lnTo>
                      <a:pt x="2074" y="3"/>
                    </a:lnTo>
                    <a:lnTo>
                      <a:pt x="2102" y="12"/>
                    </a:lnTo>
                    <a:lnTo>
                      <a:pt x="2128" y="26"/>
                    </a:lnTo>
                    <a:lnTo>
                      <a:pt x="2150" y="44"/>
                    </a:lnTo>
                    <a:lnTo>
                      <a:pt x="2169" y="66"/>
                    </a:lnTo>
                    <a:lnTo>
                      <a:pt x="2183" y="91"/>
                    </a:lnTo>
                    <a:lnTo>
                      <a:pt x="2192" y="120"/>
                    </a:lnTo>
                    <a:lnTo>
                      <a:pt x="2195" y="150"/>
                    </a:lnTo>
                    <a:lnTo>
                      <a:pt x="2192" y="180"/>
                    </a:lnTo>
                    <a:lnTo>
                      <a:pt x="2183" y="208"/>
                    </a:lnTo>
                    <a:lnTo>
                      <a:pt x="2169" y="233"/>
                    </a:lnTo>
                    <a:lnTo>
                      <a:pt x="2150" y="255"/>
                    </a:lnTo>
                    <a:lnTo>
                      <a:pt x="2128" y="273"/>
                    </a:lnTo>
                    <a:lnTo>
                      <a:pt x="2102" y="287"/>
                    </a:lnTo>
                    <a:lnTo>
                      <a:pt x="2074" y="296"/>
                    </a:lnTo>
                    <a:lnTo>
                      <a:pt x="2043" y="299"/>
                    </a:lnTo>
                    <a:lnTo>
                      <a:pt x="151" y="299"/>
                    </a:lnTo>
                    <a:lnTo>
                      <a:pt x="121" y="296"/>
                    </a:lnTo>
                    <a:lnTo>
                      <a:pt x="92" y="287"/>
                    </a:lnTo>
                    <a:lnTo>
                      <a:pt x="66" y="273"/>
                    </a:lnTo>
                    <a:lnTo>
                      <a:pt x="44" y="255"/>
                    </a:lnTo>
                    <a:lnTo>
                      <a:pt x="26" y="233"/>
                    </a:lnTo>
                    <a:lnTo>
                      <a:pt x="11" y="208"/>
                    </a:lnTo>
                    <a:lnTo>
                      <a:pt x="3" y="180"/>
                    </a:lnTo>
                    <a:lnTo>
                      <a:pt x="0" y="150"/>
                    </a:lnTo>
                    <a:lnTo>
                      <a:pt x="3" y="120"/>
                    </a:lnTo>
                    <a:lnTo>
                      <a:pt x="11" y="91"/>
                    </a:lnTo>
                    <a:lnTo>
                      <a:pt x="26" y="66"/>
                    </a:lnTo>
                    <a:lnTo>
                      <a:pt x="44" y="44"/>
                    </a:lnTo>
                    <a:lnTo>
                      <a:pt x="66" y="26"/>
                    </a:lnTo>
                    <a:lnTo>
                      <a:pt x="92"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91" name="Freeform 192">
                <a:extLst>
                  <a:ext uri="{FF2B5EF4-FFF2-40B4-BE49-F238E27FC236}">
                    <a16:creationId xmlns:a16="http://schemas.microsoft.com/office/drawing/2014/main" id="{F3CFB7D3-F307-4D42-8B67-9916C79E4FFF}"/>
                  </a:ext>
                </a:extLst>
              </p:cNvPr>
              <p:cNvSpPr>
                <a:spLocks/>
              </p:cNvSpPr>
              <p:nvPr/>
            </p:nvSpPr>
            <p:spPr bwMode="auto">
              <a:xfrm>
                <a:off x="7102" y="2115"/>
                <a:ext cx="21" cy="54"/>
              </a:xfrm>
              <a:custGeom>
                <a:avLst/>
                <a:gdLst>
                  <a:gd name="T0" fmla="*/ 115 w 228"/>
                  <a:gd name="T1" fmla="*/ 0 h 596"/>
                  <a:gd name="T2" fmla="*/ 140 w 228"/>
                  <a:gd name="T3" fmla="*/ 3 h 596"/>
                  <a:gd name="T4" fmla="*/ 165 w 228"/>
                  <a:gd name="T5" fmla="*/ 11 h 596"/>
                  <a:gd name="T6" fmla="*/ 186 w 228"/>
                  <a:gd name="T7" fmla="*/ 24 h 596"/>
                  <a:gd name="T8" fmla="*/ 203 w 228"/>
                  <a:gd name="T9" fmla="*/ 42 h 596"/>
                  <a:gd name="T10" fmla="*/ 217 w 228"/>
                  <a:gd name="T11" fmla="*/ 62 h 596"/>
                  <a:gd name="T12" fmla="*/ 225 w 228"/>
                  <a:gd name="T13" fmla="*/ 86 h 596"/>
                  <a:gd name="T14" fmla="*/ 228 w 228"/>
                  <a:gd name="T15" fmla="*/ 111 h 596"/>
                  <a:gd name="T16" fmla="*/ 228 w 228"/>
                  <a:gd name="T17" fmla="*/ 484 h 596"/>
                  <a:gd name="T18" fmla="*/ 225 w 228"/>
                  <a:gd name="T19" fmla="*/ 510 h 596"/>
                  <a:gd name="T20" fmla="*/ 217 w 228"/>
                  <a:gd name="T21" fmla="*/ 533 h 596"/>
                  <a:gd name="T22" fmla="*/ 203 w 228"/>
                  <a:gd name="T23" fmla="*/ 555 h 596"/>
                  <a:gd name="T24" fmla="*/ 186 w 228"/>
                  <a:gd name="T25" fmla="*/ 572 h 596"/>
                  <a:gd name="T26" fmla="*/ 165 w 228"/>
                  <a:gd name="T27" fmla="*/ 585 h 596"/>
                  <a:gd name="T28" fmla="*/ 140 w 228"/>
                  <a:gd name="T29" fmla="*/ 594 h 596"/>
                  <a:gd name="T30" fmla="*/ 115 w 228"/>
                  <a:gd name="T31" fmla="*/ 596 h 596"/>
                  <a:gd name="T32" fmla="*/ 88 w 228"/>
                  <a:gd name="T33" fmla="*/ 594 h 596"/>
                  <a:gd name="T34" fmla="*/ 65 w 228"/>
                  <a:gd name="T35" fmla="*/ 585 h 596"/>
                  <a:gd name="T36" fmla="*/ 43 w 228"/>
                  <a:gd name="T37" fmla="*/ 572 h 596"/>
                  <a:gd name="T38" fmla="*/ 26 w 228"/>
                  <a:gd name="T39" fmla="*/ 555 h 596"/>
                  <a:gd name="T40" fmla="*/ 13 w 228"/>
                  <a:gd name="T41" fmla="*/ 533 h 596"/>
                  <a:gd name="T42" fmla="*/ 3 w 228"/>
                  <a:gd name="T43" fmla="*/ 510 h 596"/>
                  <a:gd name="T44" fmla="*/ 0 w 228"/>
                  <a:gd name="T45" fmla="*/ 484 h 596"/>
                  <a:gd name="T46" fmla="*/ 0 w 228"/>
                  <a:gd name="T47" fmla="*/ 111 h 596"/>
                  <a:gd name="T48" fmla="*/ 3 w 228"/>
                  <a:gd name="T49" fmla="*/ 86 h 596"/>
                  <a:gd name="T50" fmla="*/ 13 w 228"/>
                  <a:gd name="T51" fmla="*/ 62 h 596"/>
                  <a:gd name="T52" fmla="*/ 26 w 228"/>
                  <a:gd name="T53" fmla="*/ 42 h 596"/>
                  <a:gd name="T54" fmla="*/ 43 w 228"/>
                  <a:gd name="T55" fmla="*/ 24 h 596"/>
                  <a:gd name="T56" fmla="*/ 65 w 228"/>
                  <a:gd name="T57" fmla="*/ 11 h 596"/>
                  <a:gd name="T58" fmla="*/ 88 w 228"/>
                  <a:gd name="T59" fmla="*/ 3 h 596"/>
                  <a:gd name="T60" fmla="*/ 115 w 228"/>
                  <a:gd name="T6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596">
                    <a:moveTo>
                      <a:pt x="115" y="0"/>
                    </a:moveTo>
                    <a:lnTo>
                      <a:pt x="140" y="3"/>
                    </a:lnTo>
                    <a:lnTo>
                      <a:pt x="165" y="11"/>
                    </a:lnTo>
                    <a:lnTo>
                      <a:pt x="186" y="24"/>
                    </a:lnTo>
                    <a:lnTo>
                      <a:pt x="203" y="42"/>
                    </a:lnTo>
                    <a:lnTo>
                      <a:pt x="217" y="62"/>
                    </a:lnTo>
                    <a:lnTo>
                      <a:pt x="225" y="86"/>
                    </a:lnTo>
                    <a:lnTo>
                      <a:pt x="228" y="111"/>
                    </a:lnTo>
                    <a:lnTo>
                      <a:pt x="228" y="484"/>
                    </a:lnTo>
                    <a:lnTo>
                      <a:pt x="225" y="510"/>
                    </a:lnTo>
                    <a:lnTo>
                      <a:pt x="217" y="533"/>
                    </a:lnTo>
                    <a:lnTo>
                      <a:pt x="203" y="555"/>
                    </a:lnTo>
                    <a:lnTo>
                      <a:pt x="186" y="572"/>
                    </a:lnTo>
                    <a:lnTo>
                      <a:pt x="165" y="585"/>
                    </a:lnTo>
                    <a:lnTo>
                      <a:pt x="140" y="594"/>
                    </a:lnTo>
                    <a:lnTo>
                      <a:pt x="115" y="596"/>
                    </a:lnTo>
                    <a:lnTo>
                      <a:pt x="88" y="594"/>
                    </a:lnTo>
                    <a:lnTo>
                      <a:pt x="65" y="585"/>
                    </a:lnTo>
                    <a:lnTo>
                      <a:pt x="43" y="572"/>
                    </a:lnTo>
                    <a:lnTo>
                      <a:pt x="26" y="555"/>
                    </a:lnTo>
                    <a:lnTo>
                      <a:pt x="13" y="533"/>
                    </a:lnTo>
                    <a:lnTo>
                      <a:pt x="3" y="510"/>
                    </a:lnTo>
                    <a:lnTo>
                      <a:pt x="0" y="484"/>
                    </a:lnTo>
                    <a:lnTo>
                      <a:pt x="0" y="111"/>
                    </a:lnTo>
                    <a:lnTo>
                      <a:pt x="3" y="86"/>
                    </a:lnTo>
                    <a:lnTo>
                      <a:pt x="13" y="62"/>
                    </a:lnTo>
                    <a:lnTo>
                      <a:pt x="26" y="42"/>
                    </a:lnTo>
                    <a:lnTo>
                      <a:pt x="43" y="24"/>
                    </a:lnTo>
                    <a:lnTo>
                      <a:pt x="65" y="11"/>
                    </a:lnTo>
                    <a:lnTo>
                      <a:pt x="88" y="3"/>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92" name="Freeform 193">
                <a:extLst>
                  <a:ext uri="{FF2B5EF4-FFF2-40B4-BE49-F238E27FC236}">
                    <a16:creationId xmlns:a16="http://schemas.microsoft.com/office/drawing/2014/main" id="{44F4FDCF-EBB9-4218-A196-CA67BFD305E7}"/>
                  </a:ext>
                </a:extLst>
              </p:cNvPr>
              <p:cNvSpPr>
                <a:spLocks/>
              </p:cNvSpPr>
              <p:nvPr/>
            </p:nvSpPr>
            <p:spPr bwMode="auto">
              <a:xfrm>
                <a:off x="7137" y="2101"/>
                <a:ext cx="20" cy="68"/>
              </a:xfrm>
              <a:custGeom>
                <a:avLst/>
                <a:gdLst>
                  <a:gd name="T0" fmla="*/ 114 w 227"/>
                  <a:gd name="T1" fmla="*/ 0 h 746"/>
                  <a:gd name="T2" fmla="*/ 140 w 227"/>
                  <a:gd name="T3" fmla="*/ 3 h 746"/>
                  <a:gd name="T4" fmla="*/ 164 w 227"/>
                  <a:gd name="T5" fmla="*/ 12 h 746"/>
                  <a:gd name="T6" fmla="*/ 184 w 227"/>
                  <a:gd name="T7" fmla="*/ 25 h 746"/>
                  <a:gd name="T8" fmla="*/ 203 w 227"/>
                  <a:gd name="T9" fmla="*/ 42 h 746"/>
                  <a:gd name="T10" fmla="*/ 216 w 227"/>
                  <a:gd name="T11" fmla="*/ 63 h 746"/>
                  <a:gd name="T12" fmla="*/ 224 w 227"/>
                  <a:gd name="T13" fmla="*/ 86 h 746"/>
                  <a:gd name="T14" fmla="*/ 227 w 227"/>
                  <a:gd name="T15" fmla="*/ 112 h 746"/>
                  <a:gd name="T16" fmla="*/ 227 w 227"/>
                  <a:gd name="T17" fmla="*/ 634 h 746"/>
                  <a:gd name="T18" fmla="*/ 224 w 227"/>
                  <a:gd name="T19" fmla="*/ 660 h 746"/>
                  <a:gd name="T20" fmla="*/ 216 w 227"/>
                  <a:gd name="T21" fmla="*/ 683 h 746"/>
                  <a:gd name="T22" fmla="*/ 203 w 227"/>
                  <a:gd name="T23" fmla="*/ 705 h 746"/>
                  <a:gd name="T24" fmla="*/ 184 w 227"/>
                  <a:gd name="T25" fmla="*/ 722 h 746"/>
                  <a:gd name="T26" fmla="*/ 164 w 227"/>
                  <a:gd name="T27" fmla="*/ 735 h 746"/>
                  <a:gd name="T28" fmla="*/ 140 w 227"/>
                  <a:gd name="T29" fmla="*/ 744 h 746"/>
                  <a:gd name="T30" fmla="*/ 114 w 227"/>
                  <a:gd name="T31" fmla="*/ 746 h 746"/>
                  <a:gd name="T32" fmla="*/ 88 w 227"/>
                  <a:gd name="T33" fmla="*/ 744 h 746"/>
                  <a:gd name="T34" fmla="*/ 64 w 227"/>
                  <a:gd name="T35" fmla="*/ 735 h 746"/>
                  <a:gd name="T36" fmla="*/ 43 w 227"/>
                  <a:gd name="T37" fmla="*/ 722 h 746"/>
                  <a:gd name="T38" fmla="*/ 25 w 227"/>
                  <a:gd name="T39" fmla="*/ 705 h 746"/>
                  <a:gd name="T40" fmla="*/ 12 w 227"/>
                  <a:gd name="T41" fmla="*/ 683 h 746"/>
                  <a:gd name="T42" fmla="*/ 3 w 227"/>
                  <a:gd name="T43" fmla="*/ 660 h 746"/>
                  <a:gd name="T44" fmla="*/ 0 w 227"/>
                  <a:gd name="T45" fmla="*/ 634 h 746"/>
                  <a:gd name="T46" fmla="*/ 0 w 227"/>
                  <a:gd name="T47" fmla="*/ 112 h 746"/>
                  <a:gd name="T48" fmla="*/ 3 w 227"/>
                  <a:gd name="T49" fmla="*/ 86 h 746"/>
                  <a:gd name="T50" fmla="*/ 12 w 227"/>
                  <a:gd name="T51" fmla="*/ 63 h 746"/>
                  <a:gd name="T52" fmla="*/ 25 w 227"/>
                  <a:gd name="T53" fmla="*/ 42 h 746"/>
                  <a:gd name="T54" fmla="*/ 43 w 227"/>
                  <a:gd name="T55" fmla="*/ 25 h 746"/>
                  <a:gd name="T56" fmla="*/ 64 w 227"/>
                  <a:gd name="T57" fmla="*/ 12 h 746"/>
                  <a:gd name="T58" fmla="*/ 88 w 227"/>
                  <a:gd name="T59" fmla="*/ 3 h 746"/>
                  <a:gd name="T60" fmla="*/ 114 w 227"/>
                  <a:gd name="T6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746">
                    <a:moveTo>
                      <a:pt x="114" y="0"/>
                    </a:moveTo>
                    <a:lnTo>
                      <a:pt x="140" y="3"/>
                    </a:lnTo>
                    <a:lnTo>
                      <a:pt x="164" y="12"/>
                    </a:lnTo>
                    <a:lnTo>
                      <a:pt x="184" y="25"/>
                    </a:lnTo>
                    <a:lnTo>
                      <a:pt x="203" y="42"/>
                    </a:lnTo>
                    <a:lnTo>
                      <a:pt x="216" y="63"/>
                    </a:lnTo>
                    <a:lnTo>
                      <a:pt x="224" y="86"/>
                    </a:lnTo>
                    <a:lnTo>
                      <a:pt x="227" y="112"/>
                    </a:lnTo>
                    <a:lnTo>
                      <a:pt x="227" y="634"/>
                    </a:lnTo>
                    <a:lnTo>
                      <a:pt x="224" y="660"/>
                    </a:lnTo>
                    <a:lnTo>
                      <a:pt x="216" y="683"/>
                    </a:lnTo>
                    <a:lnTo>
                      <a:pt x="203" y="705"/>
                    </a:lnTo>
                    <a:lnTo>
                      <a:pt x="184" y="722"/>
                    </a:lnTo>
                    <a:lnTo>
                      <a:pt x="164" y="735"/>
                    </a:lnTo>
                    <a:lnTo>
                      <a:pt x="140" y="744"/>
                    </a:lnTo>
                    <a:lnTo>
                      <a:pt x="114" y="746"/>
                    </a:lnTo>
                    <a:lnTo>
                      <a:pt x="88" y="744"/>
                    </a:lnTo>
                    <a:lnTo>
                      <a:pt x="64" y="735"/>
                    </a:lnTo>
                    <a:lnTo>
                      <a:pt x="43" y="722"/>
                    </a:lnTo>
                    <a:lnTo>
                      <a:pt x="25" y="705"/>
                    </a:lnTo>
                    <a:lnTo>
                      <a:pt x="12" y="683"/>
                    </a:lnTo>
                    <a:lnTo>
                      <a:pt x="3" y="660"/>
                    </a:lnTo>
                    <a:lnTo>
                      <a:pt x="0" y="634"/>
                    </a:lnTo>
                    <a:lnTo>
                      <a:pt x="0" y="112"/>
                    </a:lnTo>
                    <a:lnTo>
                      <a:pt x="3" y="86"/>
                    </a:lnTo>
                    <a:lnTo>
                      <a:pt x="12" y="63"/>
                    </a:lnTo>
                    <a:lnTo>
                      <a:pt x="25" y="42"/>
                    </a:lnTo>
                    <a:lnTo>
                      <a:pt x="43" y="25"/>
                    </a:lnTo>
                    <a:lnTo>
                      <a:pt x="64" y="12"/>
                    </a:lnTo>
                    <a:lnTo>
                      <a:pt x="88" y="3"/>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93" name="Freeform 194">
                <a:extLst>
                  <a:ext uri="{FF2B5EF4-FFF2-40B4-BE49-F238E27FC236}">
                    <a16:creationId xmlns:a16="http://schemas.microsoft.com/office/drawing/2014/main" id="{0CD2731C-50AE-4E1B-AABD-DE4A5A824D07}"/>
                  </a:ext>
                </a:extLst>
              </p:cNvPr>
              <p:cNvSpPr>
                <a:spLocks/>
              </p:cNvSpPr>
              <p:nvPr/>
            </p:nvSpPr>
            <p:spPr bwMode="auto">
              <a:xfrm>
                <a:off x="7171" y="2088"/>
                <a:ext cx="21" cy="81"/>
              </a:xfrm>
              <a:custGeom>
                <a:avLst/>
                <a:gdLst>
                  <a:gd name="T0" fmla="*/ 113 w 227"/>
                  <a:gd name="T1" fmla="*/ 0 h 895"/>
                  <a:gd name="T2" fmla="*/ 139 w 227"/>
                  <a:gd name="T3" fmla="*/ 3 h 895"/>
                  <a:gd name="T4" fmla="*/ 163 w 227"/>
                  <a:gd name="T5" fmla="*/ 11 h 895"/>
                  <a:gd name="T6" fmla="*/ 184 w 227"/>
                  <a:gd name="T7" fmla="*/ 24 h 895"/>
                  <a:gd name="T8" fmla="*/ 202 w 227"/>
                  <a:gd name="T9" fmla="*/ 42 h 895"/>
                  <a:gd name="T10" fmla="*/ 215 w 227"/>
                  <a:gd name="T11" fmla="*/ 62 h 895"/>
                  <a:gd name="T12" fmla="*/ 224 w 227"/>
                  <a:gd name="T13" fmla="*/ 87 h 895"/>
                  <a:gd name="T14" fmla="*/ 227 w 227"/>
                  <a:gd name="T15" fmla="*/ 112 h 895"/>
                  <a:gd name="T16" fmla="*/ 227 w 227"/>
                  <a:gd name="T17" fmla="*/ 783 h 895"/>
                  <a:gd name="T18" fmla="*/ 224 w 227"/>
                  <a:gd name="T19" fmla="*/ 809 h 895"/>
                  <a:gd name="T20" fmla="*/ 215 w 227"/>
                  <a:gd name="T21" fmla="*/ 832 h 895"/>
                  <a:gd name="T22" fmla="*/ 202 w 227"/>
                  <a:gd name="T23" fmla="*/ 854 h 895"/>
                  <a:gd name="T24" fmla="*/ 184 w 227"/>
                  <a:gd name="T25" fmla="*/ 871 h 895"/>
                  <a:gd name="T26" fmla="*/ 163 w 227"/>
                  <a:gd name="T27" fmla="*/ 884 h 895"/>
                  <a:gd name="T28" fmla="*/ 139 w 227"/>
                  <a:gd name="T29" fmla="*/ 893 h 895"/>
                  <a:gd name="T30" fmla="*/ 113 w 227"/>
                  <a:gd name="T31" fmla="*/ 895 h 895"/>
                  <a:gd name="T32" fmla="*/ 87 w 227"/>
                  <a:gd name="T33" fmla="*/ 893 h 895"/>
                  <a:gd name="T34" fmla="*/ 63 w 227"/>
                  <a:gd name="T35" fmla="*/ 884 h 895"/>
                  <a:gd name="T36" fmla="*/ 42 w 227"/>
                  <a:gd name="T37" fmla="*/ 871 h 895"/>
                  <a:gd name="T38" fmla="*/ 25 w 227"/>
                  <a:gd name="T39" fmla="*/ 854 h 895"/>
                  <a:gd name="T40" fmla="*/ 11 w 227"/>
                  <a:gd name="T41" fmla="*/ 832 h 895"/>
                  <a:gd name="T42" fmla="*/ 3 w 227"/>
                  <a:gd name="T43" fmla="*/ 809 h 895"/>
                  <a:gd name="T44" fmla="*/ 0 w 227"/>
                  <a:gd name="T45" fmla="*/ 783 h 895"/>
                  <a:gd name="T46" fmla="*/ 0 w 227"/>
                  <a:gd name="T47" fmla="*/ 112 h 895"/>
                  <a:gd name="T48" fmla="*/ 3 w 227"/>
                  <a:gd name="T49" fmla="*/ 87 h 895"/>
                  <a:gd name="T50" fmla="*/ 11 w 227"/>
                  <a:gd name="T51" fmla="*/ 62 h 895"/>
                  <a:gd name="T52" fmla="*/ 25 w 227"/>
                  <a:gd name="T53" fmla="*/ 42 h 895"/>
                  <a:gd name="T54" fmla="*/ 42 w 227"/>
                  <a:gd name="T55" fmla="*/ 24 h 895"/>
                  <a:gd name="T56" fmla="*/ 63 w 227"/>
                  <a:gd name="T57" fmla="*/ 11 h 895"/>
                  <a:gd name="T58" fmla="*/ 87 w 227"/>
                  <a:gd name="T59" fmla="*/ 3 h 895"/>
                  <a:gd name="T60" fmla="*/ 113 w 227"/>
                  <a:gd name="T61"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895">
                    <a:moveTo>
                      <a:pt x="113" y="0"/>
                    </a:moveTo>
                    <a:lnTo>
                      <a:pt x="139" y="3"/>
                    </a:lnTo>
                    <a:lnTo>
                      <a:pt x="163" y="11"/>
                    </a:lnTo>
                    <a:lnTo>
                      <a:pt x="184" y="24"/>
                    </a:lnTo>
                    <a:lnTo>
                      <a:pt x="202" y="42"/>
                    </a:lnTo>
                    <a:lnTo>
                      <a:pt x="215" y="62"/>
                    </a:lnTo>
                    <a:lnTo>
                      <a:pt x="224" y="87"/>
                    </a:lnTo>
                    <a:lnTo>
                      <a:pt x="227" y="112"/>
                    </a:lnTo>
                    <a:lnTo>
                      <a:pt x="227" y="783"/>
                    </a:lnTo>
                    <a:lnTo>
                      <a:pt x="224" y="809"/>
                    </a:lnTo>
                    <a:lnTo>
                      <a:pt x="215" y="832"/>
                    </a:lnTo>
                    <a:lnTo>
                      <a:pt x="202" y="854"/>
                    </a:lnTo>
                    <a:lnTo>
                      <a:pt x="184" y="871"/>
                    </a:lnTo>
                    <a:lnTo>
                      <a:pt x="163" y="884"/>
                    </a:lnTo>
                    <a:lnTo>
                      <a:pt x="139" y="893"/>
                    </a:lnTo>
                    <a:lnTo>
                      <a:pt x="113" y="895"/>
                    </a:lnTo>
                    <a:lnTo>
                      <a:pt x="87" y="893"/>
                    </a:lnTo>
                    <a:lnTo>
                      <a:pt x="63" y="884"/>
                    </a:lnTo>
                    <a:lnTo>
                      <a:pt x="42" y="871"/>
                    </a:lnTo>
                    <a:lnTo>
                      <a:pt x="25" y="854"/>
                    </a:lnTo>
                    <a:lnTo>
                      <a:pt x="11" y="832"/>
                    </a:lnTo>
                    <a:lnTo>
                      <a:pt x="3" y="809"/>
                    </a:lnTo>
                    <a:lnTo>
                      <a:pt x="0" y="783"/>
                    </a:lnTo>
                    <a:lnTo>
                      <a:pt x="0" y="112"/>
                    </a:lnTo>
                    <a:lnTo>
                      <a:pt x="3" y="87"/>
                    </a:lnTo>
                    <a:lnTo>
                      <a:pt x="11" y="62"/>
                    </a:lnTo>
                    <a:lnTo>
                      <a:pt x="25" y="42"/>
                    </a:lnTo>
                    <a:lnTo>
                      <a:pt x="42" y="24"/>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94" name="Freeform 195">
                <a:extLst>
                  <a:ext uri="{FF2B5EF4-FFF2-40B4-BE49-F238E27FC236}">
                    <a16:creationId xmlns:a16="http://schemas.microsoft.com/office/drawing/2014/main" id="{B8200FC3-4A54-475B-BD0E-3CEC48919C85}"/>
                  </a:ext>
                </a:extLst>
              </p:cNvPr>
              <p:cNvSpPr>
                <a:spLocks/>
              </p:cNvSpPr>
              <p:nvPr/>
            </p:nvSpPr>
            <p:spPr bwMode="auto">
              <a:xfrm>
                <a:off x="7054" y="2017"/>
                <a:ext cx="303" cy="196"/>
              </a:xfrm>
              <a:custGeom>
                <a:avLst/>
                <a:gdLst>
                  <a:gd name="T0" fmla="*/ 3179 w 3330"/>
                  <a:gd name="T1" fmla="*/ 0 h 2163"/>
                  <a:gd name="T2" fmla="*/ 3239 w 3330"/>
                  <a:gd name="T3" fmla="*/ 11 h 2163"/>
                  <a:gd name="T4" fmla="*/ 3286 w 3330"/>
                  <a:gd name="T5" fmla="*/ 43 h 2163"/>
                  <a:gd name="T6" fmla="*/ 3319 w 3330"/>
                  <a:gd name="T7" fmla="*/ 91 h 2163"/>
                  <a:gd name="T8" fmla="*/ 3330 w 3330"/>
                  <a:gd name="T9" fmla="*/ 149 h 2163"/>
                  <a:gd name="T10" fmla="*/ 3127 w 3330"/>
                  <a:gd name="T11" fmla="*/ 1640 h 2163"/>
                  <a:gd name="T12" fmla="*/ 3184 w 3330"/>
                  <a:gd name="T13" fmla="*/ 1516 h 2163"/>
                  <a:gd name="T14" fmla="*/ 3220 w 3330"/>
                  <a:gd name="T15" fmla="*/ 1384 h 2163"/>
                  <a:gd name="T16" fmla="*/ 3232 w 3330"/>
                  <a:gd name="T17" fmla="*/ 1249 h 2163"/>
                  <a:gd name="T18" fmla="*/ 3221 w 3330"/>
                  <a:gd name="T19" fmla="*/ 1119 h 2163"/>
                  <a:gd name="T20" fmla="*/ 3191 w 3330"/>
                  <a:gd name="T21" fmla="*/ 994 h 2163"/>
                  <a:gd name="T22" fmla="*/ 3140 w 3330"/>
                  <a:gd name="T23" fmla="*/ 878 h 2163"/>
                  <a:gd name="T24" fmla="*/ 3069 w 3330"/>
                  <a:gd name="T25" fmla="*/ 769 h 2163"/>
                  <a:gd name="T26" fmla="*/ 3027 w 3330"/>
                  <a:gd name="T27" fmla="*/ 299 h 2163"/>
                  <a:gd name="T28" fmla="*/ 303 w 3330"/>
                  <a:gd name="T29" fmla="*/ 1865 h 2163"/>
                  <a:gd name="T30" fmla="*/ 1952 w 3330"/>
                  <a:gd name="T31" fmla="*/ 1903 h 2163"/>
                  <a:gd name="T32" fmla="*/ 2058 w 3330"/>
                  <a:gd name="T33" fmla="*/ 1965 h 2163"/>
                  <a:gd name="T34" fmla="*/ 2173 w 3330"/>
                  <a:gd name="T35" fmla="*/ 2011 h 2163"/>
                  <a:gd name="T36" fmla="*/ 2294 w 3330"/>
                  <a:gd name="T37" fmla="*/ 2040 h 2163"/>
                  <a:gd name="T38" fmla="*/ 2419 w 3330"/>
                  <a:gd name="T39" fmla="*/ 2049 h 2163"/>
                  <a:gd name="T40" fmla="*/ 2558 w 3330"/>
                  <a:gd name="T41" fmla="*/ 2037 h 2163"/>
                  <a:gd name="T42" fmla="*/ 2692 w 3330"/>
                  <a:gd name="T43" fmla="*/ 2002 h 2163"/>
                  <a:gd name="T44" fmla="*/ 2817 w 3330"/>
                  <a:gd name="T45" fmla="*/ 1945 h 2163"/>
                  <a:gd name="T46" fmla="*/ 3031 w 3330"/>
                  <a:gd name="T47" fmla="*/ 2156 h 2163"/>
                  <a:gd name="T48" fmla="*/ 3041 w 3330"/>
                  <a:gd name="T49" fmla="*/ 2163 h 2163"/>
                  <a:gd name="T50" fmla="*/ 121 w 3330"/>
                  <a:gd name="T51" fmla="*/ 2160 h 2163"/>
                  <a:gd name="T52" fmla="*/ 67 w 3330"/>
                  <a:gd name="T53" fmla="*/ 2138 h 2163"/>
                  <a:gd name="T54" fmla="*/ 26 w 3330"/>
                  <a:gd name="T55" fmla="*/ 2097 h 2163"/>
                  <a:gd name="T56" fmla="*/ 3 w 3330"/>
                  <a:gd name="T57" fmla="*/ 2044 h 2163"/>
                  <a:gd name="T58" fmla="*/ 0 w 3330"/>
                  <a:gd name="T59" fmla="*/ 149 h 2163"/>
                  <a:gd name="T60" fmla="*/ 12 w 3330"/>
                  <a:gd name="T61" fmla="*/ 92 h 2163"/>
                  <a:gd name="T62" fmla="*/ 45 w 3330"/>
                  <a:gd name="T63" fmla="*/ 43 h 2163"/>
                  <a:gd name="T64" fmla="*/ 93 w 3330"/>
                  <a:gd name="T65" fmla="*/ 11 h 2163"/>
                  <a:gd name="T66" fmla="*/ 152 w 3330"/>
                  <a:gd name="T67" fmla="*/ 0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30" h="2163">
                    <a:moveTo>
                      <a:pt x="152" y="0"/>
                    </a:moveTo>
                    <a:lnTo>
                      <a:pt x="3179" y="0"/>
                    </a:lnTo>
                    <a:lnTo>
                      <a:pt x="3210" y="3"/>
                    </a:lnTo>
                    <a:lnTo>
                      <a:pt x="3239" y="11"/>
                    </a:lnTo>
                    <a:lnTo>
                      <a:pt x="3264" y="25"/>
                    </a:lnTo>
                    <a:lnTo>
                      <a:pt x="3286" y="43"/>
                    </a:lnTo>
                    <a:lnTo>
                      <a:pt x="3305" y="65"/>
                    </a:lnTo>
                    <a:lnTo>
                      <a:pt x="3319" y="91"/>
                    </a:lnTo>
                    <a:lnTo>
                      <a:pt x="3327" y="119"/>
                    </a:lnTo>
                    <a:lnTo>
                      <a:pt x="3330" y="149"/>
                    </a:lnTo>
                    <a:lnTo>
                      <a:pt x="3330" y="1841"/>
                    </a:lnTo>
                    <a:lnTo>
                      <a:pt x="3127" y="1640"/>
                    </a:lnTo>
                    <a:lnTo>
                      <a:pt x="3159" y="1579"/>
                    </a:lnTo>
                    <a:lnTo>
                      <a:pt x="3184" y="1516"/>
                    </a:lnTo>
                    <a:lnTo>
                      <a:pt x="3205" y="1452"/>
                    </a:lnTo>
                    <a:lnTo>
                      <a:pt x="3220" y="1384"/>
                    </a:lnTo>
                    <a:lnTo>
                      <a:pt x="3229" y="1317"/>
                    </a:lnTo>
                    <a:lnTo>
                      <a:pt x="3232" y="1249"/>
                    </a:lnTo>
                    <a:lnTo>
                      <a:pt x="3229" y="1183"/>
                    </a:lnTo>
                    <a:lnTo>
                      <a:pt x="3221" y="1119"/>
                    </a:lnTo>
                    <a:lnTo>
                      <a:pt x="3208" y="1056"/>
                    </a:lnTo>
                    <a:lnTo>
                      <a:pt x="3191" y="994"/>
                    </a:lnTo>
                    <a:lnTo>
                      <a:pt x="3167" y="935"/>
                    </a:lnTo>
                    <a:lnTo>
                      <a:pt x="3140" y="878"/>
                    </a:lnTo>
                    <a:lnTo>
                      <a:pt x="3107" y="821"/>
                    </a:lnTo>
                    <a:lnTo>
                      <a:pt x="3069" y="769"/>
                    </a:lnTo>
                    <a:lnTo>
                      <a:pt x="3027" y="719"/>
                    </a:lnTo>
                    <a:lnTo>
                      <a:pt x="3027" y="299"/>
                    </a:lnTo>
                    <a:lnTo>
                      <a:pt x="303" y="299"/>
                    </a:lnTo>
                    <a:lnTo>
                      <a:pt x="303" y="1865"/>
                    </a:lnTo>
                    <a:lnTo>
                      <a:pt x="1902" y="1865"/>
                    </a:lnTo>
                    <a:lnTo>
                      <a:pt x="1952" y="1903"/>
                    </a:lnTo>
                    <a:lnTo>
                      <a:pt x="2004" y="1936"/>
                    </a:lnTo>
                    <a:lnTo>
                      <a:pt x="2058" y="1965"/>
                    </a:lnTo>
                    <a:lnTo>
                      <a:pt x="2114" y="1990"/>
                    </a:lnTo>
                    <a:lnTo>
                      <a:pt x="2173" y="2011"/>
                    </a:lnTo>
                    <a:lnTo>
                      <a:pt x="2233" y="2028"/>
                    </a:lnTo>
                    <a:lnTo>
                      <a:pt x="2294" y="2040"/>
                    </a:lnTo>
                    <a:lnTo>
                      <a:pt x="2356" y="2047"/>
                    </a:lnTo>
                    <a:lnTo>
                      <a:pt x="2419" y="2049"/>
                    </a:lnTo>
                    <a:lnTo>
                      <a:pt x="2490" y="2046"/>
                    </a:lnTo>
                    <a:lnTo>
                      <a:pt x="2558" y="2037"/>
                    </a:lnTo>
                    <a:lnTo>
                      <a:pt x="2625" y="2023"/>
                    </a:lnTo>
                    <a:lnTo>
                      <a:pt x="2692" y="2002"/>
                    </a:lnTo>
                    <a:lnTo>
                      <a:pt x="2756" y="1976"/>
                    </a:lnTo>
                    <a:lnTo>
                      <a:pt x="2817" y="1945"/>
                    </a:lnTo>
                    <a:lnTo>
                      <a:pt x="3027" y="2152"/>
                    </a:lnTo>
                    <a:lnTo>
                      <a:pt x="3031" y="2156"/>
                    </a:lnTo>
                    <a:lnTo>
                      <a:pt x="3037" y="2159"/>
                    </a:lnTo>
                    <a:lnTo>
                      <a:pt x="3041" y="2163"/>
                    </a:lnTo>
                    <a:lnTo>
                      <a:pt x="152" y="2163"/>
                    </a:lnTo>
                    <a:lnTo>
                      <a:pt x="121" y="2160"/>
                    </a:lnTo>
                    <a:lnTo>
                      <a:pt x="93" y="2151"/>
                    </a:lnTo>
                    <a:lnTo>
                      <a:pt x="67" y="2138"/>
                    </a:lnTo>
                    <a:lnTo>
                      <a:pt x="45" y="2119"/>
                    </a:lnTo>
                    <a:lnTo>
                      <a:pt x="26" y="2097"/>
                    </a:lnTo>
                    <a:lnTo>
                      <a:pt x="12" y="2072"/>
                    </a:lnTo>
                    <a:lnTo>
                      <a:pt x="3" y="2044"/>
                    </a:lnTo>
                    <a:lnTo>
                      <a:pt x="0" y="2014"/>
                    </a:lnTo>
                    <a:lnTo>
                      <a:pt x="0" y="149"/>
                    </a:lnTo>
                    <a:lnTo>
                      <a:pt x="3" y="119"/>
                    </a:lnTo>
                    <a:lnTo>
                      <a:pt x="12" y="92"/>
                    </a:lnTo>
                    <a:lnTo>
                      <a:pt x="26" y="65"/>
                    </a:lnTo>
                    <a:lnTo>
                      <a:pt x="45" y="43"/>
                    </a:lnTo>
                    <a:lnTo>
                      <a:pt x="67" y="25"/>
                    </a:lnTo>
                    <a:lnTo>
                      <a:pt x="93" y="11"/>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95" name="Freeform 196">
                <a:extLst>
                  <a:ext uri="{FF2B5EF4-FFF2-40B4-BE49-F238E27FC236}">
                    <a16:creationId xmlns:a16="http://schemas.microsoft.com/office/drawing/2014/main" id="{C709433C-243B-4FE4-AE7A-DC0C86016A6B}"/>
                  </a:ext>
                </a:extLst>
              </p:cNvPr>
              <p:cNvSpPr>
                <a:spLocks noEditPoints="1"/>
              </p:cNvSpPr>
              <p:nvPr/>
            </p:nvSpPr>
            <p:spPr bwMode="auto">
              <a:xfrm>
                <a:off x="7214" y="2071"/>
                <a:ext cx="135" cy="134"/>
              </a:xfrm>
              <a:custGeom>
                <a:avLst/>
                <a:gdLst>
                  <a:gd name="T0" fmla="*/ 558 w 1492"/>
                  <a:gd name="T1" fmla="*/ 144 h 1469"/>
                  <a:gd name="T2" fmla="*/ 415 w 1492"/>
                  <a:gd name="T3" fmla="*/ 194 h 1469"/>
                  <a:gd name="T4" fmla="*/ 290 w 1492"/>
                  <a:gd name="T5" fmla="*/ 286 h 1469"/>
                  <a:gd name="T6" fmla="*/ 198 w 1492"/>
                  <a:gd name="T7" fmla="*/ 407 h 1469"/>
                  <a:gd name="T8" fmla="*/ 146 w 1492"/>
                  <a:gd name="T9" fmla="*/ 550 h 1469"/>
                  <a:gd name="T10" fmla="*/ 139 w 1492"/>
                  <a:gd name="T11" fmla="*/ 703 h 1469"/>
                  <a:gd name="T12" fmla="*/ 176 w 1492"/>
                  <a:gd name="T13" fmla="*/ 850 h 1469"/>
                  <a:gd name="T14" fmla="*/ 255 w 1492"/>
                  <a:gd name="T15" fmla="*/ 979 h 1469"/>
                  <a:gd name="T16" fmla="*/ 371 w 1492"/>
                  <a:gd name="T17" fmla="*/ 1082 h 1469"/>
                  <a:gd name="T18" fmla="*/ 508 w 1492"/>
                  <a:gd name="T19" fmla="*/ 1147 h 1469"/>
                  <a:gd name="T20" fmla="*/ 661 w 1492"/>
                  <a:gd name="T21" fmla="*/ 1169 h 1469"/>
                  <a:gd name="T22" fmla="*/ 814 w 1492"/>
                  <a:gd name="T23" fmla="*/ 1147 h 1469"/>
                  <a:gd name="T24" fmla="*/ 953 w 1492"/>
                  <a:gd name="T25" fmla="*/ 1082 h 1469"/>
                  <a:gd name="T26" fmla="*/ 1068 w 1492"/>
                  <a:gd name="T27" fmla="*/ 979 h 1469"/>
                  <a:gd name="T28" fmla="*/ 1147 w 1492"/>
                  <a:gd name="T29" fmla="*/ 850 h 1469"/>
                  <a:gd name="T30" fmla="*/ 1185 w 1492"/>
                  <a:gd name="T31" fmla="*/ 703 h 1469"/>
                  <a:gd name="T32" fmla="*/ 1177 w 1492"/>
                  <a:gd name="T33" fmla="*/ 550 h 1469"/>
                  <a:gd name="T34" fmla="*/ 1126 w 1492"/>
                  <a:gd name="T35" fmla="*/ 407 h 1469"/>
                  <a:gd name="T36" fmla="*/ 1034 w 1492"/>
                  <a:gd name="T37" fmla="*/ 286 h 1469"/>
                  <a:gd name="T38" fmla="*/ 909 w 1492"/>
                  <a:gd name="T39" fmla="*/ 194 h 1469"/>
                  <a:gd name="T40" fmla="*/ 765 w 1492"/>
                  <a:gd name="T41" fmla="*/ 144 h 1469"/>
                  <a:gd name="T42" fmla="*/ 661 w 1492"/>
                  <a:gd name="T43" fmla="*/ 0 h 1469"/>
                  <a:gd name="T44" fmla="*/ 834 w 1492"/>
                  <a:gd name="T45" fmla="*/ 22 h 1469"/>
                  <a:gd name="T46" fmla="*/ 992 w 1492"/>
                  <a:gd name="T47" fmla="*/ 87 h 1469"/>
                  <a:gd name="T48" fmla="*/ 1130 w 1492"/>
                  <a:gd name="T49" fmla="*/ 191 h 1469"/>
                  <a:gd name="T50" fmla="*/ 1235 w 1492"/>
                  <a:gd name="T51" fmla="*/ 326 h 1469"/>
                  <a:gd name="T52" fmla="*/ 1300 w 1492"/>
                  <a:gd name="T53" fmla="*/ 482 h 1469"/>
                  <a:gd name="T54" fmla="*/ 1322 w 1492"/>
                  <a:gd name="T55" fmla="*/ 652 h 1469"/>
                  <a:gd name="T56" fmla="*/ 1298 w 1492"/>
                  <a:gd name="T57" fmla="*/ 826 h 1469"/>
                  <a:gd name="T58" fmla="*/ 1229 w 1492"/>
                  <a:gd name="T59" fmla="*/ 986 h 1469"/>
                  <a:gd name="T60" fmla="*/ 1189 w 1492"/>
                  <a:gd name="T61" fmla="*/ 1112 h 1469"/>
                  <a:gd name="T62" fmla="*/ 1233 w 1492"/>
                  <a:gd name="T63" fmla="*/ 1122 h 1469"/>
                  <a:gd name="T64" fmla="*/ 1484 w 1492"/>
                  <a:gd name="T65" fmla="*/ 1370 h 1469"/>
                  <a:gd name="T66" fmla="*/ 1490 w 1492"/>
                  <a:gd name="T67" fmla="*/ 1419 h 1469"/>
                  <a:gd name="T68" fmla="*/ 1458 w 1492"/>
                  <a:gd name="T69" fmla="*/ 1461 h 1469"/>
                  <a:gd name="T70" fmla="*/ 1407 w 1492"/>
                  <a:gd name="T71" fmla="*/ 1467 h 1469"/>
                  <a:gd name="T72" fmla="*/ 1149 w 1492"/>
                  <a:gd name="T73" fmla="*/ 1225 h 1469"/>
                  <a:gd name="T74" fmla="*/ 1130 w 1492"/>
                  <a:gd name="T75" fmla="*/ 1186 h 1469"/>
                  <a:gd name="T76" fmla="*/ 1051 w 1492"/>
                  <a:gd name="T77" fmla="*/ 1177 h 1469"/>
                  <a:gd name="T78" fmla="*/ 895 w 1492"/>
                  <a:gd name="T79" fmla="*/ 1261 h 1469"/>
                  <a:gd name="T80" fmla="*/ 722 w 1492"/>
                  <a:gd name="T81" fmla="*/ 1300 h 1469"/>
                  <a:gd name="T82" fmla="*/ 546 w 1492"/>
                  <a:gd name="T83" fmla="*/ 1293 h 1469"/>
                  <a:gd name="T84" fmla="*/ 383 w 1492"/>
                  <a:gd name="T85" fmla="*/ 1242 h 1469"/>
                  <a:gd name="T86" fmla="*/ 238 w 1492"/>
                  <a:gd name="T87" fmla="*/ 1151 h 1469"/>
                  <a:gd name="T88" fmla="*/ 120 w 1492"/>
                  <a:gd name="T89" fmla="*/ 1024 h 1469"/>
                  <a:gd name="T90" fmla="*/ 40 w 1492"/>
                  <a:gd name="T91" fmla="*/ 875 h 1469"/>
                  <a:gd name="T92" fmla="*/ 4 w 1492"/>
                  <a:gd name="T93" fmla="*/ 709 h 1469"/>
                  <a:gd name="T94" fmla="*/ 11 w 1492"/>
                  <a:gd name="T95" fmla="*/ 537 h 1469"/>
                  <a:gd name="T96" fmla="*/ 63 w 1492"/>
                  <a:gd name="T97" fmla="*/ 376 h 1469"/>
                  <a:gd name="T98" fmla="*/ 155 w 1492"/>
                  <a:gd name="T99" fmla="*/ 233 h 1469"/>
                  <a:gd name="T100" fmla="*/ 283 w 1492"/>
                  <a:gd name="T101" fmla="*/ 117 h 1469"/>
                  <a:gd name="T102" fmla="*/ 435 w 1492"/>
                  <a:gd name="T103" fmla="*/ 39 h 1469"/>
                  <a:gd name="T104" fmla="*/ 603 w 1492"/>
                  <a:gd name="T105" fmla="*/ 2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2" h="1469">
                    <a:moveTo>
                      <a:pt x="661" y="134"/>
                    </a:moveTo>
                    <a:lnTo>
                      <a:pt x="609" y="136"/>
                    </a:lnTo>
                    <a:lnTo>
                      <a:pt x="558" y="144"/>
                    </a:lnTo>
                    <a:lnTo>
                      <a:pt x="508" y="156"/>
                    </a:lnTo>
                    <a:lnTo>
                      <a:pt x="461" y="173"/>
                    </a:lnTo>
                    <a:lnTo>
                      <a:pt x="415" y="194"/>
                    </a:lnTo>
                    <a:lnTo>
                      <a:pt x="371" y="220"/>
                    </a:lnTo>
                    <a:lnTo>
                      <a:pt x="329" y="250"/>
                    </a:lnTo>
                    <a:lnTo>
                      <a:pt x="290" y="286"/>
                    </a:lnTo>
                    <a:lnTo>
                      <a:pt x="255" y="324"/>
                    </a:lnTo>
                    <a:lnTo>
                      <a:pt x="225" y="364"/>
                    </a:lnTo>
                    <a:lnTo>
                      <a:pt x="198" y="407"/>
                    </a:lnTo>
                    <a:lnTo>
                      <a:pt x="176" y="453"/>
                    </a:lnTo>
                    <a:lnTo>
                      <a:pt x="159" y="501"/>
                    </a:lnTo>
                    <a:lnTo>
                      <a:pt x="146" y="550"/>
                    </a:lnTo>
                    <a:lnTo>
                      <a:pt x="139" y="600"/>
                    </a:lnTo>
                    <a:lnTo>
                      <a:pt x="136" y="652"/>
                    </a:lnTo>
                    <a:lnTo>
                      <a:pt x="139" y="703"/>
                    </a:lnTo>
                    <a:lnTo>
                      <a:pt x="146" y="753"/>
                    </a:lnTo>
                    <a:lnTo>
                      <a:pt x="159" y="802"/>
                    </a:lnTo>
                    <a:lnTo>
                      <a:pt x="176" y="850"/>
                    </a:lnTo>
                    <a:lnTo>
                      <a:pt x="198" y="895"/>
                    </a:lnTo>
                    <a:lnTo>
                      <a:pt x="225" y="938"/>
                    </a:lnTo>
                    <a:lnTo>
                      <a:pt x="255" y="979"/>
                    </a:lnTo>
                    <a:lnTo>
                      <a:pt x="290" y="1017"/>
                    </a:lnTo>
                    <a:lnTo>
                      <a:pt x="329" y="1052"/>
                    </a:lnTo>
                    <a:lnTo>
                      <a:pt x="371" y="1082"/>
                    </a:lnTo>
                    <a:lnTo>
                      <a:pt x="415" y="1108"/>
                    </a:lnTo>
                    <a:lnTo>
                      <a:pt x="461" y="1130"/>
                    </a:lnTo>
                    <a:lnTo>
                      <a:pt x="508" y="1147"/>
                    </a:lnTo>
                    <a:lnTo>
                      <a:pt x="558" y="1159"/>
                    </a:lnTo>
                    <a:lnTo>
                      <a:pt x="609" y="1166"/>
                    </a:lnTo>
                    <a:lnTo>
                      <a:pt x="661" y="1169"/>
                    </a:lnTo>
                    <a:lnTo>
                      <a:pt x="713" y="1166"/>
                    </a:lnTo>
                    <a:lnTo>
                      <a:pt x="765" y="1159"/>
                    </a:lnTo>
                    <a:lnTo>
                      <a:pt x="814" y="1147"/>
                    </a:lnTo>
                    <a:lnTo>
                      <a:pt x="863" y="1130"/>
                    </a:lnTo>
                    <a:lnTo>
                      <a:pt x="909" y="1108"/>
                    </a:lnTo>
                    <a:lnTo>
                      <a:pt x="953" y="1082"/>
                    </a:lnTo>
                    <a:lnTo>
                      <a:pt x="995" y="1052"/>
                    </a:lnTo>
                    <a:lnTo>
                      <a:pt x="1034" y="1017"/>
                    </a:lnTo>
                    <a:lnTo>
                      <a:pt x="1068" y="979"/>
                    </a:lnTo>
                    <a:lnTo>
                      <a:pt x="1099" y="938"/>
                    </a:lnTo>
                    <a:lnTo>
                      <a:pt x="1126" y="895"/>
                    </a:lnTo>
                    <a:lnTo>
                      <a:pt x="1147" y="850"/>
                    </a:lnTo>
                    <a:lnTo>
                      <a:pt x="1164" y="802"/>
                    </a:lnTo>
                    <a:lnTo>
                      <a:pt x="1177" y="753"/>
                    </a:lnTo>
                    <a:lnTo>
                      <a:pt x="1185" y="703"/>
                    </a:lnTo>
                    <a:lnTo>
                      <a:pt x="1187" y="652"/>
                    </a:lnTo>
                    <a:lnTo>
                      <a:pt x="1185" y="600"/>
                    </a:lnTo>
                    <a:lnTo>
                      <a:pt x="1177" y="550"/>
                    </a:lnTo>
                    <a:lnTo>
                      <a:pt x="1164" y="501"/>
                    </a:lnTo>
                    <a:lnTo>
                      <a:pt x="1147" y="453"/>
                    </a:lnTo>
                    <a:lnTo>
                      <a:pt x="1126" y="407"/>
                    </a:lnTo>
                    <a:lnTo>
                      <a:pt x="1099" y="364"/>
                    </a:lnTo>
                    <a:lnTo>
                      <a:pt x="1068" y="324"/>
                    </a:lnTo>
                    <a:lnTo>
                      <a:pt x="1034" y="286"/>
                    </a:lnTo>
                    <a:lnTo>
                      <a:pt x="995" y="250"/>
                    </a:lnTo>
                    <a:lnTo>
                      <a:pt x="953" y="220"/>
                    </a:lnTo>
                    <a:lnTo>
                      <a:pt x="909" y="194"/>
                    </a:lnTo>
                    <a:lnTo>
                      <a:pt x="863" y="173"/>
                    </a:lnTo>
                    <a:lnTo>
                      <a:pt x="814" y="156"/>
                    </a:lnTo>
                    <a:lnTo>
                      <a:pt x="765" y="144"/>
                    </a:lnTo>
                    <a:lnTo>
                      <a:pt x="713" y="136"/>
                    </a:lnTo>
                    <a:lnTo>
                      <a:pt x="661" y="134"/>
                    </a:lnTo>
                    <a:close/>
                    <a:moveTo>
                      <a:pt x="661" y="0"/>
                    </a:moveTo>
                    <a:lnTo>
                      <a:pt x="721" y="2"/>
                    </a:lnTo>
                    <a:lnTo>
                      <a:pt x="778" y="10"/>
                    </a:lnTo>
                    <a:lnTo>
                      <a:pt x="834" y="22"/>
                    </a:lnTo>
                    <a:lnTo>
                      <a:pt x="888" y="39"/>
                    </a:lnTo>
                    <a:lnTo>
                      <a:pt x="941" y="60"/>
                    </a:lnTo>
                    <a:lnTo>
                      <a:pt x="992" y="87"/>
                    </a:lnTo>
                    <a:lnTo>
                      <a:pt x="1040" y="117"/>
                    </a:lnTo>
                    <a:lnTo>
                      <a:pt x="1086" y="152"/>
                    </a:lnTo>
                    <a:lnTo>
                      <a:pt x="1130" y="191"/>
                    </a:lnTo>
                    <a:lnTo>
                      <a:pt x="1168" y="233"/>
                    </a:lnTo>
                    <a:lnTo>
                      <a:pt x="1204" y="279"/>
                    </a:lnTo>
                    <a:lnTo>
                      <a:pt x="1235" y="326"/>
                    </a:lnTo>
                    <a:lnTo>
                      <a:pt x="1261" y="376"/>
                    </a:lnTo>
                    <a:lnTo>
                      <a:pt x="1283" y="428"/>
                    </a:lnTo>
                    <a:lnTo>
                      <a:pt x="1300" y="482"/>
                    </a:lnTo>
                    <a:lnTo>
                      <a:pt x="1312" y="537"/>
                    </a:lnTo>
                    <a:lnTo>
                      <a:pt x="1320" y="593"/>
                    </a:lnTo>
                    <a:lnTo>
                      <a:pt x="1322" y="652"/>
                    </a:lnTo>
                    <a:lnTo>
                      <a:pt x="1319" y="711"/>
                    </a:lnTo>
                    <a:lnTo>
                      <a:pt x="1312" y="769"/>
                    </a:lnTo>
                    <a:lnTo>
                      <a:pt x="1298" y="826"/>
                    </a:lnTo>
                    <a:lnTo>
                      <a:pt x="1280" y="882"/>
                    </a:lnTo>
                    <a:lnTo>
                      <a:pt x="1256" y="935"/>
                    </a:lnTo>
                    <a:lnTo>
                      <a:pt x="1229" y="986"/>
                    </a:lnTo>
                    <a:lnTo>
                      <a:pt x="1195" y="1034"/>
                    </a:lnTo>
                    <a:lnTo>
                      <a:pt x="1157" y="1081"/>
                    </a:lnTo>
                    <a:lnTo>
                      <a:pt x="1189" y="1112"/>
                    </a:lnTo>
                    <a:lnTo>
                      <a:pt x="1204" y="1112"/>
                    </a:lnTo>
                    <a:lnTo>
                      <a:pt x="1218" y="1115"/>
                    </a:lnTo>
                    <a:lnTo>
                      <a:pt x="1233" y="1122"/>
                    </a:lnTo>
                    <a:lnTo>
                      <a:pt x="1245" y="1131"/>
                    </a:lnTo>
                    <a:lnTo>
                      <a:pt x="1472" y="1356"/>
                    </a:lnTo>
                    <a:lnTo>
                      <a:pt x="1484" y="1370"/>
                    </a:lnTo>
                    <a:lnTo>
                      <a:pt x="1490" y="1386"/>
                    </a:lnTo>
                    <a:lnTo>
                      <a:pt x="1492" y="1402"/>
                    </a:lnTo>
                    <a:lnTo>
                      <a:pt x="1490" y="1419"/>
                    </a:lnTo>
                    <a:lnTo>
                      <a:pt x="1484" y="1436"/>
                    </a:lnTo>
                    <a:lnTo>
                      <a:pt x="1472" y="1450"/>
                    </a:lnTo>
                    <a:lnTo>
                      <a:pt x="1458" y="1461"/>
                    </a:lnTo>
                    <a:lnTo>
                      <a:pt x="1442" y="1467"/>
                    </a:lnTo>
                    <a:lnTo>
                      <a:pt x="1424" y="1469"/>
                    </a:lnTo>
                    <a:lnTo>
                      <a:pt x="1407" y="1467"/>
                    </a:lnTo>
                    <a:lnTo>
                      <a:pt x="1391" y="1461"/>
                    </a:lnTo>
                    <a:lnTo>
                      <a:pt x="1376" y="1450"/>
                    </a:lnTo>
                    <a:lnTo>
                      <a:pt x="1149" y="1225"/>
                    </a:lnTo>
                    <a:lnTo>
                      <a:pt x="1139" y="1213"/>
                    </a:lnTo>
                    <a:lnTo>
                      <a:pt x="1133" y="1200"/>
                    </a:lnTo>
                    <a:lnTo>
                      <a:pt x="1130" y="1186"/>
                    </a:lnTo>
                    <a:lnTo>
                      <a:pt x="1130" y="1171"/>
                    </a:lnTo>
                    <a:lnTo>
                      <a:pt x="1098" y="1140"/>
                    </a:lnTo>
                    <a:lnTo>
                      <a:pt x="1051" y="1177"/>
                    </a:lnTo>
                    <a:lnTo>
                      <a:pt x="1001" y="1209"/>
                    </a:lnTo>
                    <a:lnTo>
                      <a:pt x="949" y="1238"/>
                    </a:lnTo>
                    <a:lnTo>
                      <a:pt x="895" y="1261"/>
                    </a:lnTo>
                    <a:lnTo>
                      <a:pt x="839" y="1279"/>
                    </a:lnTo>
                    <a:lnTo>
                      <a:pt x="782" y="1292"/>
                    </a:lnTo>
                    <a:lnTo>
                      <a:pt x="722" y="1300"/>
                    </a:lnTo>
                    <a:lnTo>
                      <a:pt x="661" y="1303"/>
                    </a:lnTo>
                    <a:lnTo>
                      <a:pt x="603" y="1300"/>
                    </a:lnTo>
                    <a:lnTo>
                      <a:pt x="546" y="1293"/>
                    </a:lnTo>
                    <a:lnTo>
                      <a:pt x="490" y="1281"/>
                    </a:lnTo>
                    <a:lnTo>
                      <a:pt x="435" y="1264"/>
                    </a:lnTo>
                    <a:lnTo>
                      <a:pt x="383" y="1242"/>
                    </a:lnTo>
                    <a:lnTo>
                      <a:pt x="332" y="1216"/>
                    </a:lnTo>
                    <a:lnTo>
                      <a:pt x="283" y="1185"/>
                    </a:lnTo>
                    <a:lnTo>
                      <a:pt x="238" y="1151"/>
                    </a:lnTo>
                    <a:lnTo>
                      <a:pt x="194" y="1112"/>
                    </a:lnTo>
                    <a:lnTo>
                      <a:pt x="155" y="1070"/>
                    </a:lnTo>
                    <a:lnTo>
                      <a:pt x="120" y="1024"/>
                    </a:lnTo>
                    <a:lnTo>
                      <a:pt x="89" y="976"/>
                    </a:lnTo>
                    <a:lnTo>
                      <a:pt x="63" y="926"/>
                    </a:lnTo>
                    <a:lnTo>
                      <a:pt x="40" y="875"/>
                    </a:lnTo>
                    <a:lnTo>
                      <a:pt x="23" y="820"/>
                    </a:lnTo>
                    <a:lnTo>
                      <a:pt x="11" y="765"/>
                    </a:lnTo>
                    <a:lnTo>
                      <a:pt x="4" y="709"/>
                    </a:lnTo>
                    <a:lnTo>
                      <a:pt x="0" y="652"/>
                    </a:lnTo>
                    <a:lnTo>
                      <a:pt x="4" y="593"/>
                    </a:lnTo>
                    <a:lnTo>
                      <a:pt x="11" y="537"/>
                    </a:lnTo>
                    <a:lnTo>
                      <a:pt x="23" y="482"/>
                    </a:lnTo>
                    <a:lnTo>
                      <a:pt x="40" y="428"/>
                    </a:lnTo>
                    <a:lnTo>
                      <a:pt x="63" y="376"/>
                    </a:lnTo>
                    <a:lnTo>
                      <a:pt x="89" y="326"/>
                    </a:lnTo>
                    <a:lnTo>
                      <a:pt x="120" y="279"/>
                    </a:lnTo>
                    <a:lnTo>
                      <a:pt x="155" y="233"/>
                    </a:lnTo>
                    <a:lnTo>
                      <a:pt x="194" y="191"/>
                    </a:lnTo>
                    <a:lnTo>
                      <a:pt x="238" y="152"/>
                    </a:lnTo>
                    <a:lnTo>
                      <a:pt x="283" y="117"/>
                    </a:lnTo>
                    <a:lnTo>
                      <a:pt x="332" y="87"/>
                    </a:lnTo>
                    <a:lnTo>
                      <a:pt x="383" y="60"/>
                    </a:lnTo>
                    <a:lnTo>
                      <a:pt x="435" y="39"/>
                    </a:lnTo>
                    <a:lnTo>
                      <a:pt x="490" y="22"/>
                    </a:lnTo>
                    <a:lnTo>
                      <a:pt x="546" y="10"/>
                    </a:lnTo>
                    <a:lnTo>
                      <a:pt x="603" y="2"/>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grpSp>
        <p:grpSp>
          <p:nvGrpSpPr>
            <p:cNvPr id="73" name="Group 263">
              <a:extLst>
                <a:ext uri="{FF2B5EF4-FFF2-40B4-BE49-F238E27FC236}">
                  <a16:creationId xmlns:a16="http://schemas.microsoft.com/office/drawing/2014/main" id="{A325FF8B-1A40-4906-B795-148B9C61E434}"/>
                </a:ext>
              </a:extLst>
            </p:cNvPr>
            <p:cNvGrpSpPr>
              <a:grpSpLocks noChangeAspect="1"/>
            </p:cNvGrpSpPr>
            <p:nvPr/>
          </p:nvGrpSpPr>
          <p:grpSpPr bwMode="auto">
            <a:xfrm>
              <a:off x="4149050" y="2937510"/>
              <a:ext cx="311780" cy="342503"/>
              <a:chOff x="6377" y="1988"/>
              <a:chExt cx="274" cy="301"/>
            </a:xfrm>
            <a:solidFill>
              <a:sysClr val="window" lastClr="FFFFFF"/>
            </a:solidFill>
          </p:grpSpPr>
          <p:sp>
            <p:nvSpPr>
              <p:cNvPr id="78" name="Freeform 265">
                <a:extLst>
                  <a:ext uri="{FF2B5EF4-FFF2-40B4-BE49-F238E27FC236}">
                    <a16:creationId xmlns:a16="http://schemas.microsoft.com/office/drawing/2014/main" id="{7732C605-59D5-4C31-89AD-FA8898F3DDF8}"/>
                  </a:ext>
                </a:extLst>
              </p:cNvPr>
              <p:cNvSpPr>
                <a:spLocks noEditPoints="1"/>
              </p:cNvSpPr>
              <p:nvPr/>
            </p:nvSpPr>
            <p:spPr bwMode="auto">
              <a:xfrm>
                <a:off x="6422" y="2034"/>
                <a:ext cx="184" cy="255"/>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79" name="Freeform 266">
                <a:extLst>
                  <a:ext uri="{FF2B5EF4-FFF2-40B4-BE49-F238E27FC236}">
                    <a16:creationId xmlns:a16="http://schemas.microsoft.com/office/drawing/2014/main" id="{067BE84F-2C75-4D36-B05F-33B12113079A}"/>
                  </a:ext>
                </a:extLst>
              </p:cNvPr>
              <p:cNvSpPr>
                <a:spLocks/>
              </p:cNvSpPr>
              <p:nvPr/>
            </p:nvSpPr>
            <p:spPr bwMode="auto">
              <a:xfrm>
                <a:off x="6508" y="1988"/>
                <a:ext cx="12" cy="29"/>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0" name="Freeform 267">
                <a:extLst>
                  <a:ext uri="{FF2B5EF4-FFF2-40B4-BE49-F238E27FC236}">
                    <a16:creationId xmlns:a16="http://schemas.microsoft.com/office/drawing/2014/main" id="{7B06FBEE-CAB9-4A9A-AEEC-E7B8E951531C}"/>
                  </a:ext>
                </a:extLst>
              </p:cNvPr>
              <p:cNvSpPr>
                <a:spLocks/>
              </p:cNvSpPr>
              <p:nvPr/>
            </p:nvSpPr>
            <p:spPr bwMode="auto">
              <a:xfrm>
                <a:off x="6443" y="2006"/>
                <a:ext cx="20" cy="26"/>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1" name="Freeform 268">
                <a:extLst>
                  <a:ext uri="{FF2B5EF4-FFF2-40B4-BE49-F238E27FC236}">
                    <a16:creationId xmlns:a16="http://schemas.microsoft.com/office/drawing/2014/main" id="{BFCB4158-EADE-4229-9D59-4DA2B1E8018F}"/>
                  </a:ext>
                </a:extLst>
              </p:cNvPr>
              <p:cNvSpPr>
                <a:spLocks/>
              </p:cNvSpPr>
              <p:nvPr/>
            </p:nvSpPr>
            <p:spPr bwMode="auto">
              <a:xfrm>
                <a:off x="6395" y="2053"/>
                <a:ext cx="26" cy="21"/>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2" name="Freeform 269">
                <a:extLst>
                  <a:ext uri="{FF2B5EF4-FFF2-40B4-BE49-F238E27FC236}">
                    <a16:creationId xmlns:a16="http://schemas.microsoft.com/office/drawing/2014/main" id="{61A4337D-5622-407D-9A47-D6E3AD908DF2}"/>
                  </a:ext>
                </a:extLst>
              </p:cNvPr>
              <p:cNvSpPr>
                <a:spLocks/>
              </p:cNvSpPr>
              <p:nvPr/>
            </p:nvSpPr>
            <p:spPr bwMode="auto">
              <a:xfrm>
                <a:off x="6377" y="2118"/>
                <a:ext cx="29" cy="12"/>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3" name="Freeform 270">
                <a:extLst>
                  <a:ext uri="{FF2B5EF4-FFF2-40B4-BE49-F238E27FC236}">
                    <a16:creationId xmlns:a16="http://schemas.microsoft.com/office/drawing/2014/main" id="{A5DDC949-AA95-4867-8D36-5518F5BEE6D2}"/>
                  </a:ext>
                </a:extLst>
              </p:cNvPr>
              <p:cNvSpPr>
                <a:spLocks/>
              </p:cNvSpPr>
              <p:nvPr/>
            </p:nvSpPr>
            <p:spPr bwMode="auto">
              <a:xfrm>
                <a:off x="6395" y="2175"/>
                <a:ext cx="26" cy="2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4" name="Freeform 271">
                <a:extLst>
                  <a:ext uri="{FF2B5EF4-FFF2-40B4-BE49-F238E27FC236}">
                    <a16:creationId xmlns:a16="http://schemas.microsoft.com/office/drawing/2014/main" id="{6722D256-E0F9-475B-81F5-7509175DD1DF}"/>
                  </a:ext>
                </a:extLst>
              </p:cNvPr>
              <p:cNvSpPr>
                <a:spLocks/>
              </p:cNvSpPr>
              <p:nvPr/>
            </p:nvSpPr>
            <p:spPr bwMode="auto">
              <a:xfrm>
                <a:off x="6607" y="2175"/>
                <a:ext cx="26" cy="2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5" name="Freeform 272">
                <a:extLst>
                  <a:ext uri="{FF2B5EF4-FFF2-40B4-BE49-F238E27FC236}">
                    <a16:creationId xmlns:a16="http://schemas.microsoft.com/office/drawing/2014/main" id="{DCB5BFDC-62CC-446A-A3D2-0F3D2E4AEACB}"/>
                  </a:ext>
                </a:extLst>
              </p:cNvPr>
              <p:cNvSpPr>
                <a:spLocks/>
              </p:cNvSpPr>
              <p:nvPr/>
            </p:nvSpPr>
            <p:spPr bwMode="auto">
              <a:xfrm>
                <a:off x="6622" y="2118"/>
                <a:ext cx="29" cy="12"/>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6" name="Freeform 273">
                <a:extLst>
                  <a:ext uri="{FF2B5EF4-FFF2-40B4-BE49-F238E27FC236}">
                    <a16:creationId xmlns:a16="http://schemas.microsoft.com/office/drawing/2014/main" id="{DF392A38-64EF-4E9A-849D-6E2DC3D422A0}"/>
                  </a:ext>
                </a:extLst>
              </p:cNvPr>
              <p:cNvSpPr>
                <a:spLocks/>
              </p:cNvSpPr>
              <p:nvPr/>
            </p:nvSpPr>
            <p:spPr bwMode="auto">
              <a:xfrm>
                <a:off x="6607" y="2053"/>
                <a:ext cx="26" cy="21"/>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7" name="Freeform 274">
                <a:extLst>
                  <a:ext uri="{FF2B5EF4-FFF2-40B4-BE49-F238E27FC236}">
                    <a16:creationId xmlns:a16="http://schemas.microsoft.com/office/drawing/2014/main" id="{6E4AF233-2A25-4625-A50B-1312569B7709}"/>
                  </a:ext>
                </a:extLst>
              </p:cNvPr>
              <p:cNvSpPr>
                <a:spLocks/>
              </p:cNvSpPr>
              <p:nvPr/>
            </p:nvSpPr>
            <p:spPr bwMode="auto">
              <a:xfrm>
                <a:off x="6565" y="2006"/>
                <a:ext cx="20" cy="26"/>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8" name="Freeform 275">
                <a:extLst>
                  <a:ext uri="{FF2B5EF4-FFF2-40B4-BE49-F238E27FC236}">
                    <a16:creationId xmlns:a16="http://schemas.microsoft.com/office/drawing/2014/main" id="{C643ED66-1732-474E-86F4-44B0BC7D8C48}"/>
                  </a:ext>
                </a:extLst>
              </p:cNvPr>
              <p:cNvSpPr>
                <a:spLocks/>
              </p:cNvSpPr>
              <p:nvPr/>
            </p:nvSpPr>
            <p:spPr bwMode="auto">
              <a:xfrm>
                <a:off x="6500" y="2076"/>
                <a:ext cx="28" cy="90"/>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89" name="Freeform 276">
                <a:extLst>
                  <a:ext uri="{FF2B5EF4-FFF2-40B4-BE49-F238E27FC236}">
                    <a16:creationId xmlns:a16="http://schemas.microsoft.com/office/drawing/2014/main" id="{909C06B2-0ED8-4B7D-B225-685BE99AF214}"/>
                  </a:ext>
                </a:extLst>
              </p:cNvPr>
              <p:cNvSpPr>
                <a:spLocks/>
              </p:cNvSpPr>
              <p:nvPr/>
            </p:nvSpPr>
            <p:spPr bwMode="auto">
              <a:xfrm>
                <a:off x="6499" y="2177"/>
                <a:ext cx="30" cy="29"/>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grpSp>
        <p:grpSp>
          <p:nvGrpSpPr>
            <p:cNvPr id="74" name="Group 332">
              <a:extLst>
                <a:ext uri="{FF2B5EF4-FFF2-40B4-BE49-F238E27FC236}">
                  <a16:creationId xmlns:a16="http://schemas.microsoft.com/office/drawing/2014/main" id="{757A0E3D-02F9-4C29-9B89-AF9F463B4EA4}"/>
                </a:ext>
              </a:extLst>
            </p:cNvPr>
            <p:cNvGrpSpPr>
              <a:grpSpLocks noChangeAspect="1"/>
            </p:cNvGrpSpPr>
            <p:nvPr/>
          </p:nvGrpSpPr>
          <p:grpSpPr bwMode="auto">
            <a:xfrm>
              <a:off x="3618432" y="4256459"/>
              <a:ext cx="344779" cy="342503"/>
              <a:chOff x="5189" y="1998"/>
              <a:chExt cx="303" cy="301"/>
            </a:xfrm>
            <a:solidFill>
              <a:sysClr val="window" lastClr="FFFFFF"/>
            </a:solidFill>
          </p:grpSpPr>
          <p:sp>
            <p:nvSpPr>
              <p:cNvPr id="75" name="Freeform 334">
                <a:extLst>
                  <a:ext uri="{FF2B5EF4-FFF2-40B4-BE49-F238E27FC236}">
                    <a16:creationId xmlns:a16="http://schemas.microsoft.com/office/drawing/2014/main" id="{A0F0A9E9-C48D-4702-B007-DE1CB9971D0E}"/>
                  </a:ext>
                </a:extLst>
              </p:cNvPr>
              <p:cNvSpPr>
                <a:spLocks/>
              </p:cNvSpPr>
              <p:nvPr/>
            </p:nvSpPr>
            <p:spPr bwMode="auto">
              <a:xfrm>
                <a:off x="5189" y="2044"/>
                <a:ext cx="256" cy="255"/>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76" name="Freeform 335">
                <a:extLst>
                  <a:ext uri="{FF2B5EF4-FFF2-40B4-BE49-F238E27FC236}">
                    <a16:creationId xmlns:a16="http://schemas.microsoft.com/office/drawing/2014/main" id="{55C68B3A-F035-47BF-A2A1-E696B38F535E}"/>
                  </a:ext>
                </a:extLst>
              </p:cNvPr>
              <p:cNvSpPr>
                <a:spLocks/>
              </p:cNvSpPr>
              <p:nvPr/>
            </p:nvSpPr>
            <p:spPr bwMode="auto">
              <a:xfrm>
                <a:off x="5254" y="2098"/>
                <a:ext cx="137" cy="136"/>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sp>
            <p:nvSpPr>
              <p:cNvPr id="77" name="Freeform 336">
                <a:extLst>
                  <a:ext uri="{FF2B5EF4-FFF2-40B4-BE49-F238E27FC236}">
                    <a16:creationId xmlns:a16="http://schemas.microsoft.com/office/drawing/2014/main" id="{C8D088B5-C35F-40C6-ACAD-05FB0A400E44}"/>
                  </a:ext>
                </a:extLst>
              </p:cNvPr>
              <p:cNvSpPr>
                <a:spLocks/>
              </p:cNvSpPr>
              <p:nvPr/>
            </p:nvSpPr>
            <p:spPr bwMode="auto">
              <a:xfrm>
                <a:off x="5325" y="1998"/>
                <a:ext cx="167" cy="166"/>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700" b="0" i="0" u="none" strike="noStrike" kern="0" cap="none" spc="0" normalizeH="0" baseline="0" noProof="0">
                  <a:ln>
                    <a:noFill/>
                  </a:ln>
                  <a:solidFill>
                    <a:schemeClr val="tx1">
                      <a:lumMod val="65000"/>
                      <a:lumOff val="35000"/>
                    </a:schemeClr>
                  </a:solidFill>
                  <a:effectLst/>
                  <a:uLnTx/>
                  <a:uFillTx/>
                </a:endParaRPr>
              </a:p>
            </p:txBody>
          </p:sp>
        </p:grpSp>
      </p:grpSp>
      <p:pic>
        <p:nvPicPr>
          <p:cNvPr id="52" name="Picture 51">
            <a:extLst>
              <a:ext uri="{FF2B5EF4-FFF2-40B4-BE49-F238E27FC236}">
                <a16:creationId xmlns:a16="http://schemas.microsoft.com/office/drawing/2014/main" id="{EA77F58D-2FEE-44BC-A23B-39E325ED0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53166" y="945814"/>
            <a:ext cx="2259781" cy="4519560"/>
          </a:xfrm>
          <a:prstGeom prst="rect">
            <a:avLst/>
          </a:prstGeom>
        </p:spPr>
      </p:pic>
      <p:pic>
        <p:nvPicPr>
          <p:cNvPr id="2" name="The Future of AI in Healthcare">
            <a:hlinkClick r:id="" action="ppaction://media"/>
            <a:extLst>
              <a:ext uri="{FF2B5EF4-FFF2-40B4-BE49-F238E27FC236}">
                <a16:creationId xmlns:a16="http://schemas.microsoft.com/office/drawing/2014/main" id="{5EDCB44D-80C7-4AA9-8CE9-2C4E3366C1A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36320" y="2249354"/>
            <a:ext cx="3277940" cy="1843842"/>
          </a:xfrm>
          <a:prstGeom prst="rect">
            <a:avLst/>
          </a:prstGeom>
        </p:spPr>
      </p:pic>
    </p:spTree>
    <p:extLst>
      <p:ext uri="{BB962C8B-B14F-4D97-AF65-F5344CB8AC3E}">
        <p14:creationId xmlns:p14="http://schemas.microsoft.com/office/powerpoint/2010/main" val="1719525844"/>
      </p:ext>
    </p:extLst>
  </p:cSld>
  <p:clrMapOvr>
    <a:masterClrMapping/>
  </p:clrMapOvr>
  <p:timing>
    <p:tnLst>
      <p:par>
        <p:cTn id="1" dur="indefinite" restart="never" nodeType="tmRoot">
          <p:childTnLst>
            <p:video fullScrn="1">
              <p:cMediaNode vol="80000">
                <p:cTn id="2"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20ABA87-A222-44D2-A45E-D3F2E5B5CF03}"/>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25339" r="25339"/>
          <a:stretch>
            <a:fillRect/>
          </a:stretch>
        </p:blipFill>
        <p:spPr>
          <a:xfrm>
            <a:off x="6167439" y="889526"/>
            <a:ext cx="4291971" cy="5602713"/>
          </a:xfrm>
        </p:spPr>
      </p:pic>
      <p:pic>
        <p:nvPicPr>
          <p:cNvPr id="7" name="Picture Placeholder 6">
            <a:extLst>
              <a:ext uri="{FF2B5EF4-FFF2-40B4-BE49-F238E27FC236}">
                <a16:creationId xmlns:a16="http://schemas.microsoft.com/office/drawing/2014/main" id="{0442C849-B447-4CD1-A417-44BD8AF24C9D}"/>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l="10306" r="10306"/>
          <a:stretch>
            <a:fillRect/>
          </a:stretch>
        </p:blipFill>
        <p:spPr>
          <a:xfrm>
            <a:off x="4861560" y="2583989"/>
            <a:ext cx="2500103" cy="2501409"/>
          </a:xfrm>
        </p:spPr>
      </p:pic>
      <p:sp>
        <p:nvSpPr>
          <p:cNvPr id="16" name="Shape 824">
            <a:extLst>
              <a:ext uri="{FF2B5EF4-FFF2-40B4-BE49-F238E27FC236}">
                <a16:creationId xmlns:a16="http://schemas.microsoft.com/office/drawing/2014/main" id="{8EA80C51-D295-45F0-B6F5-65128AB100DF}"/>
              </a:ext>
            </a:extLst>
          </p:cNvPr>
          <p:cNvSpPr/>
          <p:nvPr/>
        </p:nvSpPr>
        <p:spPr>
          <a:xfrm>
            <a:off x="1132499" y="4062535"/>
            <a:ext cx="544502" cy="544502"/>
          </a:xfrm>
          <a:prstGeom prst="roundRect">
            <a:avLst>
              <a:gd name="adj" fmla="val 0"/>
            </a:avLst>
          </a:prstGeom>
          <a:solidFill>
            <a:schemeClr val="accent2"/>
          </a:solidFill>
          <a:ln w="12700">
            <a:miter lim="400000"/>
          </a:ln>
        </p:spPr>
        <p:txBody>
          <a:bodyPr lIns="14288" tIns="14288" rIns="14288" bIns="14288" anchor="ctr"/>
          <a:lstStyle/>
          <a:p>
            <a:endParaRPr sz="1500"/>
          </a:p>
        </p:txBody>
      </p:sp>
      <p:sp>
        <p:nvSpPr>
          <p:cNvPr id="17" name="Shape 825">
            <a:extLst>
              <a:ext uri="{FF2B5EF4-FFF2-40B4-BE49-F238E27FC236}">
                <a16:creationId xmlns:a16="http://schemas.microsoft.com/office/drawing/2014/main" id="{B4EFB63A-6147-443A-A665-AD43275C4382}"/>
              </a:ext>
            </a:extLst>
          </p:cNvPr>
          <p:cNvSpPr/>
          <p:nvPr/>
        </p:nvSpPr>
        <p:spPr>
          <a:xfrm>
            <a:off x="1132499" y="5003885"/>
            <a:ext cx="544502" cy="544502"/>
          </a:xfrm>
          <a:prstGeom prst="roundRect">
            <a:avLst>
              <a:gd name="adj" fmla="val 0"/>
            </a:avLst>
          </a:prstGeom>
          <a:solidFill>
            <a:srgbClr val="FFAE14"/>
          </a:solidFill>
          <a:ln w="12700">
            <a:miter lim="400000"/>
          </a:ln>
        </p:spPr>
        <p:txBody>
          <a:bodyPr lIns="14288" tIns="14288" rIns="14288" bIns="14288" anchor="ctr"/>
          <a:lstStyle/>
          <a:p>
            <a:endParaRPr sz="1500"/>
          </a:p>
        </p:txBody>
      </p:sp>
      <p:sp>
        <p:nvSpPr>
          <p:cNvPr id="18" name="Shape 826">
            <a:extLst>
              <a:ext uri="{FF2B5EF4-FFF2-40B4-BE49-F238E27FC236}">
                <a16:creationId xmlns:a16="http://schemas.microsoft.com/office/drawing/2014/main" id="{C4669A80-414D-4D42-A1A9-46E847B8E96A}"/>
              </a:ext>
            </a:extLst>
          </p:cNvPr>
          <p:cNvSpPr/>
          <p:nvPr/>
        </p:nvSpPr>
        <p:spPr>
          <a:xfrm>
            <a:off x="1132499" y="2663984"/>
            <a:ext cx="544502" cy="544502"/>
          </a:xfrm>
          <a:prstGeom prst="roundRect">
            <a:avLst>
              <a:gd name="adj" fmla="val 0"/>
            </a:avLst>
          </a:prstGeom>
          <a:solidFill>
            <a:schemeClr val="accent1"/>
          </a:solidFill>
          <a:ln w="12700">
            <a:miter lim="400000"/>
          </a:ln>
        </p:spPr>
        <p:txBody>
          <a:bodyPr lIns="14288" tIns="14288" rIns="14288" bIns="14288" anchor="ctr"/>
          <a:lstStyle/>
          <a:p>
            <a:endParaRPr sz="1500"/>
          </a:p>
        </p:txBody>
      </p:sp>
      <p:sp>
        <p:nvSpPr>
          <p:cNvPr id="19" name="Shape 196">
            <a:extLst>
              <a:ext uri="{FF2B5EF4-FFF2-40B4-BE49-F238E27FC236}">
                <a16:creationId xmlns:a16="http://schemas.microsoft.com/office/drawing/2014/main" id="{D420CCAD-596A-4424-8079-7987E31BF0A0}"/>
              </a:ext>
            </a:extLst>
          </p:cNvPr>
          <p:cNvSpPr/>
          <p:nvPr/>
        </p:nvSpPr>
        <p:spPr>
          <a:xfrm>
            <a:off x="1890750" y="2639580"/>
            <a:ext cx="2582784" cy="53941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nSpc>
                <a:spcPct val="100000"/>
              </a:lnSpc>
            </a:pPr>
            <a:r>
              <a:rPr lang="en-GB" sz="1800" b="1" dirty="0">
                <a:solidFill>
                  <a:schemeClr val="tx1"/>
                </a:solidFill>
                <a:latin typeface="+mn-lt"/>
              </a:rPr>
              <a:t>The computing and data storage capabilities</a:t>
            </a:r>
            <a:endParaRPr sz="1800" b="1" dirty="0">
              <a:solidFill>
                <a:schemeClr val="tx1"/>
              </a:solidFill>
              <a:latin typeface="+mn-lt"/>
            </a:endParaRPr>
          </a:p>
        </p:txBody>
      </p:sp>
      <p:sp>
        <p:nvSpPr>
          <p:cNvPr id="20" name="TextBox 19">
            <a:extLst>
              <a:ext uri="{FF2B5EF4-FFF2-40B4-BE49-F238E27FC236}">
                <a16:creationId xmlns:a16="http://schemas.microsoft.com/office/drawing/2014/main" id="{0C0CE8F9-D716-4C9C-B4CE-85B5933EB66E}"/>
              </a:ext>
            </a:extLst>
          </p:cNvPr>
          <p:cNvSpPr txBox="1"/>
          <p:nvPr/>
        </p:nvSpPr>
        <p:spPr>
          <a:xfrm>
            <a:off x="1890749" y="3195210"/>
            <a:ext cx="2968961" cy="69249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GB" sz="1500" dirty="0">
                <a:ea typeface="Lato Medium" panose="020F0502020204030203" pitchFamily="34" charset="0"/>
                <a:cs typeface="Lato Medium" panose="020F0502020204030203" pitchFamily="34" charset="0"/>
              </a:rPr>
              <a:t>There are roughly 100 billion neurons and 1 quadrillion synapses in human brain</a:t>
            </a:r>
            <a:endParaRPr lang="en-US" sz="1500" dirty="0">
              <a:ea typeface="Lato Medium" panose="020F0502020204030203" pitchFamily="34" charset="0"/>
              <a:cs typeface="Lato Medium" panose="020F0502020204030203" pitchFamily="34" charset="0"/>
            </a:endParaRPr>
          </a:p>
        </p:txBody>
      </p:sp>
      <p:sp>
        <p:nvSpPr>
          <p:cNvPr id="25" name="Shape 2755">
            <a:extLst>
              <a:ext uri="{FF2B5EF4-FFF2-40B4-BE49-F238E27FC236}">
                <a16:creationId xmlns:a16="http://schemas.microsoft.com/office/drawing/2014/main" id="{ED0AF61C-5573-476E-9856-D65E82AE237B}"/>
              </a:ext>
            </a:extLst>
          </p:cNvPr>
          <p:cNvSpPr/>
          <p:nvPr/>
        </p:nvSpPr>
        <p:spPr>
          <a:xfrm>
            <a:off x="1287847" y="286548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6" name="Shape 2765">
            <a:extLst>
              <a:ext uri="{FF2B5EF4-FFF2-40B4-BE49-F238E27FC236}">
                <a16:creationId xmlns:a16="http://schemas.microsoft.com/office/drawing/2014/main" id="{0878C8AE-A74D-4C0A-AF39-93BF5A4183F8}"/>
              </a:ext>
            </a:extLst>
          </p:cNvPr>
          <p:cNvSpPr/>
          <p:nvPr/>
        </p:nvSpPr>
        <p:spPr>
          <a:xfrm>
            <a:off x="1298016" y="42261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7" name="Shape 2777">
            <a:extLst>
              <a:ext uri="{FF2B5EF4-FFF2-40B4-BE49-F238E27FC236}">
                <a16:creationId xmlns:a16="http://schemas.microsoft.com/office/drawing/2014/main" id="{5ADC945E-4F36-446F-8E91-B63090D293DB}"/>
              </a:ext>
            </a:extLst>
          </p:cNvPr>
          <p:cNvSpPr/>
          <p:nvPr/>
        </p:nvSpPr>
        <p:spPr>
          <a:xfrm>
            <a:off x="1316169" y="5170916"/>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8" name="TextBox 27">
            <a:extLst>
              <a:ext uri="{FF2B5EF4-FFF2-40B4-BE49-F238E27FC236}">
                <a16:creationId xmlns:a16="http://schemas.microsoft.com/office/drawing/2014/main" id="{4CCA2811-8210-49CB-A88D-35927D1629D2}"/>
              </a:ext>
            </a:extLst>
          </p:cNvPr>
          <p:cNvSpPr txBox="1"/>
          <p:nvPr/>
        </p:nvSpPr>
        <p:spPr>
          <a:xfrm>
            <a:off x="9204326" y="1815329"/>
            <a:ext cx="2694655" cy="2154436"/>
          </a:xfrm>
          <a:prstGeom prst="rect">
            <a:avLst/>
          </a:prstGeom>
          <a:noFill/>
        </p:spPr>
        <p:txBody>
          <a:bodyPr wrap="square" lIns="0" tIns="0" rIns="0" bIns="0" rtlCol="0">
            <a:spAutoFit/>
          </a:bodyPr>
          <a:lstStyle/>
          <a:p>
            <a:pPr algn="ctr"/>
            <a:r>
              <a:rPr lang="en-GB" sz="2000" b="1" dirty="0">
                <a:solidFill>
                  <a:srgbClr val="FFAE14"/>
                </a:solidFill>
                <a:ea typeface="Lato Bold" panose="020F0502020204030203" pitchFamily="34" charset="0"/>
                <a:cs typeface="Lato Bold" panose="020F0502020204030203" pitchFamily="34" charset="0"/>
              </a:rPr>
              <a:t>AGI refers to an intelligence of a machine that could successfully perform any intellectual task that a human being can. It is also called “Strong AI”</a:t>
            </a:r>
          </a:p>
        </p:txBody>
      </p:sp>
      <p:sp>
        <p:nvSpPr>
          <p:cNvPr id="29" name="Isosceles Triangle 28">
            <a:extLst>
              <a:ext uri="{FF2B5EF4-FFF2-40B4-BE49-F238E27FC236}">
                <a16:creationId xmlns:a16="http://schemas.microsoft.com/office/drawing/2014/main" id="{762E5FC0-D850-4979-A88B-D4989CFBE1BC}"/>
              </a:ext>
            </a:extLst>
          </p:cNvPr>
          <p:cNvSpPr/>
          <p:nvPr/>
        </p:nvSpPr>
        <p:spPr>
          <a:xfrm>
            <a:off x="5061742" y="5667546"/>
            <a:ext cx="352101" cy="3035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30" name="Oval 29">
            <a:extLst>
              <a:ext uri="{FF2B5EF4-FFF2-40B4-BE49-F238E27FC236}">
                <a16:creationId xmlns:a16="http://schemas.microsoft.com/office/drawing/2014/main" id="{1CC3EF1E-7E76-4655-B974-9416149B10B5}"/>
              </a:ext>
            </a:extLst>
          </p:cNvPr>
          <p:cNvSpPr/>
          <p:nvPr/>
        </p:nvSpPr>
        <p:spPr>
          <a:xfrm>
            <a:off x="11004591" y="4492737"/>
            <a:ext cx="228600" cy="228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8" name="Rectangle 7">
            <a:extLst>
              <a:ext uri="{FF2B5EF4-FFF2-40B4-BE49-F238E27FC236}">
                <a16:creationId xmlns:a16="http://schemas.microsoft.com/office/drawing/2014/main" id="{BF7F5E37-67E7-41FF-B97C-15D9B9CF6993}"/>
              </a:ext>
            </a:extLst>
          </p:cNvPr>
          <p:cNvSpPr/>
          <p:nvPr/>
        </p:nvSpPr>
        <p:spPr>
          <a:xfrm>
            <a:off x="482776" y="1113526"/>
            <a:ext cx="10750415" cy="1415772"/>
          </a:xfrm>
          <a:prstGeom prst="rect">
            <a:avLst/>
          </a:prstGeom>
        </p:spPr>
        <p:txBody>
          <a:bodyPr wrap="square">
            <a:spAutoFit/>
          </a:bodyPr>
          <a:lstStyle/>
          <a:p>
            <a:endParaRPr lang="en-US" altLang="zh-CN" dirty="0"/>
          </a:p>
          <a:p>
            <a:endParaRPr lang="en-US" altLang="zh-CN" dirty="0"/>
          </a:p>
          <a:p>
            <a:pPr>
              <a:spcBef>
                <a:spcPts val="1200"/>
              </a:spcBef>
            </a:pPr>
            <a:r>
              <a:rPr lang="en-US" altLang="zh-CN" sz="2000" dirty="0"/>
              <a:t>We are still far away from artificial general intelligence….</a:t>
            </a:r>
          </a:p>
          <a:p>
            <a:r>
              <a:rPr lang="en-US" altLang="zh-CN" sz="2000" b="1" dirty="0"/>
              <a:t>Challenges to achieve AGI:</a:t>
            </a:r>
            <a:endParaRPr lang="zh-CN" altLang="en-US" sz="2000" b="1" dirty="0"/>
          </a:p>
        </p:txBody>
      </p:sp>
      <p:sp>
        <p:nvSpPr>
          <p:cNvPr id="31" name="Shape 196">
            <a:extLst>
              <a:ext uri="{FF2B5EF4-FFF2-40B4-BE49-F238E27FC236}">
                <a16:creationId xmlns:a16="http://schemas.microsoft.com/office/drawing/2014/main" id="{52BCE340-BF2A-4FAD-9A2E-9822B1F9AD6A}"/>
              </a:ext>
            </a:extLst>
          </p:cNvPr>
          <p:cNvSpPr/>
          <p:nvPr/>
        </p:nvSpPr>
        <p:spPr>
          <a:xfrm>
            <a:off x="1842518" y="4056323"/>
            <a:ext cx="2582784" cy="53941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nSpc>
                <a:spcPct val="100000"/>
              </a:lnSpc>
            </a:pPr>
            <a:r>
              <a:rPr lang="en-GB" sz="1800" b="1" dirty="0">
                <a:solidFill>
                  <a:schemeClr val="tx1"/>
                </a:solidFill>
                <a:latin typeface="+mn-lt"/>
              </a:rPr>
              <a:t>To explore how human brain works </a:t>
            </a:r>
            <a:endParaRPr sz="1800" b="1" dirty="0">
              <a:solidFill>
                <a:schemeClr val="tx1"/>
              </a:solidFill>
              <a:latin typeface="+mn-lt"/>
            </a:endParaRPr>
          </a:p>
        </p:txBody>
      </p:sp>
      <p:sp>
        <p:nvSpPr>
          <p:cNvPr id="33" name="Shape 196">
            <a:extLst>
              <a:ext uri="{FF2B5EF4-FFF2-40B4-BE49-F238E27FC236}">
                <a16:creationId xmlns:a16="http://schemas.microsoft.com/office/drawing/2014/main" id="{C692A5E7-7535-4AD1-ABEB-368A4A418219}"/>
              </a:ext>
            </a:extLst>
          </p:cNvPr>
          <p:cNvSpPr/>
          <p:nvPr/>
        </p:nvSpPr>
        <p:spPr>
          <a:xfrm>
            <a:off x="1860671" y="4971900"/>
            <a:ext cx="2582784" cy="53941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nSpc>
                <a:spcPct val="100000"/>
              </a:lnSpc>
            </a:pPr>
            <a:r>
              <a:rPr lang="en-GB" sz="1800" b="1" dirty="0">
                <a:solidFill>
                  <a:schemeClr val="tx1"/>
                </a:solidFill>
                <a:latin typeface="+mn-lt"/>
              </a:rPr>
              <a:t>Lack of professionals </a:t>
            </a:r>
            <a:endParaRPr sz="1800" b="1" dirty="0">
              <a:solidFill>
                <a:schemeClr val="tx1"/>
              </a:solidFill>
              <a:latin typeface="+mn-lt"/>
            </a:endParaRPr>
          </a:p>
        </p:txBody>
      </p:sp>
      <p:sp>
        <p:nvSpPr>
          <p:cNvPr id="34" name="TextBox 33">
            <a:extLst>
              <a:ext uri="{FF2B5EF4-FFF2-40B4-BE49-F238E27FC236}">
                <a16:creationId xmlns:a16="http://schemas.microsoft.com/office/drawing/2014/main" id="{43BA82B3-5F8D-4CAF-B177-88A9E3A45835}"/>
              </a:ext>
            </a:extLst>
          </p:cNvPr>
          <p:cNvSpPr txBox="1"/>
          <p:nvPr/>
        </p:nvSpPr>
        <p:spPr>
          <a:xfrm>
            <a:off x="1890749" y="5396866"/>
            <a:ext cx="2968961" cy="69249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GB" sz="1500" dirty="0">
                <a:ea typeface="Lato Medium" panose="020F0502020204030203" pitchFamily="34" charset="0"/>
                <a:cs typeface="Lato Medium" panose="020F0502020204030203" pitchFamily="34" charset="0"/>
              </a:rPr>
              <a:t>300 thousands now, 20 thousands graduates per year, the total demand is more than 1 million</a:t>
            </a:r>
            <a:endParaRPr lang="en-US" sz="1500" dirty="0">
              <a:ea typeface="Lato Medium" panose="020F0502020204030203" pitchFamily="34" charset="0"/>
              <a:cs typeface="Lato Medium" panose="020F0502020204030203" pitchFamily="34" charset="0"/>
            </a:endParaRPr>
          </a:p>
        </p:txBody>
      </p:sp>
      <p:sp>
        <p:nvSpPr>
          <p:cNvPr id="35" name="Title 1">
            <a:extLst>
              <a:ext uri="{FF2B5EF4-FFF2-40B4-BE49-F238E27FC236}">
                <a16:creationId xmlns:a16="http://schemas.microsoft.com/office/drawing/2014/main" id="{CE400768-BDBC-42BA-A1A1-D6558D077FD1}"/>
              </a:ext>
            </a:extLst>
          </p:cNvPr>
          <p:cNvSpPr txBox="1">
            <a:spLocks/>
          </p:cNvSpPr>
          <p:nvPr/>
        </p:nvSpPr>
        <p:spPr>
          <a:xfrm>
            <a:off x="838200" y="60480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a:lstStyle>
          <a:p>
            <a:r>
              <a:rPr lang="en-GB" dirty="0"/>
              <a:t>Artificial general intelligence (AGI)</a:t>
            </a:r>
          </a:p>
        </p:txBody>
      </p:sp>
      <p:cxnSp>
        <p:nvCxnSpPr>
          <p:cNvPr id="10" name="Straight Connector 9">
            <a:extLst>
              <a:ext uri="{FF2B5EF4-FFF2-40B4-BE49-F238E27FC236}">
                <a16:creationId xmlns:a16="http://schemas.microsoft.com/office/drawing/2014/main" id="{53CF6626-F0E4-48F8-A5CF-E1BF54F0C2FF}"/>
              </a:ext>
            </a:extLst>
          </p:cNvPr>
          <p:cNvCxnSpPr/>
          <p:nvPr/>
        </p:nvCxnSpPr>
        <p:spPr>
          <a:xfrm>
            <a:off x="9342120" y="1676400"/>
            <a:ext cx="2164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4F3667-D717-4ACE-8380-4EFAB98479A2}"/>
              </a:ext>
            </a:extLst>
          </p:cNvPr>
          <p:cNvCxnSpPr/>
          <p:nvPr/>
        </p:nvCxnSpPr>
        <p:spPr>
          <a:xfrm>
            <a:off x="9494520" y="4086803"/>
            <a:ext cx="21640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007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297">
            <a:extLst>
              <a:ext uri="{FF2B5EF4-FFF2-40B4-BE49-F238E27FC236}">
                <a16:creationId xmlns:a16="http://schemas.microsoft.com/office/drawing/2014/main" id="{7C28F704-42BC-41A5-A4D1-AE0F17D24957}"/>
              </a:ext>
            </a:extLst>
          </p:cNvPr>
          <p:cNvSpPr/>
          <p:nvPr/>
        </p:nvSpPr>
        <p:spPr>
          <a:xfrm>
            <a:off x="0" y="1374574"/>
            <a:ext cx="12191999" cy="1320521"/>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6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rPr>
              <a:t>  Artificial Intelligence workshop</a:t>
            </a:r>
            <a:endParaRPr kumimoji="0" lang="en-GB" sz="20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prstClr val="white">
                  <a:lumMod val="50000"/>
                </a:prstClr>
              </a:solidFill>
              <a:effectLst/>
              <a:uLnTx/>
              <a:uFillTx/>
              <a:latin typeface="Raleway" panose="020B00030301010600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lumMod val="50000"/>
                  </a:prstClr>
                </a:solidFill>
                <a:effectLst/>
                <a:uLnTx/>
                <a:uFillTx/>
                <a:latin typeface="Raleway" panose="020B0003030101060003" pitchFamily="34" charset="0"/>
                <a:ea typeface="+mn-ea"/>
                <a:cs typeface="+mn-cs"/>
              </a:rPr>
              <a:t>15 Feb 2018, 5:30-7pm		Boyd Orr Building, room 506</a:t>
            </a:r>
            <a:r>
              <a:rPr kumimoji="0" lang="en-GB" sz="2000" b="1" i="0" u="none" strike="noStrike" kern="1200" cap="none" spc="0" normalizeH="0" baseline="0" noProof="0" dirty="0">
                <a:ln>
                  <a:noFill/>
                </a:ln>
                <a:solidFill>
                  <a:prstClr val="white">
                    <a:lumMod val="50000"/>
                  </a:prstClr>
                </a:solidFill>
                <a:effectLst/>
                <a:uLnTx/>
                <a:uFillTx/>
                <a:latin typeface="Raleway" panose="020B0003030101060003" pitchFamily="34" charset="0"/>
                <a:ea typeface="Montserrat"/>
                <a:cs typeface="Montserrat"/>
                <a:sym typeface="Montserrat"/>
              </a:rPr>
              <a:t>, Glasgow University</a:t>
            </a:r>
            <a:endParaRPr kumimoji="0" lang="en-GB" sz="2000" b="1" i="0" u="none" strike="noStrike" kern="1200" cap="none" spc="0" normalizeH="0" baseline="0" noProof="0" dirty="0">
              <a:ln>
                <a:noFill/>
              </a:ln>
              <a:solidFill>
                <a:prstClr val="white">
                  <a:lumMod val="50000"/>
                </a:prstClr>
              </a:solidFill>
              <a:effectLst/>
              <a:uLnTx/>
              <a:uFillTx/>
              <a:latin typeface="Raleway" panose="020B0003030101060003" pitchFamily="34" charset="0"/>
              <a:ea typeface="+mn-ea"/>
              <a:cs typeface="+mn-cs"/>
              <a:sym typeface="Montserrat"/>
            </a:endParaRPr>
          </a:p>
        </p:txBody>
      </p:sp>
      <p:sp>
        <p:nvSpPr>
          <p:cNvPr id="328" name="Rectangle 327">
            <a:extLst>
              <a:ext uri="{FF2B5EF4-FFF2-40B4-BE49-F238E27FC236}">
                <a16:creationId xmlns:a16="http://schemas.microsoft.com/office/drawing/2014/main" id="{D463E481-CC7D-4EA1-9ABF-FFA52B9D0303}"/>
              </a:ext>
            </a:extLst>
          </p:cNvPr>
          <p:cNvSpPr/>
          <p:nvPr/>
        </p:nvSpPr>
        <p:spPr>
          <a:xfrm>
            <a:off x="0" y="6357021"/>
            <a:ext cx="12191999" cy="514236"/>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rPr>
              <a:t>UoG FinTech Society  |  @</a:t>
            </a:r>
            <a:r>
              <a:rPr kumimoji="0" lang="en-GB" sz="1500" b="1" i="0" u="none" strike="noStrike" kern="1200" cap="none" spc="0" normalizeH="0" baseline="0" noProof="0" dirty="0" err="1">
                <a:ln>
                  <a:noFill/>
                </a:ln>
                <a:solidFill>
                  <a:prstClr val="white"/>
                </a:solidFill>
                <a:effectLst/>
                <a:uLnTx/>
                <a:uFillTx/>
                <a:latin typeface="Raleway" panose="020B0003030101060003" pitchFamily="34" charset="0"/>
                <a:ea typeface="+mn-ea"/>
                <a:cs typeface="+mn-cs"/>
              </a:rPr>
              <a:t>UoGfintech</a:t>
            </a:r>
            <a:r>
              <a:rPr kumimoji="0" lang="en-GB" sz="1500" b="1" i="0" u="none" strike="noStrike" kern="1200" cap="none" spc="0" normalizeH="0" baseline="0" noProof="0" dirty="0">
                <a:ln>
                  <a:noFill/>
                </a:ln>
                <a:solidFill>
                  <a:prstClr val="white"/>
                </a:solidFill>
                <a:effectLst/>
                <a:uLnTx/>
                <a:uFillTx/>
                <a:latin typeface="Raleway" panose="020B0003030101060003" pitchFamily="34" charset="0"/>
                <a:ea typeface="+mn-ea"/>
                <a:cs typeface="+mn-cs"/>
              </a:rPr>
              <a:t>   |   info@uogfintech.com  |  www.uogfintech.com</a:t>
            </a:r>
          </a:p>
        </p:txBody>
      </p:sp>
      <p:pic>
        <p:nvPicPr>
          <p:cNvPr id="3" name="Picture 2">
            <a:extLst>
              <a:ext uri="{FF2B5EF4-FFF2-40B4-BE49-F238E27FC236}">
                <a16:creationId xmlns:a16="http://schemas.microsoft.com/office/drawing/2014/main" id="{08D74C1D-0EC4-42C6-9ABF-1ABE140F8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03" y="3284562"/>
            <a:ext cx="2241595" cy="2241595"/>
          </a:xfrm>
          <a:prstGeom prst="rect">
            <a:avLst/>
          </a:prstGeom>
        </p:spPr>
      </p:pic>
      <p:pic>
        <p:nvPicPr>
          <p:cNvPr id="4" name="Picture 2" descr="Image result for previse">
            <a:extLst>
              <a:ext uri="{FF2B5EF4-FFF2-40B4-BE49-F238E27FC236}">
                <a16:creationId xmlns:a16="http://schemas.microsoft.com/office/drawing/2014/main" id="{2C8F1240-DF07-4D5D-B2CE-357D2D9B9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584" y="3186091"/>
            <a:ext cx="3804009" cy="1254263"/>
          </a:xfrm>
          <a:prstGeom prst="rect">
            <a:avLst/>
          </a:prstGeom>
          <a:noFill/>
          <a:extLst>
            <a:ext uri="{909E8E84-426E-40DD-AFC4-6F175D3DCCD1}">
              <a14:hiddenFill xmlns:a14="http://schemas.microsoft.com/office/drawing/2010/main">
                <a:solidFill>
                  <a:srgbClr val="FFFFFF"/>
                </a:solidFill>
              </a14:hiddenFill>
            </a:ext>
          </a:extLst>
        </p:spPr>
      </p:pic>
      <p:grpSp>
        <p:nvGrpSpPr>
          <p:cNvPr id="135" name="officeArt object" descr="Group 150">
            <a:extLst>
              <a:ext uri="{FF2B5EF4-FFF2-40B4-BE49-F238E27FC236}">
                <a16:creationId xmlns:a16="http://schemas.microsoft.com/office/drawing/2014/main" id="{3CF97891-082F-479F-8520-959DEA5C9AB2}"/>
              </a:ext>
            </a:extLst>
          </p:cNvPr>
          <p:cNvGrpSpPr/>
          <p:nvPr/>
        </p:nvGrpSpPr>
        <p:grpSpPr>
          <a:xfrm>
            <a:off x="4059606" y="244531"/>
            <a:ext cx="4090480" cy="997312"/>
            <a:chOff x="0" y="-1"/>
            <a:chExt cx="3573779" cy="852815"/>
          </a:xfrm>
        </p:grpSpPr>
        <p:grpSp>
          <p:nvGrpSpPr>
            <p:cNvPr id="136" name="Group 135">
              <a:extLst>
                <a:ext uri="{FF2B5EF4-FFF2-40B4-BE49-F238E27FC236}">
                  <a16:creationId xmlns:a16="http://schemas.microsoft.com/office/drawing/2014/main" id="{79377A78-A2AC-4A66-93B2-537D4F629830}"/>
                </a:ext>
              </a:extLst>
            </p:cNvPr>
            <p:cNvGrpSpPr/>
            <p:nvPr/>
          </p:nvGrpSpPr>
          <p:grpSpPr>
            <a:xfrm>
              <a:off x="0" y="0"/>
              <a:ext cx="694022" cy="852814"/>
              <a:chOff x="0" y="0"/>
              <a:chExt cx="694022" cy="852814"/>
            </a:xfrm>
          </p:grpSpPr>
          <p:sp>
            <p:nvSpPr>
              <p:cNvPr id="138" name="Oval 137">
                <a:extLst>
                  <a:ext uri="{FF2B5EF4-FFF2-40B4-BE49-F238E27FC236}">
                    <a16:creationId xmlns:a16="http://schemas.microsoft.com/office/drawing/2014/main" id="{79CF75BB-CD1F-485D-9542-16C5233D3896}"/>
                  </a:ext>
                </a:extLst>
              </p:cNvPr>
              <p:cNvSpPr/>
              <p:nvPr/>
            </p:nvSpPr>
            <p:spPr>
              <a:xfrm>
                <a:off x="323849" y="0"/>
                <a:ext cx="152011" cy="147964"/>
              </a:xfrm>
              <a:prstGeom prst="ellipse">
                <a:avLst/>
              </a:prstGeom>
              <a:noFill/>
              <a:ln w="28575" cap="flat">
                <a:solidFill>
                  <a:srgbClr val="262626"/>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71402FB5-8EA7-48AE-99D8-80820F771019}"/>
                  </a:ext>
                </a:extLst>
              </p:cNvPr>
              <p:cNvSpPr/>
              <p:nvPr/>
            </p:nvSpPr>
            <p:spPr>
              <a:xfrm>
                <a:off x="0" y="180974"/>
                <a:ext cx="152011" cy="147965"/>
              </a:xfrm>
              <a:prstGeom prst="ellipse">
                <a:avLst/>
              </a:prstGeom>
              <a:noFill/>
              <a:ln w="28575" cap="flat">
                <a:solidFill>
                  <a:srgbClr val="262626"/>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4D7E161D-A9FB-4C88-9888-292A6C5CDA88}"/>
                  </a:ext>
                </a:extLst>
              </p:cNvPr>
              <p:cNvSpPr/>
              <p:nvPr/>
            </p:nvSpPr>
            <p:spPr>
              <a:xfrm>
                <a:off x="0" y="533399"/>
                <a:ext cx="152011" cy="147965"/>
              </a:xfrm>
              <a:prstGeom prst="ellipse">
                <a:avLst/>
              </a:prstGeom>
              <a:noFill/>
              <a:ln w="28575" cap="flat">
                <a:solidFill>
                  <a:srgbClr val="262626"/>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4EF61284-028F-4981-9654-F2C917FBFA53}"/>
                  </a:ext>
                </a:extLst>
              </p:cNvPr>
              <p:cNvSpPr/>
              <p:nvPr/>
            </p:nvSpPr>
            <p:spPr>
              <a:xfrm>
                <a:off x="314324" y="704849"/>
                <a:ext cx="152011" cy="147965"/>
              </a:xfrm>
              <a:prstGeom prst="ellipse">
                <a:avLst/>
              </a:prstGeom>
              <a:noFill/>
              <a:ln w="28575" cap="flat">
                <a:solidFill>
                  <a:srgbClr val="262626"/>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2" name="Oval 108">
                <a:extLst>
                  <a:ext uri="{FF2B5EF4-FFF2-40B4-BE49-F238E27FC236}">
                    <a16:creationId xmlns:a16="http://schemas.microsoft.com/office/drawing/2014/main" id="{B71C7A1A-0454-43A9-A000-F2C27DCAFC30}"/>
                  </a:ext>
                </a:extLst>
              </p:cNvPr>
              <p:cNvGrpSpPr/>
              <p:nvPr/>
            </p:nvGrpSpPr>
            <p:grpSpPr>
              <a:xfrm>
                <a:off x="276223" y="314323"/>
                <a:ext cx="227495" cy="221441"/>
                <a:chOff x="-1" y="-1"/>
                <a:chExt cx="227494" cy="221440"/>
              </a:xfrm>
            </p:grpSpPr>
            <p:sp>
              <p:nvSpPr>
                <p:cNvPr id="250" name="Shape 1073742019">
                  <a:extLst>
                    <a:ext uri="{FF2B5EF4-FFF2-40B4-BE49-F238E27FC236}">
                      <a16:creationId xmlns:a16="http://schemas.microsoft.com/office/drawing/2014/main" id="{2903EAB7-A852-4F54-9C53-5BB418593567}"/>
                    </a:ext>
                  </a:extLst>
                </p:cNvPr>
                <p:cNvSpPr/>
                <p:nvPr/>
              </p:nvSpPr>
              <p:spPr>
                <a:xfrm>
                  <a:off x="-1" y="-1"/>
                  <a:ext cx="227494" cy="221440"/>
                </a:xfrm>
                <a:prstGeom prst="ellipse">
                  <a:avLst/>
                </a:prstGeom>
                <a:solidFill>
                  <a:srgbClr val="262626"/>
                </a:solidFill>
                <a:ln w="28575" cap="flat">
                  <a:solidFill>
                    <a:srgbClr val="262626"/>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Shape 1073742020">
                  <a:extLst>
                    <a:ext uri="{FF2B5EF4-FFF2-40B4-BE49-F238E27FC236}">
                      <a16:creationId xmlns:a16="http://schemas.microsoft.com/office/drawing/2014/main" id="{22DD6E5F-F402-4F3B-8BF9-55B57DB43CEA}"/>
                    </a:ext>
                  </a:extLst>
                </p:cNvPr>
                <p:cNvSpPr/>
                <p:nvPr/>
              </p:nvSpPr>
              <p:spPr>
                <a:xfrm>
                  <a:off x="33314" y="32429"/>
                  <a:ext cx="160863" cy="156579"/>
                </a:xfrm>
                <a:prstGeom prst="rect">
                  <a:avLst/>
                </a:prstGeom>
                <a:noFill/>
                <a:ln w="12700" cap="flat">
                  <a:noFill/>
                  <a:miter lim="4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58" name="Straight Connector 157">
                <a:extLst>
                  <a:ext uri="{FF2B5EF4-FFF2-40B4-BE49-F238E27FC236}">
                    <a16:creationId xmlns:a16="http://schemas.microsoft.com/office/drawing/2014/main" id="{E50558B1-15F5-42FC-AC37-4EA9CBAC4669}"/>
                  </a:ext>
                </a:extLst>
              </p:cNvPr>
              <p:cNvCxnSpPr/>
              <p:nvPr/>
            </p:nvCxnSpPr>
            <p:spPr>
              <a:xfrm flipV="1">
                <a:off x="76199" y="323850"/>
                <a:ext cx="1" cy="208755"/>
              </a:xfrm>
              <a:prstGeom prst="line">
                <a:avLst/>
              </a:prstGeom>
              <a:noFill/>
              <a:ln w="28575" cap="flat">
                <a:solidFill>
                  <a:srgbClr val="262626"/>
                </a:solidFill>
                <a:prstDash val="solid"/>
                <a:miter lim="800000"/>
              </a:ln>
              <a:effectLst/>
            </p:spPr>
          </p:cxnSp>
          <p:cxnSp>
            <p:nvCxnSpPr>
              <p:cNvPr id="166" name="Straight Connector 165">
                <a:extLst>
                  <a:ext uri="{FF2B5EF4-FFF2-40B4-BE49-F238E27FC236}">
                    <a16:creationId xmlns:a16="http://schemas.microsoft.com/office/drawing/2014/main" id="{81609947-50A0-43FE-8F1B-382428A99784}"/>
                  </a:ext>
                </a:extLst>
              </p:cNvPr>
              <p:cNvCxnSpPr/>
              <p:nvPr/>
            </p:nvCxnSpPr>
            <p:spPr>
              <a:xfrm flipV="1">
                <a:off x="133349" y="76200"/>
                <a:ext cx="191540" cy="123602"/>
              </a:xfrm>
              <a:prstGeom prst="line">
                <a:avLst/>
              </a:prstGeom>
              <a:noFill/>
              <a:ln w="28575" cap="flat">
                <a:solidFill>
                  <a:srgbClr val="262626"/>
                </a:solidFill>
                <a:prstDash val="solid"/>
                <a:miter lim="800000"/>
              </a:ln>
              <a:effectLst/>
            </p:spPr>
          </p:cxnSp>
          <p:cxnSp>
            <p:nvCxnSpPr>
              <p:cNvPr id="168" name="Straight Connector 167">
                <a:extLst>
                  <a:ext uri="{FF2B5EF4-FFF2-40B4-BE49-F238E27FC236}">
                    <a16:creationId xmlns:a16="http://schemas.microsoft.com/office/drawing/2014/main" id="{576DE7D4-7804-44FE-AC2D-C9CDD4A30D9F}"/>
                  </a:ext>
                </a:extLst>
              </p:cNvPr>
              <p:cNvCxnSpPr/>
              <p:nvPr/>
            </p:nvCxnSpPr>
            <p:spPr>
              <a:xfrm>
                <a:off x="133349" y="285749"/>
                <a:ext cx="150605" cy="80954"/>
              </a:xfrm>
              <a:prstGeom prst="line">
                <a:avLst/>
              </a:prstGeom>
              <a:noFill/>
              <a:ln w="28575" cap="flat">
                <a:solidFill>
                  <a:srgbClr val="262626"/>
                </a:solidFill>
                <a:prstDash val="solid"/>
                <a:miter lim="800000"/>
              </a:ln>
              <a:effectLst/>
            </p:spPr>
          </p:cxnSp>
          <p:cxnSp>
            <p:nvCxnSpPr>
              <p:cNvPr id="178" name="Straight Connector 177">
                <a:extLst>
                  <a:ext uri="{FF2B5EF4-FFF2-40B4-BE49-F238E27FC236}">
                    <a16:creationId xmlns:a16="http://schemas.microsoft.com/office/drawing/2014/main" id="{33CFA405-EE11-4E29-AFF7-224DBE6A2D0C}"/>
                  </a:ext>
                </a:extLst>
              </p:cNvPr>
              <p:cNvCxnSpPr/>
              <p:nvPr/>
            </p:nvCxnSpPr>
            <p:spPr>
              <a:xfrm>
                <a:off x="133349" y="666749"/>
                <a:ext cx="189028" cy="121159"/>
              </a:xfrm>
              <a:prstGeom prst="line">
                <a:avLst/>
              </a:prstGeom>
              <a:noFill/>
              <a:ln w="28575" cap="flat">
                <a:solidFill>
                  <a:srgbClr val="262626"/>
                </a:solidFill>
                <a:prstDash val="solid"/>
                <a:miter lim="800000"/>
              </a:ln>
              <a:effectLst/>
            </p:spPr>
          </p:cxnSp>
          <p:cxnSp>
            <p:nvCxnSpPr>
              <p:cNvPr id="181" name="Straight Connector 180">
                <a:extLst>
                  <a:ext uri="{FF2B5EF4-FFF2-40B4-BE49-F238E27FC236}">
                    <a16:creationId xmlns:a16="http://schemas.microsoft.com/office/drawing/2014/main" id="{E4BF34F8-78CB-4A30-A483-C068287538AC}"/>
                  </a:ext>
                </a:extLst>
              </p:cNvPr>
              <p:cNvCxnSpPr/>
              <p:nvPr/>
            </p:nvCxnSpPr>
            <p:spPr>
              <a:xfrm>
                <a:off x="476249" y="76199"/>
                <a:ext cx="189361" cy="101932"/>
              </a:xfrm>
              <a:prstGeom prst="line">
                <a:avLst/>
              </a:prstGeom>
              <a:noFill/>
              <a:ln w="28575" cap="flat">
                <a:solidFill>
                  <a:srgbClr val="262626"/>
                </a:solidFill>
                <a:prstDash val="solid"/>
                <a:miter lim="800000"/>
              </a:ln>
              <a:effectLst/>
            </p:spPr>
          </p:cxnSp>
          <p:cxnSp>
            <p:nvCxnSpPr>
              <p:cNvPr id="183" name="Straight Connector 182">
                <a:extLst>
                  <a:ext uri="{FF2B5EF4-FFF2-40B4-BE49-F238E27FC236}">
                    <a16:creationId xmlns:a16="http://schemas.microsoft.com/office/drawing/2014/main" id="{9727D40F-8340-43D2-A2FC-DAE80DFA21C4}"/>
                  </a:ext>
                </a:extLst>
              </p:cNvPr>
              <p:cNvCxnSpPr/>
              <p:nvPr/>
            </p:nvCxnSpPr>
            <p:spPr>
              <a:xfrm>
                <a:off x="495299" y="476249"/>
                <a:ext cx="177653" cy="105912"/>
              </a:xfrm>
              <a:prstGeom prst="line">
                <a:avLst/>
              </a:prstGeom>
              <a:noFill/>
              <a:ln w="28575" cap="flat">
                <a:solidFill>
                  <a:srgbClr val="262626"/>
                </a:solidFill>
                <a:prstDash val="solid"/>
                <a:miter lim="800000"/>
              </a:ln>
              <a:effectLst/>
            </p:spPr>
          </p:cxnSp>
          <p:cxnSp>
            <p:nvCxnSpPr>
              <p:cNvPr id="186" name="Straight Connector 185">
                <a:extLst>
                  <a:ext uri="{FF2B5EF4-FFF2-40B4-BE49-F238E27FC236}">
                    <a16:creationId xmlns:a16="http://schemas.microsoft.com/office/drawing/2014/main" id="{3972BD65-61A7-4234-A1AD-7847CD38E626}"/>
                  </a:ext>
                </a:extLst>
              </p:cNvPr>
              <p:cNvCxnSpPr/>
              <p:nvPr/>
            </p:nvCxnSpPr>
            <p:spPr>
              <a:xfrm flipV="1">
                <a:off x="466724" y="666743"/>
                <a:ext cx="206228" cy="121158"/>
              </a:xfrm>
              <a:prstGeom prst="line">
                <a:avLst/>
              </a:prstGeom>
              <a:noFill/>
              <a:ln w="28575" cap="flat">
                <a:solidFill>
                  <a:srgbClr val="262626"/>
                </a:solidFill>
                <a:prstDash val="solid"/>
                <a:miter lim="800000"/>
              </a:ln>
              <a:effectLst/>
            </p:spPr>
          </p:cxnSp>
          <p:cxnSp>
            <p:nvCxnSpPr>
              <p:cNvPr id="202" name="Straight Connector 201">
                <a:extLst>
                  <a:ext uri="{FF2B5EF4-FFF2-40B4-BE49-F238E27FC236}">
                    <a16:creationId xmlns:a16="http://schemas.microsoft.com/office/drawing/2014/main" id="{8704F897-00DA-4250-ADEC-F3EA4413A5DD}"/>
                  </a:ext>
                </a:extLst>
              </p:cNvPr>
              <p:cNvCxnSpPr/>
              <p:nvPr/>
            </p:nvCxnSpPr>
            <p:spPr>
              <a:xfrm flipV="1">
                <a:off x="504824" y="266697"/>
                <a:ext cx="189198" cy="104562"/>
              </a:xfrm>
              <a:prstGeom prst="line">
                <a:avLst/>
              </a:prstGeom>
              <a:noFill/>
              <a:ln w="28575" cap="flat">
                <a:solidFill>
                  <a:srgbClr val="262626"/>
                </a:solidFill>
                <a:prstDash val="solid"/>
                <a:miter lim="800000"/>
              </a:ln>
              <a:effectLst/>
            </p:spPr>
          </p:cxnSp>
          <p:cxnSp>
            <p:nvCxnSpPr>
              <p:cNvPr id="209" name="Straight Connector 208">
                <a:extLst>
                  <a:ext uri="{FF2B5EF4-FFF2-40B4-BE49-F238E27FC236}">
                    <a16:creationId xmlns:a16="http://schemas.microsoft.com/office/drawing/2014/main" id="{3A952580-468D-4FB5-BEF6-915796913885}"/>
                  </a:ext>
                </a:extLst>
              </p:cNvPr>
              <p:cNvCxnSpPr/>
              <p:nvPr/>
            </p:nvCxnSpPr>
            <p:spPr>
              <a:xfrm flipV="1">
                <a:off x="390524" y="533400"/>
                <a:ext cx="93" cy="174373"/>
              </a:xfrm>
              <a:prstGeom prst="line">
                <a:avLst/>
              </a:prstGeom>
              <a:noFill/>
              <a:ln w="28575" cap="flat">
                <a:solidFill>
                  <a:srgbClr val="262626"/>
                </a:solidFill>
                <a:prstDash val="solid"/>
                <a:miter lim="800000"/>
              </a:ln>
              <a:effectLst/>
            </p:spPr>
          </p:cxnSp>
          <p:cxnSp>
            <p:nvCxnSpPr>
              <p:cNvPr id="236" name="Straight Connector 235">
                <a:extLst>
                  <a:ext uri="{FF2B5EF4-FFF2-40B4-BE49-F238E27FC236}">
                    <a16:creationId xmlns:a16="http://schemas.microsoft.com/office/drawing/2014/main" id="{3EAA9020-DB74-45F4-9840-D5DF2595CF2D}"/>
                  </a:ext>
                </a:extLst>
              </p:cNvPr>
              <p:cNvCxnSpPr/>
              <p:nvPr/>
            </p:nvCxnSpPr>
            <p:spPr>
              <a:xfrm flipV="1">
                <a:off x="390524" y="266700"/>
                <a:ext cx="1" cy="48866"/>
              </a:xfrm>
              <a:prstGeom prst="line">
                <a:avLst/>
              </a:prstGeom>
              <a:noFill/>
              <a:ln w="28575" cap="rnd">
                <a:solidFill>
                  <a:srgbClr val="262626"/>
                </a:solidFill>
                <a:prstDash val="solid"/>
                <a:miter lim="800000"/>
              </a:ln>
              <a:effectLst/>
            </p:spPr>
          </p:cxnSp>
          <p:cxnSp>
            <p:nvCxnSpPr>
              <p:cNvPr id="238" name="Straight Connector 237">
                <a:extLst>
                  <a:ext uri="{FF2B5EF4-FFF2-40B4-BE49-F238E27FC236}">
                    <a16:creationId xmlns:a16="http://schemas.microsoft.com/office/drawing/2014/main" id="{7B120EE9-FE3B-457A-B79F-E0C7028CBBCD}"/>
                  </a:ext>
                </a:extLst>
              </p:cNvPr>
              <p:cNvCxnSpPr/>
              <p:nvPr/>
            </p:nvCxnSpPr>
            <p:spPr>
              <a:xfrm flipV="1">
                <a:off x="400049" y="152400"/>
                <a:ext cx="1" cy="49620"/>
              </a:xfrm>
              <a:prstGeom prst="line">
                <a:avLst/>
              </a:prstGeom>
              <a:noFill/>
              <a:ln w="28575" cap="rnd">
                <a:solidFill>
                  <a:srgbClr val="262626"/>
                </a:solidFill>
                <a:prstDash val="solid"/>
                <a:miter lim="800000"/>
              </a:ln>
              <a:effectLst/>
            </p:spPr>
          </p:cxnSp>
          <p:pic>
            <p:nvPicPr>
              <p:cNvPr id="245" name="Picture 244" descr="Picture 134">
                <a:extLst>
                  <a:ext uri="{FF2B5EF4-FFF2-40B4-BE49-F238E27FC236}">
                    <a16:creationId xmlns:a16="http://schemas.microsoft.com/office/drawing/2014/main" id="{32DE5F77-FC30-4080-8CC9-C98F757FAB92}"/>
                  </a:ext>
                </a:extLst>
              </p:cNvPr>
              <p:cNvPicPr>
                <a:picLocks noChangeAspect="1"/>
              </p:cNvPicPr>
              <p:nvPr/>
            </p:nvPicPr>
            <p:blipFill>
              <a:blip r:embed="rId4">
                <a:extLst/>
              </a:blip>
              <a:stretch>
                <a:fillRect/>
              </a:stretch>
            </p:blipFill>
            <p:spPr>
              <a:xfrm>
                <a:off x="317271" y="330427"/>
                <a:ext cx="177166" cy="210186"/>
              </a:xfrm>
              <a:prstGeom prst="rect">
                <a:avLst/>
              </a:prstGeom>
              <a:ln w="12700" cap="flat">
                <a:noFill/>
                <a:miter lim="400000"/>
              </a:ln>
              <a:effectLst/>
            </p:spPr>
          </p:pic>
          <p:cxnSp>
            <p:nvCxnSpPr>
              <p:cNvPr id="246" name="Straight Connector 245">
                <a:extLst>
                  <a:ext uri="{FF2B5EF4-FFF2-40B4-BE49-F238E27FC236}">
                    <a16:creationId xmlns:a16="http://schemas.microsoft.com/office/drawing/2014/main" id="{871804F8-A2C4-4795-88C3-F2A54644FFD3}"/>
                  </a:ext>
                </a:extLst>
              </p:cNvPr>
              <p:cNvCxnSpPr/>
              <p:nvPr/>
            </p:nvCxnSpPr>
            <p:spPr>
              <a:xfrm flipV="1">
                <a:off x="133349" y="476250"/>
                <a:ext cx="158135" cy="85513"/>
              </a:xfrm>
              <a:prstGeom prst="line">
                <a:avLst/>
              </a:prstGeom>
              <a:noFill/>
              <a:ln w="28575" cap="flat">
                <a:solidFill>
                  <a:srgbClr val="262626"/>
                </a:solidFill>
                <a:prstDash val="solid"/>
                <a:miter lim="800000"/>
              </a:ln>
              <a:effectLst/>
            </p:spPr>
          </p:cxnSp>
        </p:grpSp>
        <p:sp>
          <p:nvSpPr>
            <p:cNvPr id="137" name="Text Box 149">
              <a:extLst>
                <a:ext uri="{FF2B5EF4-FFF2-40B4-BE49-F238E27FC236}">
                  <a16:creationId xmlns:a16="http://schemas.microsoft.com/office/drawing/2014/main" id="{85F35153-0CBF-4A0B-BE04-ED2AB1D8F2C1}"/>
                </a:ext>
              </a:extLst>
            </p:cNvPr>
            <p:cNvSpPr/>
            <p:nvPr/>
          </p:nvSpPr>
          <p:spPr>
            <a:xfrm>
              <a:off x="638174" y="-1"/>
              <a:ext cx="2935605" cy="818515"/>
            </a:xfrm>
            <a:prstGeom prst="rect">
              <a:avLst/>
            </a:prstGeom>
            <a:no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262626"/>
                  </a:solidFill>
                  <a:effectLst/>
                  <a:uLnTx/>
                  <a:uFill>
                    <a:solidFill>
                      <a:srgbClr val="000000"/>
                    </a:solidFill>
                  </a:uFill>
                  <a:latin typeface="Raleway" panose="020B0003030101060003" pitchFamily="34" charset="0"/>
                  <a:ea typeface="Raleway" panose="020B0003030101060003" pitchFamily="34" charset="0"/>
                  <a:cs typeface="Raleway" panose="020B0003030101060003" pitchFamily="34" charset="0"/>
                </a:rPr>
                <a:t>Glasgow</a:t>
              </a:r>
              <a:r>
                <a:rPr kumimoji="0" lang="en-US" sz="2900" b="0" i="0" u="none" strike="noStrike" kern="1200" cap="none" spc="0" normalizeH="0" baseline="0" noProof="0" dirty="0">
                  <a:ln>
                    <a:noFill/>
                  </a:ln>
                  <a:solidFill>
                    <a:srgbClr val="262626"/>
                  </a:solidFill>
                  <a:effectLst/>
                  <a:uLnTx/>
                  <a:uFill>
                    <a:solidFill>
                      <a:srgbClr val="000000"/>
                    </a:solidFill>
                  </a:uFill>
                  <a:latin typeface="Raleway" panose="020B0003030101060003" pitchFamily="34" charset="0"/>
                  <a:ea typeface="Raleway" panose="020B0003030101060003" pitchFamily="34" charset="0"/>
                  <a:cs typeface="Raleway" panose="020B0003030101060003" pitchFamily="34" charset="0"/>
                </a:rPr>
                <a:t> University</a:t>
              </a:r>
              <a:endParaRPr kumimoji="0" lang="en-GB" sz="2900" b="0" i="0" u="none" strike="noStrike" kern="1200" cap="none" spc="0" normalizeH="0" baseline="0" noProof="0" dirty="0">
                <a:ln>
                  <a:noFill/>
                </a:ln>
                <a:solidFill>
                  <a:srgbClr val="000000"/>
                </a:solidFill>
                <a:effectLst/>
                <a:uLnTx/>
                <a:uFill>
                  <a:solidFill>
                    <a:srgbClr val="000000"/>
                  </a:solidFill>
                </a:uFill>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262626"/>
                  </a:solidFill>
                  <a:effectLst/>
                  <a:uLnTx/>
                  <a:uFill>
                    <a:solidFill>
                      <a:srgbClr val="000000"/>
                    </a:solidFill>
                  </a:uFill>
                  <a:latin typeface="Raleway" panose="020B0003030101060003" pitchFamily="34" charset="0"/>
                  <a:ea typeface="Raleway" panose="020B0003030101060003" pitchFamily="34" charset="0"/>
                  <a:cs typeface="Raleway" panose="020B0003030101060003" pitchFamily="34" charset="0"/>
                </a:rPr>
                <a:t>FinTech</a:t>
              </a:r>
              <a:r>
                <a:rPr kumimoji="0" lang="en-US" sz="2900" b="0" i="0" u="none" strike="noStrike" kern="1200" cap="none" spc="0" normalizeH="0" baseline="0" noProof="0" dirty="0">
                  <a:ln>
                    <a:noFill/>
                  </a:ln>
                  <a:solidFill>
                    <a:srgbClr val="262626"/>
                  </a:solidFill>
                  <a:effectLst/>
                  <a:uLnTx/>
                  <a:uFill>
                    <a:solidFill>
                      <a:srgbClr val="000000"/>
                    </a:solidFill>
                  </a:uFill>
                  <a:latin typeface="Raleway" panose="020B0003030101060003" pitchFamily="34" charset="0"/>
                  <a:ea typeface="Raleway" panose="020B0003030101060003" pitchFamily="34" charset="0"/>
                  <a:cs typeface="Raleway" panose="020B0003030101060003" pitchFamily="34" charset="0"/>
                </a:rPr>
                <a:t> Society</a:t>
              </a:r>
              <a:endParaRPr kumimoji="0" lang="en-GB" sz="2900" b="0" i="0" u="none" strike="noStrike" kern="1200" cap="none" spc="0" normalizeH="0" baseline="0" noProof="0" dirty="0">
                <a:ln>
                  <a:noFill/>
                </a:ln>
                <a:solidFill>
                  <a:srgbClr val="000000"/>
                </a:solidFill>
                <a:effectLst/>
                <a:uLnTx/>
                <a:uFill>
                  <a:solidFill>
                    <a:srgbClr val="000000"/>
                  </a:solidFill>
                </a:uFill>
                <a:latin typeface="Calibri" panose="020F0502020204030204" pitchFamily="34" charset="0"/>
                <a:ea typeface="Calibri" panose="020F0502020204030204" pitchFamily="34" charset="0"/>
                <a:cs typeface="+mn-cs"/>
              </a:endParaRPr>
            </a:p>
          </p:txBody>
        </p:sp>
      </p:grpSp>
      <p:sp>
        <p:nvSpPr>
          <p:cNvPr id="253" name="Rectangle 252">
            <a:extLst>
              <a:ext uri="{FF2B5EF4-FFF2-40B4-BE49-F238E27FC236}">
                <a16:creationId xmlns:a16="http://schemas.microsoft.com/office/drawing/2014/main" id="{0B9A144B-E5A8-4855-9593-68828EC9B3A5}"/>
              </a:ext>
            </a:extLst>
          </p:cNvPr>
          <p:cNvSpPr/>
          <p:nvPr/>
        </p:nvSpPr>
        <p:spPr>
          <a:xfrm>
            <a:off x="1226605" y="4553381"/>
            <a:ext cx="4253727" cy="474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Virtual Reality</a:t>
            </a:r>
          </a:p>
        </p:txBody>
      </p:sp>
      <p:sp>
        <p:nvSpPr>
          <p:cNvPr id="254" name="Rectangle 253">
            <a:extLst>
              <a:ext uri="{FF2B5EF4-FFF2-40B4-BE49-F238E27FC236}">
                <a16:creationId xmlns:a16="http://schemas.microsoft.com/office/drawing/2014/main" id="{4340F1B7-0988-4C70-B446-4ACAEFD88DAD}"/>
              </a:ext>
            </a:extLst>
          </p:cNvPr>
          <p:cNvSpPr/>
          <p:nvPr/>
        </p:nvSpPr>
        <p:spPr>
          <a:xfrm>
            <a:off x="1226605" y="3908744"/>
            <a:ext cx="4933565" cy="474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err="1">
                <a:ln>
                  <a:noFill/>
                </a:ln>
                <a:solidFill>
                  <a:srgbClr val="E7E6E6">
                    <a:lumMod val="50000"/>
                  </a:srgbClr>
                </a:solidFill>
                <a:effectLst/>
                <a:uLnTx/>
                <a:uFillTx/>
                <a:latin typeface="Raleway" panose="020B0003030101060003" pitchFamily="34" charset="0"/>
                <a:ea typeface="+mn-ea"/>
                <a:cs typeface="+mn-cs"/>
              </a:rPr>
              <a:t>Robo</a:t>
            </a:r>
            <a:r>
              <a:rPr kumimoji="0" lang="en-GB" sz="2000" b="0"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-advisors in investment banking</a:t>
            </a:r>
          </a:p>
        </p:txBody>
      </p:sp>
      <p:sp>
        <p:nvSpPr>
          <p:cNvPr id="255" name="Rectangle 254">
            <a:extLst>
              <a:ext uri="{FF2B5EF4-FFF2-40B4-BE49-F238E27FC236}">
                <a16:creationId xmlns:a16="http://schemas.microsoft.com/office/drawing/2014/main" id="{E331E8B3-8EA0-4837-ABBA-327243E8B290}"/>
              </a:ext>
            </a:extLst>
          </p:cNvPr>
          <p:cNvSpPr/>
          <p:nvPr/>
        </p:nvSpPr>
        <p:spPr>
          <a:xfrm>
            <a:off x="1198252" y="3319840"/>
            <a:ext cx="4605053" cy="457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What is Artificial Intelligence</a:t>
            </a:r>
          </a:p>
        </p:txBody>
      </p:sp>
      <p:sp>
        <p:nvSpPr>
          <p:cNvPr id="258" name="Rectangle 257">
            <a:extLst>
              <a:ext uri="{FF2B5EF4-FFF2-40B4-BE49-F238E27FC236}">
                <a16:creationId xmlns:a16="http://schemas.microsoft.com/office/drawing/2014/main" id="{20F640AC-0CE0-4860-B2CE-8100E33BD2C6}"/>
              </a:ext>
            </a:extLst>
          </p:cNvPr>
          <p:cNvSpPr/>
          <p:nvPr/>
        </p:nvSpPr>
        <p:spPr>
          <a:xfrm>
            <a:off x="289382" y="2610767"/>
            <a:ext cx="4168732" cy="765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Raleway" panose="020B0003030101060003" pitchFamily="34" charset="0"/>
                <a:ea typeface="+mn-ea"/>
                <a:cs typeface="+mn-cs"/>
              </a:rPr>
              <a:t>» Topics covered at the workshop:</a:t>
            </a:r>
            <a:endParaRPr kumimoji="0" lang="en-GB" sz="2000" b="1" i="0" u="none" strike="noStrike" kern="1200" cap="none" spc="0" normalizeH="0" baseline="0" noProof="0" dirty="0">
              <a:ln>
                <a:noFill/>
              </a:ln>
              <a:solidFill>
                <a:prstClr val="black"/>
              </a:solidFill>
              <a:effectLst/>
              <a:uLnTx/>
              <a:uFillTx/>
              <a:latin typeface="Raleway" panose="020B0003030101060003" pitchFamily="34" charset="0"/>
              <a:ea typeface="+mn-ea"/>
              <a:cs typeface="+mn-cs"/>
              <a:sym typeface="Montserrat"/>
            </a:endParaRPr>
          </a:p>
        </p:txBody>
      </p:sp>
      <p:sp>
        <p:nvSpPr>
          <p:cNvPr id="259" name="Rectangle 258">
            <a:extLst>
              <a:ext uri="{FF2B5EF4-FFF2-40B4-BE49-F238E27FC236}">
                <a16:creationId xmlns:a16="http://schemas.microsoft.com/office/drawing/2014/main" id="{8185627D-C8B5-4BEE-98E6-1721C9A8DCA0}"/>
              </a:ext>
            </a:extLst>
          </p:cNvPr>
          <p:cNvSpPr/>
          <p:nvPr/>
        </p:nvSpPr>
        <p:spPr>
          <a:xfrm>
            <a:off x="1234924" y="5174926"/>
            <a:ext cx="4933565" cy="474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Self-driving cars</a:t>
            </a:r>
          </a:p>
        </p:txBody>
      </p:sp>
      <p:sp>
        <p:nvSpPr>
          <p:cNvPr id="260" name="Rectangle 259">
            <a:extLst>
              <a:ext uri="{FF2B5EF4-FFF2-40B4-BE49-F238E27FC236}">
                <a16:creationId xmlns:a16="http://schemas.microsoft.com/office/drawing/2014/main" id="{0078A189-CA3F-4CB8-AF06-C02D1005F802}"/>
              </a:ext>
            </a:extLst>
          </p:cNvPr>
          <p:cNvSpPr/>
          <p:nvPr/>
        </p:nvSpPr>
        <p:spPr>
          <a:xfrm>
            <a:off x="1234924" y="5782075"/>
            <a:ext cx="4605053" cy="457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AI &amp; Blockchain</a:t>
            </a:r>
          </a:p>
        </p:txBody>
      </p:sp>
      <p:sp>
        <p:nvSpPr>
          <p:cNvPr id="268" name="Shape 250">
            <a:extLst>
              <a:ext uri="{FF2B5EF4-FFF2-40B4-BE49-F238E27FC236}">
                <a16:creationId xmlns:a16="http://schemas.microsoft.com/office/drawing/2014/main" id="{3898BEB3-1DC1-4DD9-8DA2-B71B93253425}"/>
              </a:ext>
            </a:extLst>
          </p:cNvPr>
          <p:cNvSpPr/>
          <p:nvPr/>
        </p:nvSpPr>
        <p:spPr>
          <a:xfrm>
            <a:off x="613436" y="3271800"/>
            <a:ext cx="532280" cy="532280"/>
          </a:xfrm>
          <a:prstGeom prst="ellipse">
            <a:avLst/>
          </a:prstGeom>
          <a:solidFill>
            <a:srgbClr val="FDB813"/>
          </a:solidFill>
          <a:ln w="12700">
            <a:miter lim="400000"/>
          </a:ln>
        </p:spPr>
        <p:txBody>
          <a:bodyPr lIns="19050" tIns="19050" rIns="19050" bIns="190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00" b="0" i="0" u="none" strike="noStrike" kern="1200" cap="none" spc="0" normalizeH="0" baseline="0" noProof="0" dirty="0">
              <a:ln>
                <a:noFill/>
              </a:ln>
              <a:solidFill>
                <a:srgbClr val="FDB813"/>
              </a:solidFill>
              <a:effectLst/>
              <a:uLnTx/>
              <a:uFillTx/>
              <a:latin typeface="Calibri" panose="020F0502020204030204"/>
              <a:ea typeface="+mn-ea"/>
              <a:cs typeface="+mn-cs"/>
            </a:endParaRPr>
          </a:p>
        </p:txBody>
      </p:sp>
      <p:sp>
        <p:nvSpPr>
          <p:cNvPr id="273" name="Shape 253">
            <a:extLst>
              <a:ext uri="{FF2B5EF4-FFF2-40B4-BE49-F238E27FC236}">
                <a16:creationId xmlns:a16="http://schemas.microsoft.com/office/drawing/2014/main" id="{4670A288-5952-4DD2-9950-72388D7EE732}"/>
              </a:ext>
            </a:extLst>
          </p:cNvPr>
          <p:cNvSpPr/>
          <p:nvPr/>
        </p:nvSpPr>
        <p:spPr>
          <a:xfrm>
            <a:off x="613435" y="3883495"/>
            <a:ext cx="534824" cy="534824"/>
          </a:xfrm>
          <a:prstGeom prst="ellipse">
            <a:avLst/>
          </a:prstGeom>
          <a:solidFill>
            <a:schemeClr val="bg2">
              <a:lumMod val="50000"/>
            </a:schemeClr>
          </a:solidFill>
          <a:ln w="12700">
            <a:miter lim="400000"/>
          </a:ln>
        </p:spPr>
        <p:txBody>
          <a:bodyPr lIns="19050" tIns="19050" rIns="19050" bIns="190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Shape 256">
            <a:extLst>
              <a:ext uri="{FF2B5EF4-FFF2-40B4-BE49-F238E27FC236}">
                <a16:creationId xmlns:a16="http://schemas.microsoft.com/office/drawing/2014/main" id="{220F93AE-17AC-474C-8701-9F638E15B4ED}"/>
              </a:ext>
            </a:extLst>
          </p:cNvPr>
          <p:cNvSpPr/>
          <p:nvPr/>
        </p:nvSpPr>
        <p:spPr>
          <a:xfrm>
            <a:off x="613435" y="4524721"/>
            <a:ext cx="532280" cy="532280"/>
          </a:xfrm>
          <a:prstGeom prst="ellipse">
            <a:avLst/>
          </a:prstGeom>
          <a:solidFill>
            <a:schemeClr val="accent3"/>
          </a:solidFill>
          <a:ln w="12700">
            <a:miter lim="400000"/>
          </a:ln>
        </p:spPr>
        <p:txBody>
          <a:bodyPr lIns="19050" tIns="19050" rIns="19050" bIns="190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Shape 256">
            <a:extLst>
              <a:ext uri="{FF2B5EF4-FFF2-40B4-BE49-F238E27FC236}">
                <a16:creationId xmlns:a16="http://schemas.microsoft.com/office/drawing/2014/main" id="{671E0E4C-1411-4491-BA9B-1639ECB2E936}"/>
              </a:ext>
            </a:extLst>
          </p:cNvPr>
          <p:cNvSpPr/>
          <p:nvPr/>
        </p:nvSpPr>
        <p:spPr>
          <a:xfrm>
            <a:off x="613434" y="5166699"/>
            <a:ext cx="532280" cy="532280"/>
          </a:xfrm>
          <a:prstGeom prst="ellipse">
            <a:avLst/>
          </a:prstGeom>
          <a:solidFill>
            <a:srgbClr val="FDB813"/>
          </a:solidFill>
          <a:ln w="12700">
            <a:miter lim="400000"/>
          </a:ln>
        </p:spPr>
        <p:txBody>
          <a:bodyPr lIns="19050" tIns="19050" rIns="19050" bIns="190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Shape 256">
            <a:extLst>
              <a:ext uri="{FF2B5EF4-FFF2-40B4-BE49-F238E27FC236}">
                <a16:creationId xmlns:a16="http://schemas.microsoft.com/office/drawing/2014/main" id="{449F60EB-2D1E-4974-AE4F-A96AA1CCC190}"/>
              </a:ext>
            </a:extLst>
          </p:cNvPr>
          <p:cNvSpPr/>
          <p:nvPr/>
        </p:nvSpPr>
        <p:spPr>
          <a:xfrm>
            <a:off x="613434" y="5767222"/>
            <a:ext cx="532280" cy="532280"/>
          </a:xfrm>
          <a:prstGeom prst="ellipse">
            <a:avLst/>
          </a:prstGeom>
          <a:solidFill>
            <a:schemeClr val="bg2">
              <a:lumMod val="50000"/>
            </a:schemeClr>
          </a:solidFill>
          <a:ln w="12700">
            <a:noFill/>
            <a:miter lim="400000"/>
          </a:ln>
        </p:spPr>
        <p:txBody>
          <a:bodyPr lIns="19050" tIns="19050" rIns="19050" bIns="190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AFDAB5BD-B508-4CB9-B1CD-195578D271F9}"/>
              </a:ext>
            </a:extLst>
          </p:cNvPr>
          <p:cNvSpPr/>
          <p:nvPr/>
        </p:nvSpPr>
        <p:spPr>
          <a:xfrm>
            <a:off x="5858016" y="2579072"/>
            <a:ext cx="4168732" cy="765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Raleway" panose="020B0003030101060003" pitchFamily="34" charset="0"/>
                <a:ea typeface="+mn-ea"/>
                <a:cs typeface="+mn-cs"/>
              </a:rPr>
              <a:t>» Guest speaker</a:t>
            </a:r>
            <a:endParaRPr kumimoji="0" lang="en-GB" sz="2000" b="1" i="0" u="none" strike="noStrike" kern="1200" cap="none" spc="0" normalizeH="0" baseline="0" noProof="0" dirty="0">
              <a:ln>
                <a:noFill/>
              </a:ln>
              <a:solidFill>
                <a:prstClr val="black"/>
              </a:solidFill>
              <a:effectLst/>
              <a:uLnTx/>
              <a:uFillTx/>
              <a:latin typeface="Raleway" panose="020B0003030101060003" pitchFamily="34" charset="0"/>
              <a:ea typeface="+mn-ea"/>
              <a:cs typeface="+mn-cs"/>
              <a:sym typeface="Montserrat"/>
            </a:endParaRPr>
          </a:p>
        </p:txBody>
      </p:sp>
      <p:sp>
        <p:nvSpPr>
          <p:cNvPr id="282" name="Rectangle 281">
            <a:extLst>
              <a:ext uri="{FF2B5EF4-FFF2-40B4-BE49-F238E27FC236}">
                <a16:creationId xmlns:a16="http://schemas.microsoft.com/office/drawing/2014/main" id="{17A44F58-154E-4B81-BE00-98AF5E47F7EC}"/>
              </a:ext>
            </a:extLst>
          </p:cNvPr>
          <p:cNvSpPr/>
          <p:nvPr/>
        </p:nvSpPr>
        <p:spPr>
          <a:xfrm>
            <a:off x="5803305" y="5649796"/>
            <a:ext cx="6388693" cy="60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“Previse uses </a:t>
            </a:r>
            <a:r>
              <a:rPr kumimoji="0" lang="en-GB" sz="1600" b="1"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Artificial Intelligence </a:t>
            </a:r>
            <a:r>
              <a:rPr kumimoji="0" lang="en-GB" sz="1600" b="0"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to enable corporate buyers to safely ensure they pay all their suppliers </a:t>
            </a:r>
            <a:r>
              <a:rPr kumimoji="0" lang="en-GB" sz="1600" b="1"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instantly</a:t>
            </a:r>
            <a:r>
              <a:rPr kumimoji="0" lang="en-GB" sz="1600" b="0" i="0" u="none" strike="noStrike" kern="1200" cap="none" spc="0" normalizeH="0" baseline="0" noProof="0" dirty="0">
                <a:ln>
                  <a:noFill/>
                </a:ln>
                <a:solidFill>
                  <a:srgbClr val="E7E6E6">
                    <a:lumMod val="50000"/>
                  </a:srgbClr>
                </a:solidFill>
                <a:effectLst/>
                <a:uLnTx/>
                <a:uFillTx/>
                <a:latin typeface="Raleway" panose="020B0003030101060003" pitchFamily="34" charset="0"/>
                <a:ea typeface="+mn-ea"/>
                <a:cs typeface="+mn-cs"/>
              </a:rPr>
              <a:t>.”</a:t>
            </a:r>
          </a:p>
        </p:txBody>
      </p:sp>
      <p:sp>
        <p:nvSpPr>
          <p:cNvPr id="284" name="Rectangle 283">
            <a:extLst>
              <a:ext uri="{FF2B5EF4-FFF2-40B4-BE49-F238E27FC236}">
                <a16:creationId xmlns:a16="http://schemas.microsoft.com/office/drawing/2014/main" id="{E324076C-D513-4740-9BC6-47FF31B2E0B2}"/>
              </a:ext>
            </a:extLst>
          </p:cNvPr>
          <p:cNvSpPr/>
          <p:nvPr/>
        </p:nvSpPr>
        <p:spPr>
          <a:xfrm>
            <a:off x="8063926" y="4583557"/>
            <a:ext cx="4605053" cy="682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900" b="1" i="0" u="none" strike="noStrike" kern="1200" cap="none" spc="0" normalizeH="0" baseline="0" noProof="0" dirty="0">
                <a:ln>
                  <a:solidFill>
                    <a:srgbClr val="FDB813"/>
                  </a:solidFill>
                </a:ln>
                <a:solidFill>
                  <a:srgbClr val="FDB813"/>
                </a:solidFill>
                <a:effectLst/>
                <a:uLnTx/>
                <a:uFillTx/>
                <a:latin typeface="Raleway" panose="020B0003030101060003" pitchFamily="34" charset="0"/>
                <a:ea typeface="+mn-ea"/>
                <a:cs typeface="+mn-cs"/>
              </a:rPr>
              <a:t>Elias </a:t>
            </a:r>
            <a:r>
              <a:rPr kumimoji="0" lang="en-GB" sz="1900" b="1" i="0" u="none" strike="noStrike" kern="1200" cap="none" spc="0" normalizeH="0" baseline="0" noProof="0" dirty="0" err="1">
                <a:ln>
                  <a:solidFill>
                    <a:srgbClr val="FDB813"/>
                  </a:solidFill>
                </a:ln>
                <a:solidFill>
                  <a:srgbClr val="FDB813"/>
                </a:solidFill>
                <a:effectLst/>
                <a:uLnTx/>
                <a:uFillTx/>
                <a:latin typeface="Raleway" panose="020B0003030101060003" pitchFamily="34" charset="0"/>
                <a:ea typeface="+mn-ea"/>
                <a:cs typeface="+mn-cs"/>
              </a:rPr>
              <a:t>Mistler</a:t>
            </a:r>
            <a:endParaRPr kumimoji="0" lang="en-GB" sz="1900" b="1" i="0" u="none" strike="noStrike" kern="1200" cap="none" spc="0" normalizeH="0" baseline="0" noProof="0" dirty="0">
              <a:ln>
                <a:solidFill>
                  <a:srgbClr val="FDB813"/>
                </a:solidFill>
              </a:ln>
              <a:solidFill>
                <a:srgbClr val="FDB813"/>
              </a:solidFill>
              <a:effectLst/>
              <a:uLnTx/>
              <a:uFillTx/>
              <a:latin typeface="Raleway" panose="020B00030301010600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900" b="1" i="0" u="none" strike="noStrike" kern="1200" cap="none" spc="0" normalizeH="0" baseline="0" noProof="0" dirty="0">
                <a:ln>
                  <a:noFill/>
                </a:ln>
                <a:solidFill>
                  <a:srgbClr val="FDB813"/>
                </a:solidFill>
                <a:effectLst/>
                <a:uLnTx/>
                <a:uFillTx/>
                <a:latin typeface="Raleway" panose="020B0003030101060003" pitchFamily="34" charset="0"/>
                <a:ea typeface="+mn-ea"/>
                <a:cs typeface="+mn-cs"/>
              </a:rPr>
              <a:t>Data Scientist @ Previse</a:t>
            </a:r>
          </a:p>
        </p:txBody>
      </p:sp>
      <p:sp>
        <p:nvSpPr>
          <p:cNvPr id="285" name="Shape 2557">
            <a:extLst>
              <a:ext uri="{FF2B5EF4-FFF2-40B4-BE49-F238E27FC236}">
                <a16:creationId xmlns:a16="http://schemas.microsoft.com/office/drawing/2014/main" id="{9BB82FB3-E776-4329-8BDF-2EC4ECAEA672}"/>
              </a:ext>
            </a:extLst>
          </p:cNvPr>
          <p:cNvSpPr/>
          <p:nvPr/>
        </p:nvSpPr>
        <p:spPr>
          <a:xfrm>
            <a:off x="711305" y="3393249"/>
            <a:ext cx="335618" cy="33561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Gill Sans"/>
              <a:sym typeface="Gill Sans"/>
            </a:endParaRPr>
          </a:p>
        </p:txBody>
      </p:sp>
      <p:sp>
        <p:nvSpPr>
          <p:cNvPr id="286" name="Shape 2802">
            <a:extLst>
              <a:ext uri="{FF2B5EF4-FFF2-40B4-BE49-F238E27FC236}">
                <a16:creationId xmlns:a16="http://schemas.microsoft.com/office/drawing/2014/main" id="{FCBA67F3-2046-4CF4-821A-69EB337F32A9}"/>
              </a:ext>
            </a:extLst>
          </p:cNvPr>
          <p:cNvSpPr/>
          <p:nvPr/>
        </p:nvSpPr>
        <p:spPr>
          <a:xfrm>
            <a:off x="706114" y="4024182"/>
            <a:ext cx="335618" cy="244084"/>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Gill Sans"/>
              <a:sym typeface="Gill Sans"/>
            </a:endParaRPr>
          </a:p>
        </p:txBody>
      </p:sp>
      <p:sp>
        <p:nvSpPr>
          <p:cNvPr id="287" name="Shape 2944">
            <a:extLst>
              <a:ext uri="{FF2B5EF4-FFF2-40B4-BE49-F238E27FC236}">
                <a16:creationId xmlns:a16="http://schemas.microsoft.com/office/drawing/2014/main" id="{6BC13B06-EE35-4741-9566-13887D42AA5D}"/>
              </a:ext>
            </a:extLst>
          </p:cNvPr>
          <p:cNvSpPr/>
          <p:nvPr/>
        </p:nvSpPr>
        <p:spPr>
          <a:xfrm>
            <a:off x="705392" y="4628213"/>
            <a:ext cx="335618" cy="335614"/>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Gill Sans"/>
              <a:sym typeface="Gill Sans"/>
            </a:endParaRPr>
          </a:p>
        </p:txBody>
      </p:sp>
      <p:sp>
        <p:nvSpPr>
          <p:cNvPr id="288" name="Shape 2787">
            <a:extLst>
              <a:ext uri="{FF2B5EF4-FFF2-40B4-BE49-F238E27FC236}">
                <a16:creationId xmlns:a16="http://schemas.microsoft.com/office/drawing/2014/main" id="{B21AEFE9-6B33-4DF9-8E32-FDBC283C334D}"/>
              </a:ext>
            </a:extLst>
          </p:cNvPr>
          <p:cNvSpPr/>
          <p:nvPr/>
        </p:nvSpPr>
        <p:spPr>
          <a:xfrm>
            <a:off x="698092" y="5265840"/>
            <a:ext cx="335410" cy="335634"/>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Gill Sans"/>
              <a:sym typeface="Gill Sans"/>
            </a:endParaRPr>
          </a:p>
        </p:txBody>
      </p:sp>
      <p:sp>
        <p:nvSpPr>
          <p:cNvPr id="289" name="Shape 2590">
            <a:extLst>
              <a:ext uri="{FF2B5EF4-FFF2-40B4-BE49-F238E27FC236}">
                <a16:creationId xmlns:a16="http://schemas.microsoft.com/office/drawing/2014/main" id="{31F17C2D-62B7-4A47-81D2-6939496E8190}"/>
              </a:ext>
            </a:extLst>
          </p:cNvPr>
          <p:cNvSpPr/>
          <p:nvPr/>
        </p:nvSpPr>
        <p:spPr>
          <a:xfrm>
            <a:off x="716357" y="5853626"/>
            <a:ext cx="335618" cy="33561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1200" cap="none" spc="0" normalizeH="0" baseline="0" noProof="0">
              <a:ln>
                <a:noFill/>
              </a:ln>
              <a:solidFill>
                <a:prstClr val="white"/>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1549447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6B18D7-2CA2-43AF-A54C-3422ADA05F6C}"/>
              </a:ext>
            </a:extLst>
          </p:cNvPr>
          <p:cNvPicPr>
            <a:picLocks noChangeAspect="1"/>
          </p:cNvPicPr>
          <p:nvPr/>
        </p:nvPicPr>
        <p:blipFill rotWithShape="1">
          <a:blip r:embed="rId2">
            <a:extLst>
              <a:ext uri="{28A0092B-C50C-407E-A947-70E740481C1C}">
                <a14:useLocalDpi xmlns:a14="http://schemas.microsoft.com/office/drawing/2010/main" val="0"/>
              </a:ext>
            </a:extLst>
          </a:blip>
          <a:srcRect r="7166" b="-3"/>
          <a:stretch/>
        </p:blipFill>
        <p:spPr>
          <a:xfrm>
            <a:off x="8196072" y="894915"/>
            <a:ext cx="3995928" cy="5577837"/>
          </a:xfrm>
          <a:prstGeom prst="rect">
            <a:avLst/>
          </a:prstGeom>
          <a:effectLst/>
        </p:spPr>
      </p:pic>
      <p:sp>
        <p:nvSpPr>
          <p:cNvPr id="4" name="Title 3">
            <a:extLst>
              <a:ext uri="{FF2B5EF4-FFF2-40B4-BE49-F238E27FC236}">
                <a16:creationId xmlns:a16="http://schemas.microsoft.com/office/drawing/2014/main" id="{C8374307-245B-452D-B478-60AE3F70F799}"/>
              </a:ext>
            </a:extLst>
          </p:cNvPr>
          <p:cNvSpPr>
            <a:spLocks noGrp="1"/>
          </p:cNvSpPr>
          <p:nvPr>
            <p:ph type="title"/>
          </p:nvPr>
        </p:nvSpPr>
        <p:spPr>
          <a:xfrm>
            <a:off x="838799" y="604800"/>
            <a:ext cx="10515600" cy="1324800"/>
          </a:xfrm>
        </p:spPr>
        <p:txBody>
          <a:bodyPr>
            <a:normAutofit/>
          </a:bodyPr>
          <a:lstStyle/>
          <a:p>
            <a:r>
              <a:rPr lang="en-GB" dirty="0"/>
              <a:t>Definition: What is Intelligence?    </a:t>
            </a:r>
            <a:r>
              <a:rPr lang="en-GB" dirty="0">
                <a:solidFill>
                  <a:schemeClr val="bg1"/>
                </a:solidFill>
              </a:rPr>
              <a:t>.</a:t>
            </a:r>
          </a:p>
        </p:txBody>
      </p:sp>
      <p:sp>
        <p:nvSpPr>
          <p:cNvPr id="12" name="Rectangle 11">
            <a:extLst>
              <a:ext uri="{FF2B5EF4-FFF2-40B4-BE49-F238E27FC236}">
                <a16:creationId xmlns:a16="http://schemas.microsoft.com/office/drawing/2014/main" id="{BBEF36F3-242B-4DD8-A7C0-70C491B97590}"/>
              </a:ext>
            </a:extLst>
          </p:cNvPr>
          <p:cNvSpPr/>
          <p:nvPr/>
        </p:nvSpPr>
        <p:spPr>
          <a:xfrm>
            <a:off x="1409074" y="2091838"/>
            <a:ext cx="6925456" cy="149301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2200" dirty="0">
                <a:solidFill>
                  <a:schemeClr val="tx1">
                    <a:lumMod val="75000"/>
                    <a:lumOff val="25000"/>
                  </a:schemeClr>
                </a:solidFill>
              </a:rPr>
              <a:t>“The ability or inclination to perceive or deduce information, and to retain it as knowledge to be applied towards adaptive </a:t>
            </a:r>
            <a:r>
              <a:rPr lang="en-GB" sz="2200" dirty="0" err="1">
                <a:solidFill>
                  <a:schemeClr val="tx1">
                    <a:lumMod val="75000"/>
                    <a:lumOff val="25000"/>
                  </a:schemeClr>
                </a:solidFill>
              </a:rPr>
              <a:t>behaviors</a:t>
            </a:r>
            <a:r>
              <a:rPr lang="en-GB" sz="2200" dirty="0">
                <a:solidFill>
                  <a:schemeClr val="tx1">
                    <a:lumMod val="75000"/>
                    <a:lumOff val="25000"/>
                  </a:schemeClr>
                </a:solidFill>
              </a:rPr>
              <a:t> within an environment or context.”</a:t>
            </a:r>
          </a:p>
        </p:txBody>
      </p:sp>
      <p:cxnSp>
        <p:nvCxnSpPr>
          <p:cNvPr id="13" name="Straight Connector 12">
            <a:extLst>
              <a:ext uri="{FF2B5EF4-FFF2-40B4-BE49-F238E27FC236}">
                <a16:creationId xmlns:a16="http://schemas.microsoft.com/office/drawing/2014/main" id="{125BCEA3-FBAF-4FBD-996B-8CEECA66F04C}"/>
              </a:ext>
            </a:extLst>
          </p:cNvPr>
          <p:cNvCxnSpPr>
            <a:cxnSpLocks/>
          </p:cNvCxnSpPr>
          <p:nvPr/>
        </p:nvCxnSpPr>
        <p:spPr>
          <a:xfrm>
            <a:off x="1699847" y="1944227"/>
            <a:ext cx="6065055" cy="0"/>
          </a:xfrm>
          <a:prstGeom prst="line">
            <a:avLst/>
          </a:prstGeom>
          <a:ln w="28575">
            <a:solidFill>
              <a:srgbClr val="FDB81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F8CEA7-36CA-4579-8EA3-FC895D9EF2BC}"/>
              </a:ext>
            </a:extLst>
          </p:cNvPr>
          <p:cNvCxnSpPr>
            <a:cxnSpLocks/>
          </p:cNvCxnSpPr>
          <p:nvPr/>
        </p:nvCxnSpPr>
        <p:spPr>
          <a:xfrm>
            <a:off x="2644230" y="3647018"/>
            <a:ext cx="4221266" cy="0"/>
          </a:xfrm>
          <a:prstGeom prst="line">
            <a:avLst/>
          </a:prstGeom>
          <a:ln w="28575">
            <a:solidFill>
              <a:srgbClr val="FDB813"/>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C0D5944-B12F-4044-B855-4D7A089E46B0}"/>
              </a:ext>
            </a:extLst>
          </p:cNvPr>
          <p:cNvGrpSpPr/>
          <p:nvPr/>
        </p:nvGrpSpPr>
        <p:grpSpPr>
          <a:xfrm>
            <a:off x="944381" y="3900035"/>
            <a:ext cx="7961079" cy="1358128"/>
            <a:chOff x="1409074" y="4429525"/>
            <a:chExt cx="3114235" cy="1358128"/>
          </a:xfrm>
        </p:grpSpPr>
        <p:sp>
          <p:nvSpPr>
            <p:cNvPr id="18" name="Rectangle 17">
              <a:extLst>
                <a:ext uri="{FF2B5EF4-FFF2-40B4-BE49-F238E27FC236}">
                  <a16:creationId xmlns:a16="http://schemas.microsoft.com/office/drawing/2014/main" id="{A7C67AEB-44AD-4D77-9059-BA6115BDBC30}"/>
                </a:ext>
              </a:extLst>
            </p:cNvPr>
            <p:cNvSpPr/>
            <p:nvPr/>
          </p:nvSpPr>
          <p:spPr>
            <a:xfrm>
              <a:off x="1409074" y="5319258"/>
              <a:ext cx="2668068" cy="468395"/>
            </a:xfrm>
            <a:prstGeom prst="rect">
              <a:avLst/>
            </a:prstGeom>
            <a:solidFill>
              <a:srgbClr val="FFC24E"/>
            </a:solidFill>
            <a:ln w="12700" cap="flat" cmpd="sng" algn="ctr">
              <a:noFill/>
              <a:prstDash val="solid"/>
              <a:miter lim="800000"/>
            </a:ln>
            <a:effectLst/>
          </p:spPr>
          <p:txBody>
            <a:bodyPr rtlCol="0" anchor="ctr"/>
            <a:lstStyle/>
            <a:p>
              <a:pPr marL="342900" lvl="0" indent="-342900">
                <a:buFont typeface="Arial" panose="020B0604020202020204" pitchFamily="34" charset="0"/>
                <a:buChar char="•"/>
              </a:pPr>
              <a:r>
                <a:rPr lang="en-GB" sz="2000" kern="0" dirty="0">
                  <a:solidFill>
                    <a:schemeClr val="tx1">
                      <a:lumMod val="75000"/>
                      <a:lumOff val="25000"/>
                    </a:schemeClr>
                  </a:solidFill>
                </a:rPr>
                <a:t>Turing Test or “Imitation Game”</a:t>
              </a:r>
            </a:p>
          </p:txBody>
        </p:sp>
        <p:sp>
          <p:nvSpPr>
            <p:cNvPr id="20" name="Rectangle 19">
              <a:extLst>
                <a:ext uri="{FF2B5EF4-FFF2-40B4-BE49-F238E27FC236}">
                  <a16:creationId xmlns:a16="http://schemas.microsoft.com/office/drawing/2014/main" id="{6131165A-71CD-4041-9360-373DCF19E60B}"/>
                </a:ext>
              </a:extLst>
            </p:cNvPr>
            <p:cNvSpPr/>
            <p:nvPr/>
          </p:nvSpPr>
          <p:spPr>
            <a:xfrm>
              <a:off x="1409074" y="4429525"/>
              <a:ext cx="3114235" cy="468395"/>
            </a:xfrm>
            <a:prstGeom prst="rect">
              <a:avLst/>
            </a:prstGeom>
            <a:solidFill>
              <a:srgbClr val="FFD927"/>
            </a:solidFill>
            <a:ln w="12700" cap="flat" cmpd="sng" algn="ctr">
              <a:noFill/>
              <a:prstDash val="solid"/>
              <a:miter lim="800000"/>
            </a:ln>
            <a:effectLst/>
          </p:spPr>
          <p:txBody>
            <a:bodyPr rtlCol="0" anchor="ctr"/>
            <a:lstStyle/>
            <a:p>
              <a:pPr marL="342900" lvl="0" indent="-342900">
                <a:buFont typeface="Arial" panose="020B0604020202020204" pitchFamily="34" charset="0"/>
                <a:buChar char="•"/>
              </a:pPr>
              <a:r>
                <a:rPr lang="en-GB" sz="2000" kern="0" dirty="0">
                  <a:solidFill>
                    <a:schemeClr val="tx1">
                      <a:lumMod val="75000"/>
                      <a:lumOff val="25000"/>
                    </a:schemeClr>
                  </a:solidFill>
                </a:rPr>
                <a:t>Turing, Alan (October 1950) “Computing Machinery and Intelligence”</a:t>
              </a:r>
              <a:endParaRPr kumimoji="0" lang="en-GB" sz="2000" b="0" i="0" u="none" strike="noStrike" kern="0" cap="none" spc="0" normalizeH="0" baseline="0" noProof="0" dirty="0">
                <a:ln>
                  <a:noFill/>
                </a:ln>
                <a:solidFill>
                  <a:schemeClr val="tx1">
                    <a:lumMod val="75000"/>
                    <a:lumOff val="25000"/>
                  </a:schemeClr>
                </a:solidFill>
                <a:effectLst/>
                <a:uLnTx/>
                <a:uFillTx/>
              </a:endParaRPr>
            </a:p>
          </p:txBody>
        </p:sp>
        <p:sp>
          <p:nvSpPr>
            <p:cNvPr id="22" name="Rectangle 21">
              <a:extLst>
                <a:ext uri="{FF2B5EF4-FFF2-40B4-BE49-F238E27FC236}">
                  <a16:creationId xmlns:a16="http://schemas.microsoft.com/office/drawing/2014/main" id="{1607755A-1399-4AA8-B9B3-5C602B92C6BB}"/>
                </a:ext>
              </a:extLst>
            </p:cNvPr>
            <p:cNvSpPr/>
            <p:nvPr/>
          </p:nvSpPr>
          <p:spPr>
            <a:xfrm>
              <a:off x="1409074" y="4883093"/>
              <a:ext cx="2082615" cy="468395"/>
            </a:xfrm>
            <a:prstGeom prst="rect">
              <a:avLst/>
            </a:prstGeom>
            <a:solidFill>
              <a:srgbClr val="FFB527"/>
            </a:solidFill>
            <a:ln w="12700" cap="flat" cmpd="sng" algn="ctr">
              <a:noFill/>
              <a:prstDash val="solid"/>
              <a:miter lim="800000"/>
            </a:ln>
            <a:effectLst/>
          </p:spPr>
          <p:txBody>
            <a:bodyPr rtlCol="0" anchor="ctr"/>
            <a:lstStyle/>
            <a:p>
              <a:pPr lvl="0"/>
              <a:r>
                <a:rPr lang="en-GB" sz="2200" kern="0" dirty="0">
                  <a:solidFill>
                    <a:schemeClr val="tx1">
                      <a:lumMod val="75000"/>
                      <a:lumOff val="25000"/>
                    </a:schemeClr>
                  </a:solidFill>
                  <a:latin typeface="Arial" panose="020B0604020202020204" pitchFamily="34" charset="0"/>
                  <a:cs typeface="Arial" panose="020B0604020202020204" pitchFamily="34" charset="0"/>
                </a:rPr>
                <a:t>       ᴸ</a:t>
              </a:r>
              <a:r>
                <a:rPr lang="en-GB" sz="2200" kern="0" dirty="0">
                  <a:solidFill>
                    <a:schemeClr val="tx1">
                      <a:lumMod val="75000"/>
                      <a:lumOff val="25000"/>
                    </a:schemeClr>
                  </a:solidFill>
                  <a:latin typeface="+mj-lt"/>
                  <a:cs typeface="Arial" panose="020B0604020202020204" pitchFamily="34" charset="0"/>
                </a:rPr>
                <a:t>&gt;</a:t>
              </a:r>
              <a:r>
                <a:rPr lang="en-GB" sz="2200" kern="0" dirty="0">
                  <a:solidFill>
                    <a:schemeClr val="tx1">
                      <a:lumMod val="75000"/>
                      <a:lumOff val="25000"/>
                    </a:schemeClr>
                  </a:solidFill>
                  <a:latin typeface="Arial" panose="020B0604020202020204" pitchFamily="34" charset="0"/>
                  <a:cs typeface="Arial" panose="020B0604020202020204" pitchFamily="34" charset="0"/>
                </a:rPr>
                <a:t> </a:t>
              </a:r>
              <a:r>
                <a:rPr lang="en-GB" sz="2000" kern="0" dirty="0">
                  <a:solidFill>
                    <a:schemeClr val="tx1">
                      <a:lumMod val="75000"/>
                      <a:lumOff val="25000"/>
                    </a:schemeClr>
                  </a:solidFill>
                </a:rPr>
                <a:t>first academic approach to define AI</a:t>
              </a:r>
              <a:endParaRPr kumimoji="0" lang="en-GB" sz="2000" b="0" i="0" u="none" strike="noStrike" kern="0" cap="none" spc="0" normalizeH="0" baseline="0" noProof="0" dirty="0">
                <a:ln>
                  <a:noFill/>
                </a:ln>
                <a:solidFill>
                  <a:schemeClr val="tx1">
                    <a:lumMod val="75000"/>
                    <a:lumOff val="25000"/>
                  </a:schemeClr>
                </a:solidFill>
                <a:effectLst/>
                <a:uLnTx/>
                <a:uFillTx/>
              </a:endParaRPr>
            </a:p>
          </p:txBody>
        </p:sp>
      </p:grpSp>
    </p:spTree>
    <p:extLst>
      <p:ext uri="{BB962C8B-B14F-4D97-AF65-F5344CB8AC3E}">
        <p14:creationId xmlns:p14="http://schemas.microsoft.com/office/powerpoint/2010/main" val="222392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CD21-F12C-4A43-A3CF-2A6988748E62}"/>
              </a:ext>
            </a:extLst>
          </p:cNvPr>
          <p:cNvSpPr>
            <a:spLocks noGrp="1"/>
          </p:cNvSpPr>
          <p:nvPr>
            <p:ph type="title"/>
          </p:nvPr>
        </p:nvSpPr>
        <p:spPr>
          <a:xfrm>
            <a:off x="838200" y="604800"/>
            <a:ext cx="10515600" cy="1325563"/>
          </a:xfrm>
        </p:spPr>
        <p:txBody>
          <a:bodyPr/>
          <a:lstStyle/>
          <a:p>
            <a:pPr algn="ctr"/>
            <a:r>
              <a:rPr lang="en-GB" dirty="0"/>
              <a:t>The Birthplace of Artificial Intelligence</a:t>
            </a:r>
          </a:p>
        </p:txBody>
      </p:sp>
      <p:sp>
        <p:nvSpPr>
          <p:cNvPr id="3" name="Content Placeholder 2">
            <a:extLst>
              <a:ext uri="{FF2B5EF4-FFF2-40B4-BE49-F238E27FC236}">
                <a16:creationId xmlns:a16="http://schemas.microsoft.com/office/drawing/2014/main" id="{93D640B1-16B7-4427-98E3-0BC28E267557}"/>
              </a:ext>
            </a:extLst>
          </p:cNvPr>
          <p:cNvSpPr>
            <a:spLocks noGrp="1"/>
          </p:cNvSpPr>
          <p:nvPr>
            <p:ph idx="1"/>
          </p:nvPr>
        </p:nvSpPr>
        <p:spPr>
          <a:xfrm>
            <a:off x="838200" y="1825625"/>
            <a:ext cx="8557727" cy="1512734"/>
          </a:xfrm>
        </p:spPr>
        <p:txBody>
          <a:bodyPr>
            <a:normAutofit/>
          </a:bodyPr>
          <a:lstStyle/>
          <a:p>
            <a:pPr marL="0" indent="0">
              <a:buNone/>
            </a:pPr>
            <a:r>
              <a:rPr lang="en-GB" dirty="0">
                <a:solidFill>
                  <a:srgbClr val="FFAE14"/>
                </a:solidFill>
              </a:rPr>
              <a:t>John McCarthy &amp; others </a:t>
            </a:r>
          </a:p>
          <a:p>
            <a:pPr marL="0" indent="0">
              <a:buNone/>
            </a:pPr>
            <a:r>
              <a:rPr lang="en-GB" dirty="0" err="1"/>
              <a:t>Darthmouth</a:t>
            </a:r>
            <a:r>
              <a:rPr lang="en-GB" dirty="0"/>
              <a:t> Summer Research Project on Artificial Intelligence (1956)</a:t>
            </a:r>
            <a:endParaRPr lang="en-GB" sz="2200" dirty="0"/>
          </a:p>
        </p:txBody>
      </p:sp>
      <p:pic>
        <p:nvPicPr>
          <p:cNvPr id="5" name="Picture 4">
            <a:extLst>
              <a:ext uri="{FF2B5EF4-FFF2-40B4-BE49-F238E27FC236}">
                <a16:creationId xmlns:a16="http://schemas.microsoft.com/office/drawing/2014/main" id="{0BA24322-7B47-406F-903A-448F22150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2489" y="1987788"/>
            <a:ext cx="2103988" cy="1964239"/>
          </a:xfrm>
          <a:prstGeom prst="rect">
            <a:avLst/>
          </a:prstGeom>
        </p:spPr>
      </p:pic>
      <p:pic>
        <p:nvPicPr>
          <p:cNvPr id="7" name="Picture 6">
            <a:extLst>
              <a:ext uri="{FF2B5EF4-FFF2-40B4-BE49-F238E27FC236}">
                <a16:creationId xmlns:a16="http://schemas.microsoft.com/office/drawing/2014/main" id="{8FB84EBD-6D00-4844-8551-A99F82035BF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32489" y="4297396"/>
            <a:ext cx="2156825" cy="1437883"/>
          </a:xfrm>
          <a:prstGeom prst="rect">
            <a:avLst/>
          </a:prstGeom>
        </p:spPr>
      </p:pic>
      <p:grpSp>
        <p:nvGrpSpPr>
          <p:cNvPr id="8" name="Group 7">
            <a:extLst>
              <a:ext uri="{FF2B5EF4-FFF2-40B4-BE49-F238E27FC236}">
                <a16:creationId xmlns:a16="http://schemas.microsoft.com/office/drawing/2014/main" id="{0D464AD1-FA9D-480B-B012-F552E1B72267}"/>
              </a:ext>
            </a:extLst>
          </p:cNvPr>
          <p:cNvGrpSpPr/>
          <p:nvPr/>
        </p:nvGrpSpPr>
        <p:grpSpPr>
          <a:xfrm>
            <a:off x="9365946" y="1690688"/>
            <a:ext cx="45719" cy="4580051"/>
            <a:chOff x="8026400" y="594234"/>
            <a:chExt cx="50800" cy="5607993"/>
          </a:xfrm>
        </p:grpSpPr>
        <p:cxnSp>
          <p:nvCxnSpPr>
            <p:cNvPr id="9" name="Straight Connector 8">
              <a:extLst>
                <a:ext uri="{FF2B5EF4-FFF2-40B4-BE49-F238E27FC236}">
                  <a16:creationId xmlns:a16="http://schemas.microsoft.com/office/drawing/2014/main" id="{B8C43B13-722E-4437-BAC1-02860842DFF9}"/>
                </a:ext>
              </a:extLst>
            </p:cNvPr>
            <p:cNvCxnSpPr>
              <a:cxnSpLocks/>
            </p:cNvCxnSpPr>
            <p:nvPr userDrawn="1"/>
          </p:nvCxnSpPr>
          <p:spPr>
            <a:xfrm>
              <a:off x="8026400" y="594234"/>
              <a:ext cx="0" cy="560799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23E001-A501-4EC3-AD37-859490D3A85F}"/>
                </a:ext>
              </a:extLst>
            </p:cNvPr>
            <p:cNvCxnSpPr>
              <a:cxnSpLocks/>
            </p:cNvCxnSpPr>
            <p:nvPr userDrawn="1"/>
          </p:nvCxnSpPr>
          <p:spPr>
            <a:xfrm>
              <a:off x="8077200" y="594234"/>
              <a:ext cx="0" cy="560799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F08E2E7-7912-434D-92A7-7DA04BF91612}"/>
              </a:ext>
            </a:extLst>
          </p:cNvPr>
          <p:cNvGrpSpPr/>
          <p:nvPr/>
        </p:nvGrpSpPr>
        <p:grpSpPr>
          <a:xfrm>
            <a:off x="838200" y="3381087"/>
            <a:ext cx="1346027" cy="2354192"/>
            <a:chOff x="591437" y="2063958"/>
            <a:chExt cx="1466850" cy="2354192"/>
          </a:xfrm>
        </p:grpSpPr>
        <p:sp>
          <p:nvSpPr>
            <p:cNvPr id="20" name="Rectangle 19">
              <a:extLst>
                <a:ext uri="{FF2B5EF4-FFF2-40B4-BE49-F238E27FC236}">
                  <a16:creationId xmlns:a16="http://schemas.microsoft.com/office/drawing/2014/main" id="{EED8FE68-8DA6-48BA-8F79-4DCC4D11E7C8}"/>
                </a:ext>
              </a:extLst>
            </p:cNvPr>
            <p:cNvSpPr/>
            <p:nvPr/>
          </p:nvSpPr>
          <p:spPr>
            <a:xfrm>
              <a:off x="591437" y="2063958"/>
              <a:ext cx="1466850" cy="2354192"/>
            </a:xfrm>
            <a:prstGeom prst="rect">
              <a:avLst/>
            </a:prstGeom>
            <a:solidFill>
              <a:srgbClr val="FFAE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Roboto"/>
                <a:ea typeface="+mn-ea"/>
                <a:cs typeface="+mn-cs"/>
              </a:endParaRPr>
            </a:p>
          </p:txBody>
        </p:sp>
        <p:grpSp>
          <p:nvGrpSpPr>
            <p:cNvPr id="21" name="Group 20">
              <a:extLst>
                <a:ext uri="{FF2B5EF4-FFF2-40B4-BE49-F238E27FC236}">
                  <a16:creationId xmlns:a16="http://schemas.microsoft.com/office/drawing/2014/main" id="{0EE54F63-7770-4617-868D-9472F3A52B61}"/>
                </a:ext>
              </a:extLst>
            </p:cNvPr>
            <p:cNvGrpSpPr/>
            <p:nvPr/>
          </p:nvGrpSpPr>
          <p:grpSpPr>
            <a:xfrm>
              <a:off x="985870" y="2337798"/>
              <a:ext cx="677984" cy="519702"/>
              <a:chOff x="7018339" y="4762500"/>
              <a:chExt cx="407988" cy="312738"/>
            </a:xfrm>
            <a:solidFill>
              <a:schemeClr val="bg1"/>
            </a:solidFill>
          </p:grpSpPr>
          <p:sp>
            <p:nvSpPr>
              <p:cNvPr id="22" name="Freeform 454">
                <a:extLst>
                  <a:ext uri="{FF2B5EF4-FFF2-40B4-BE49-F238E27FC236}">
                    <a16:creationId xmlns:a16="http://schemas.microsoft.com/office/drawing/2014/main" id="{751CC42F-10BD-41E1-9D40-40FE791BB890}"/>
                  </a:ext>
                </a:extLst>
              </p:cNvPr>
              <p:cNvSpPr>
                <a:spLocks noEditPoints="1"/>
              </p:cNvSpPr>
              <p:nvPr/>
            </p:nvSpPr>
            <p:spPr bwMode="auto">
              <a:xfrm>
                <a:off x="7018339" y="4762500"/>
                <a:ext cx="407988" cy="312738"/>
              </a:xfrm>
              <a:custGeom>
                <a:avLst/>
                <a:gdLst>
                  <a:gd name="T0" fmla="*/ 264 w 513"/>
                  <a:gd name="T1" fmla="*/ 1 h 394"/>
                  <a:gd name="T2" fmla="*/ 260 w 513"/>
                  <a:gd name="T3" fmla="*/ 0 h 394"/>
                  <a:gd name="T4" fmla="*/ 252 w 513"/>
                  <a:gd name="T5" fmla="*/ 0 h 394"/>
                  <a:gd name="T6" fmla="*/ 9 w 513"/>
                  <a:gd name="T7" fmla="*/ 126 h 394"/>
                  <a:gd name="T8" fmla="*/ 4 w 513"/>
                  <a:gd name="T9" fmla="*/ 129 h 394"/>
                  <a:gd name="T10" fmla="*/ 0 w 513"/>
                  <a:gd name="T11" fmla="*/ 137 h 394"/>
                  <a:gd name="T12" fmla="*/ 0 w 513"/>
                  <a:gd name="T13" fmla="*/ 206 h 394"/>
                  <a:gd name="T14" fmla="*/ 1 w 513"/>
                  <a:gd name="T15" fmla="*/ 213 h 394"/>
                  <a:gd name="T16" fmla="*/ 10 w 513"/>
                  <a:gd name="T17" fmla="*/ 222 h 394"/>
                  <a:gd name="T18" fmla="*/ 16 w 513"/>
                  <a:gd name="T19" fmla="*/ 223 h 394"/>
                  <a:gd name="T20" fmla="*/ 28 w 513"/>
                  <a:gd name="T21" fmla="*/ 218 h 394"/>
                  <a:gd name="T22" fmla="*/ 33 w 513"/>
                  <a:gd name="T23" fmla="*/ 206 h 394"/>
                  <a:gd name="T24" fmla="*/ 70 w 513"/>
                  <a:gd name="T25" fmla="*/ 188 h 394"/>
                  <a:gd name="T26" fmla="*/ 70 w 513"/>
                  <a:gd name="T27" fmla="*/ 324 h 394"/>
                  <a:gd name="T28" fmla="*/ 73 w 513"/>
                  <a:gd name="T29" fmla="*/ 332 h 394"/>
                  <a:gd name="T30" fmla="*/ 76 w 513"/>
                  <a:gd name="T31" fmla="*/ 337 h 394"/>
                  <a:gd name="T32" fmla="*/ 95 w 513"/>
                  <a:gd name="T33" fmla="*/ 353 h 394"/>
                  <a:gd name="T34" fmla="*/ 125 w 513"/>
                  <a:gd name="T35" fmla="*/ 370 h 394"/>
                  <a:gd name="T36" fmla="*/ 152 w 513"/>
                  <a:gd name="T37" fmla="*/ 380 h 394"/>
                  <a:gd name="T38" fmla="*/ 188 w 513"/>
                  <a:gd name="T39" fmla="*/ 388 h 394"/>
                  <a:gd name="T40" fmla="*/ 231 w 513"/>
                  <a:gd name="T41" fmla="*/ 392 h 394"/>
                  <a:gd name="T42" fmla="*/ 257 w 513"/>
                  <a:gd name="T43" fmla="*/ 394 h 394"/>
                  <a:gd name="T44" fmla="*/ 304 w 513"/>
                  <a:gd name="T45" fmla="*/ 391 h 394"/>
                  <a:gd name="T46" fmla="*/ 343 w 513"/>
                  <a:gd name="T47" fmla="*/ 385 h 394"/>
                  <a:gd name="T48" fmla="*/ 375 w 513"/>
                  <a:gd name="T49" fmla="*/ 376 h 394"/>
                  <a:gd name="T50" fmla="*/ 400 w 513"/>
                  <a:gd name="T51" fmla="*/ 364 h 394"/>
                  <a:gd name="T52" fmla="*/ 430 w 513"/>
                  <a:gd name="T53" fmla="*/ 343 h 394"/>
                  <a:gd name="T54" fmla="*/ 440 w 513"/>
                  <a:gd name="T55" fmla="*/ 332 h 394"/>
                  <a:gd name="T56" fmla="*/ 442 w 513"/>
                  <a:gd name="T57" fmla="*/ 328 h 394"/>
                  <a:gd name="T58" fmla="*/ 443 w 513"/>
                  <a:gd name="T59" fmla="*/ 188 h 394"/>
                  <a:gd name="T60" fmla="*/ 505 w 513"/>
                  <a:gd name="T61" fmla="*/ 156 h 394"/>
                  <a:gd name="T62" fmla="*/ 510 w 513"/>
                  <a:gd name="T63" fmla="*/ 150 h 394"/>
                  <a:gd name="T64" fmla="*/ 513 w 513"/>
                  <a:gd name="T65" fmla="*/ 141 h 394"/>
                  <a:gd name="T66" fmla="*/ 512 w 513"/>
                  <a:gd name="T67" fmla="*/ 137 h 394"/>
                  <a:gd name="T68" fmla="*/ 508 w 513"/>
                  <a:gd name="T69" fmla="*/ 129 h 394"/>
                  <a:gd name="T70" fmla="*/ 505 w 513"/>
                  <a:gd name="T71" fmla="*/ 126 h 394"/>
                  <a:gd name="T72" fmla="*/ 409 w 513"/>
                  <a:gd name="T73" fmla="*/ 316 h 394"/>
                  <a:gd name="T74" fmla="*/ 394 w 513"/>
                  <a:gd name="T75" fmla="*/ 328 h 394"/>
                  <a:gd name="T76" fmla="*/ 366 w 513"/>
                  <a:gd name="T77" fmla="*/ 341 h 394"/>
                  <a:gd name="T78" fmla="*/ 321 w 513"/>
                  <a:gd name="T79" fmla="*/ 355 h 394"/>
                  <a:gd name="T80" fmla="*/ 257 w 513"/>
                  <a:gd name="T81" fmla="*/ 359 h 394"/>
                  <a:gd name="T82" fmla="*/ 222 w 513"/>
                  <a:gd name="T83" fmla="*/ 358 h 394"/>
                  <a:gd name="T84" fmla="*/ 167 w 513"/>
                  <a:gd name="T85" fmla="*/ 349 h 394"/>
                  <a:gd name="T86" fmla="*/ 131 w 513"/>
                  <a:gd name="T87" fmla="*/ 335 h 394"/>
                  <a:gd name="T88" fmla="*/ 109 w 513"/>
                  <a:gd name="T89" fmla="*/ 322 h 394"/>
                  <a:gd name="T90" fmla="*/ 103 w 513"/>
                  <a:gd name="T91" fmla="*/ 206 h 394"/>
                  <a:gd name="T92" fmla="*/ 248 w 513"/>
                  <a:gd name="T93" fmla="*/ 280 h 394"/>
                  <a:gd name="T94" fmla="*/ 257 w 513"/>
                  <a:gd name="T95" fmla="*/ 283 h 394"/>
                  <a:gd name="T96" fmla="*/ 260 w 513"/>
                  <a:gd name="T97" fmla="*/ 282 h 394"/>
                  <a:gd name="T98" fmla="*/ 409 w 513"/>
                  <a:gd name="T99" fmla="*/ 206 h 394"/>
                  <a:gd name="T100" fmla="*/ 257 w 513"/>
                  <a:gd name="T101" fmla="*/ 246 h 394"/>
                  <a:gd name="T102" fmla="*/ 257 w 513"/>
                  <a:gd name="T103" fmla="*/ 35 h 394"/>
                  <a:gd name="T104" fmla="*/ 257 w 513"/>
                  <a:gd name="T105" fmla="*/ 246 h 394"/>
                  <a:gd name="T106" fmla="*/ 257 w 513"/>
                  <a:gd name="T107" fmla="*/ 24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394">
                    <a:moveTo>
                      <a:pt x="505" y="126"/>
                    </a:moveTo>
                    <a:lnTo>
                      <a:pt x="264" y="1"/>
                    </a:lnTo>
                    <a:lnTo>
                      <a:pt x="264" y="1"/>
                    </a:lnTo>
                    <a:lnTo>
                      <a:pt x="260" y="0"/>
                    </a:lnTo>
                    <a:lnTo>
                      <a:pt x="257" y="0"/>
                    </a:lnTo>
                    <a:lnTo>
                      <a:pt x="252" y="0"/>
                    </a:lnTo>
                    <a:lnTo>
                      <a:pt x="248" y="1"/>
                    </a:lnTo>
                    <a:lnTo>
                      <a:pt x="9" y="126"/>
                    </a:lnTo>
                    <a:lnTo>
                      <a:pt x="9" y="126"/>
                    </a:lnTo>
                    <a:lnTo>
                      <a:pt x="4" y="129"/>
                    </a:lnTo>
                    <a:lnTo>
                      <a:pt x="1" y="132"/>
                    </a:lnTo>
                    <a:lnTo>
                      <a:pt x="0" y="137"/>
                    </a:lnTo>
                    <a:lnTo>
                      <a:pt x="0" y="141"/>
                    </a:lnTo>
                    <a:lnTo>
                      <a:pt x="0" y="206"/>
                    </a:lnTo>
                    <a:lnTo>
                      <a:pt x="0" y="206"/>
                    </a:lnTo>
                    <a:lnTo>
                      <a:pt x="1" y="213"/>
                    </a:lnTo>
                    <a:lnTo>
                      <a:pt x="4" y="218"/>
                    </a:lnTo>
                    <a:lnTo>
                      <a:pt x="10" y="222"/>
                    </a:lnTo>
                    <a:lnTo>
                      <a:pt x="16" y="223"/>
                    </a:lnTo>
                    <a:lnTo>
                      <a:pt x="16" y="223"/>
                    </a:lnTo>
                    <a:lnTo>
                      <a:pt x="22" y="222"/>
                    </a:lnTo>
                    <a:lnTo>
                      <a:pt x="28" y="218"/>
                    </a:lnTo>
                    <a:lnTo>
                      <a:pt x="31" y="213"/>
                    </a:lnTo>
                    <a:lnTo>
                      <a:pt x="33" y="206"/>
                    </a:lnTo>
                    <a:lnTo>
                      <a:pt x="33" y="170"/>
                    </a:lnTo>
                    <a:lnTo>
                      <a:pt x="70" y="188"/>
                    </a:lnTo>
                    <a:lnTo>
                      <a:pt x="70" y="324"/>
                    </a:lnTo>
                    <a:lnTo>
                      <a:pt x="70" y="324"/>
                    </a:lnTo>
                    <a:lnTo>
                      <a:pt x="70" y="328"/>
                    </a:lnTo>
                    <a:lnTo>
                      <a:pt x="73" y="332"/>
                    </a:lnTo>
                    <a:lnTo>
                      <a:pt x="73" y="332"/>
                    </a:lnTo>
                    <a:lnTo>
                      <a:pt x="76" y="337"/>
                    </a:lnTo>
                    <a:lnTo>
                      <a:pt x="83" y="343"/>
                    </a:lnTo>
                    <a:lnTo>
                      <a:pt x="95" y="353"/>
                    </a:lnTo>
                    <a:lnTo>
                      <a:pt x="113" y="364"/>
                    </a:lnTo>
                    <a:lnTo>
                      <a:pt x="125" y="370"/>
                    </a:lnTo>
                    <a:lnTo>
                      <a:pt x="137" y="376"/>
                    </a:lnTo>
                    <a:lnTo>
                      <a:pt x="152" y="380"/>
                    </a:lnTo>
                    <a:lnTo>
                      <a:pt x="170" y="385"/>
                    </a:lnTo>
                    <a:lnTo>
                      <a:pt x="188" y="388"/>
                    </a:lnTo>
                    <a:lnTo>
                      <a:pt x="209" y="391"/>
                    </a:lnTo>
                    <a:lnTo>
                      <a:pt x="231" y="392"/>
                    </a:lnTo>
                    <a:lnTo>
                      <a:pt x="257" y="394"/>
                    </a:lnTo>
                    <a:lnTo>
                      <a:pt x="257" y="394"/>
                    </a:lnTo>
                    <a:lnTo>
                      <a:pt x="281" y="392"/>
                    </a:lnTo>
                    <a:lnTo>
                      <a:pt x="304" y="391"/>
                    </a:lnTo>
                    <a:lnTo>
                      <a:pt x="324" y="388"/>
                    </a:lnTo>
                    <a:lnTo>
                      <a:pt x="343" y="385"/>
                    </a:lnTo>
                    <a:lnTo>
                      <a:pt x="360" y="380"/>
                    </a:lnTo>
                    <a:lnTo>
                      <a:pt x="375" y="376"/>
                    </a:lnTo>
                    <a:lnTo>
                      <a:pt x="388" y="370"/>
                    </a:lnTo>
                    <a:lnTo>
                      <a:pt x="400" y="364"/>
                    </a:lnTo>
                    <a:lnTo>
                      <a:pt x="418" y="353"/>
                    </a:lnTo>
                    <a:lnTo>
                      <a:pt x="430" y="343"/>
                    </a:lnTo>
                    <a:lnTo>
                      <a:pt x="437" y="337"/>
                    </a:lnTo>
                    <a:lnTo>
                      <a:pt x="440" y="332"/>
                    </a:lnTo>
                    <a:lnTo>
                      <a:pt x="440" y="332"/>
                    </a:lnTo>
                    <a:lnTo>
                      <a:pt x="442" y="328"/>
                    </a:lnTo>
                    <a:lnTo>
                      <a:pt x="443" y="324"/>
                    </a:lnTo>
                    <a:lnTo>
                      <a:pt x="443" y="188"/>
                    </a:lnTo>
                    <a:lnTo>
                      <a:pt x="505" y="156"/>
                    </a:lnTo>
                    <a:lnTo>
                      <a:pt x="505" y="156"/>
                    </a:lnTo>
                    <a:lnTo>
                      <a:pt x="508" y="153"/>
                    </a:lnTo>
                    <a:lnTo>
                      <a:pt x="510" y="150"/>
                    </a:lnTo>
                    <a:lnTo>
                      <a:pt x="512" y="146"/>
                    </a:lnTo>
                    <a:lnTo>
                      <a:pt x="513" y="141"/>
                    </a:lnTo>
                    <a:lnTo>
                      <a:pt x="513" y="141"/>
                    </a:lnTo>
                    <a:lnTo>
                      <a:pt x="512" y="137"/>
                    </a:lnTo>
                    <a:lnTo>
                      <a:pt x="510" y="132"/>
                    </a:lnTo>
                    <a:lnTo>
                      <a:pt x="508" y="129"/>
                    </a:lnTo>
                    <a:lnTo>
                      <a:pt x="505" y="126"/>
                    </a:lnTo>
                    <a:lnTo>
                      <a:pt x="505" y="126"/>
                    </a:lnTo>
                    <a:close/>
                    <a:moveTo>
                      <a:pt x="409" y="316"/>
                    </a:moveTo>
                    <a:lnTo>
                      <a:pt x="409" y="316"/>
                    </a:lnTo>
                    <a:lnTo>
                      <a:pt x="403" y="322"/>
                    </a:lnTo>
                    <a:lnTo>
                      <a:pt x="394" y="328"/>
                    </a:lnTo>
                    <a:lnTo>
                      <a:pt x="382" y="335"/>
                    </a:lnTo>
                    <a:lnTo>
                      <a:pt x="366" y="341"/>
                    </a:lnTo>
                    <a:lnTo>
                      <a:pt x="345" y="349"/>
                    </a:lnTo>
                    <a:lnTo>
                      <a:pt x="321" y="355"/>
                    </a:lnTo>
                    <a:lnTo>
                      <a:pt x="291" y="358"/>
                    </a:lnTo>
                    <a:lnTo>
                      <a:pt x="257" y="359"/>
                    </a:lnTo>
                    <a:lnTo>
                      <a:pt x="257" y="359"/>
                    </a:lnTo>
                    <a:lnTo>
                      <a:pt x="222" y="358"/>
                    </a:lnTo>
                    <a:lnTo>
                      <a:pt x="192" y="355"/>
                    </a:lnTo>
                    <a:lnTo>
                      <a:pt x="167" y="349"/>
                    </a:lnTo>
                    <a:lnTo>
                      <a:pt x="146" y="341"/>
                    </a:lnTo>
                    <a:lnTo>
                      <a:pt x="131" y="335"/>
                    </a:lnTo>
                    <a:lnTo>
                      <a:pt x="118" y="328"/>
                    </a:lnTo>
                    <a:lnTo>
                      <a:pt x="109" y="322"/>
                    </a:lnTo>
                    <a:lnTo>
                      <a:pt x="103" y="316"/>
                    </a:lnTo>
                    <a:lnTo>
                      <a:pt x="103" y="206"/>
                    </a:lnTo>
                    <a:lnTo>
                      <a:pt x="248" y="280"/>
                    </a:lnTo>
                    <a:lnTo>
                      <a:pt x="248" y="280"/>
                    </a:lnTo>
                    <a:lnTo>
                      <a:pt x="252" y="282"/>
                    </a:lnTo>
                    <a:lnTo>
                      <a:pt x="257" y="283"/>
                    </a:lnTo>
                    <a:lnTo>
                      <a:pt x="257" y="283"/>
                    </a:lnTo>
                    <a:lnTo>
                      <a:pt x="260" y="282"/>
                    </a:lnTo>
                    <a:lnTo>
                      <a:pt x="264" y="280"/>
                    </a:lnTo>
                    <a:lnTo>
                      <a:pt x="409" y="206"/>
                    </a:lnTo>
                    <a:lnTo>
                      <a:pt x="409" y="316"/>
                    </a:lnTo>
                    <a:close/>
                    <a:moveTo>
                      <a:pt x="257" y="246"/>
                    </a:moveTo>
                    <a:lnTo>
                      <a:pt x="54" y="141"/>
                    </a:lnTo>
                    <a:lnTo>
                      <a:pt x="257" y="35"/>
                    </a:lnTo>
                    <a:lnTo>
                      <a:pt x="460" y="141"/>
                    </a:lnTo>
                    <a:lnTo>
                      <a:pt x="257" y="246"/>
                    </a:lnTo>
                    <a:close/>
                    <a:moveTo>
                      <a:pt x="257" y="246"/>
                    </a:moveTo>
                    <a:lnTo>
                      <a:pt x="257"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 name="Freeform 459">
                <a:extLst>
                  <a:ext uri="{FF2B5EF4-FFF2-40B4-BE49-F238E27FC236}">
                    <a16:creationId xmlns:a16="http://schemas.microsoft.com/office/drawing/2014/main" id="{FE255647-73A7-4100-97D5-3801E8DAA7DB}"/>
                  </a:ext>
                </a:extLst>
              </p:cNvPr>
              <p:cNvSpPr>
                <a:spLocks noEditPoints="1"/>
              </p:cNvSpPr>
              <p:nvPr/>
            </p:nvSpPr>
            <p:spPr bwMode="auto">
              <a:xfrm>
                <a:off x="7018339" y="4953000"/>
                <a:ext cx="25400" cy="42863"/>
              </a:xfrm>
              <a:custGeom>
                <a:avLst/>
                <a:gdLst>
                  <a:gd name="T0" fmla="*/ 16 w 33"/>
                  <a:gd name="T1" fmla="*/ 0 h 54"/>
                  <a:gd name="T2" fmla="*/ 16 w 33"/>
                  <a:gd name="T3" fmla="*/ 0 h 54"/>
                  <a:gd name="T4" fmla="*/ 10 w 33"/>
                  <a:gd name="T5" fmla="*/ 2 h 54"/>
                  <a:gd name="T6" fmla="*/ 4 w 33"/>
                  <a:gd name="T7" fmla="*/ 5 h 54"/>
                  <a:gd name="T8" fmla="*/ 1 w 33"/>
                  <a:gd name="T9" fmla="*/ 11 h 54"/>
                  <a:gd name="T10" fmla="*/ 0 w 33"/>
                  <a:gd name="T11" fmla="*/ 17 h 54"/>
                  <a:gd name="T12" fmla="*/ 0 w 33"/>
                  <a:gd name="T13" fmla="*/ 38 h 54"/>
                  <a:gd name="T14" fmla="*/ 0 w 33"/>
                  <a:gd name="T15" fmla="*/ 38 h 54"/>
                  <a:gd name="T16" fmla="*/ 1 w 33"/>
                  <a:gd name="T17" fmla="*/ 44 h 54"/>
                  <a:gd name="T18" fmla="*/ 4 w 33"/>
                  <a:gd name="T19" fmla="*/ 50 h 54"/>
                  <a:gd name="T20" fmla="*/ 10 w 33"/>
                  <a:gd name="T21" fmla="*/ 53 h 54"/>
                  <a:gd name="T22" fmla="*/ 16 w 33"/>
                  <a:gd name="T23" fmla="*/ 54 h 54"/>
                  <a:gd name="T24" fmla="*/ 16 w 33"/>
                  <a:gd name="T25" fmla="*/ 54 h 54"/>
                  <a:gd name="T26" fmla="*/ 22 w 33"/>
                  <a:gd name="T27" fmla="*/ 53 h 54"/>
                  <a:gd name="T28" fmla="*/ 28 w 33"/>
                  <a:gd name="T29" fmla="*/ 50 h 54"/>
                  <a:gd name="T30" fmla="*/ 31 w 33"/>
                  <a:gd name="T31" fmla="*/ 44 h 54"/>
                  <a:gd name="T32" fmla="*/ 33 w 33"/>
                  <a:gd name="T33" fmla="*/ 38 h 54"/>
                  <a:gd name="T34" fmla="*/ 33 w 33"/>
                  <a:gd name="T35" fmla="*/ 17 h 54"/>
                  <a:gd name="T36" fmla="*/ 33 w 33"/>
                  <a:gd name="T37" fmla="*/ 17 h 54"/>
                  <a:gd name="T38" fmla="*/ 31 w 33"/>
                  <a:gd name="T39" fmla="*/ 11 h 54"/>
                  <a:gd name="T40" fmla="*/ 28 w 33"/>
                  <a:gd name="T41" fmla="*/ 5 h 54"/>
                  <a:gd name="T42" fmla="*/ 22 w 33"/>
                  <a:gd name="T43" fmla="*/ 2 h 54"/>
                  <a:gd name="T44" fmla="*/ 16 w 33"/>
                  <a:gd name="T45" fmla="*/ 0 h 54"/>
                  <a:gd name="T46" fmla="*/ 16 w 33"/>
                  <a:gd name="T47" fmla="*/ 0 h 54"/>
                  <a:gd name="T48" fmla="*/ 16 w 33"/>
                  <a:gd name="T49" fmla="*/ 0 h 54"/>
                  <a:gd name="T50" fmla="*/ 16 w 33"/>
                  <a:gd name="T5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4">
                    <a:moveTo>
                      <a:pt x="16" y="0"/>
                    </a:moveTo>
                    <a:lnTo>
                      <a:pt x="16" y="0"/>
                    </a:lnTo>
                    <a:lnTo>
                      <a:pt x="10" y="2"/>
                    </a:lnTo>
                    <a:lnTo>
                      <a:pt x="4" y="5"/>
                    </a:lnTo>
                    <a:lnTo>
                      <a:pt x="1" y="11"/>
                    </a:lnTo>
                    <a:lnTo>
                      <a:pt x="0" y="17"/>
                    </a:lnTo>
                    <a:lnTo>
                      <a:pt x="0" y="38"/>
                    </a:lnTo>
                    <a:lnTo>
                      <a:pt x="0" y="38"/>
                    </a:lnTo>
                    <a:lnTo>
                      <a:pt x="1" y="44"/>
                    </a:lnTo>
                    <a:lnTo>
                      <a:pt x="4" y="50"/>
                    </a:lnTo>
                    <a:lnTo>
                      <a:pt x="10" y="53"/>
                    </a:lnTo>
                    <a:lnTo>
                      <a:pt x="16" y="54"/>
                    </a:lnTo>
                    <a:lnTo>
                      <a:pt x="16" y="54"/>
                    </a:lnTo>
                    <a:lnTo>
                      <a:pt x="22" y="53"/>
                    </a:lnTo>
                    <a:lnTo>
                      <a:pt x="28" y="50"/>
                    </a:lnTo>
                    <a:lnTo>
                      <a:pt x="31" y="44"/>
                    </a:lnTo>
                    <a:lnTo>
                      <a:pt x="33" y="38"/>
                    </a:lnTo>
                    <a:lnTo>
                      <a:pt x="33" y="17"/>
                    </a:lnTo>
                    <a:lnTo>
                      <a:pt x="33" y="17"/>
                    </a:lnTo>
                    <a:lnTo>
                      <a:pt x="31" y="11"/>
                    </a:lnTo>
                    <a:lnTo>
                      <a:pt x="28" y="5"/>
                    </a:lnTo>
                    <a:lnTo>
                      <a:pt x="22" y="2"/>
                    </a:lnTo>
                    <a:lnTo>
                      <a:pt x="16" y="0"/>
                    </a:lnTo>
                    <a:lnTo>
                      <a:pt x="16" y="0"/>
                    </a:lnTo>
                    <a:close/>
                    <a:moveTo>
                      <a:pt x="16" y="0"/>
                    </a:move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 name="Freeform 460">
                <a:extLst>
                  <a:ext uri="{FF2B5EF4-FFF2-40B4-BE49-F238E27FC236}">
                    <a16:creationId xmlns:a16="http://schemas.microsoft.com/office/drawing/2014/main" id="{43A9A707-0866-4601-AAF7-24B11B74E303}"/>
                  </a:ext>
                </a:extLst>
              </p:cNvPr>
              <p:cNvSpPr>
                <a:spLocks/>
              </p:cNvSpPr>
              <p:nvPr/>
            </p:nvSpPr>
            <p:spPr bwMode="auto">
              <a:xfrm>
                <a:off x="7018339" y="4953000"/>
                <a:ext cx="25400" cy="42863"/>
              </a:xfrm>
              <a:custGeom>
                <a:avLst/>
                <a:gdLst>
                  <a:gd name="T0" fmla="*/ 16 w 33"/>
                  <a:gd name="T1" fmla="*/ 0 h 54"/>
                  <a:gd name="T2" fmla="*/ 16 w 33"/>
                  <a:gd name="T3" fmla="*/ 0 h 54"/>
                  <a:gd name="T4" fmla="*/ 10 w 33"/>
                  <a:gd name="T5" fmla="*/ 2 h 54"/>
                  <a:gd name="T6" fmla="*/ 4 w 33"/>
                  <a:gd name="T7" fmla="*/ 5 h 54"/>
                  <a:gd name="T8" fmla="*/ 1 w 33"/>
                  <a:gd name="T9" fmla="*/ 11 h 54"/>
                  <a:gd name="T10" fmla="*/ 0 w 33"/>
                  <a:gd name="T11" fmla="*/ 17 h 54"/>
                  <a:gd name="T12" fmla="*/ 0 w 33"/>
                  <a:gd name="T13" fmla="*/ 38 h 54"/>
                  <a:gd name="T14" fmla="*/ 0 w 33"/>
                  <a:gd name="T15" fmla="*/ 38 h 54"/>
                  <a:gd name="T16" fmla="*/ 1 w 33"/>
                  <a:gd name="T17" fmla="*/ 44 h 54"/>
                  <a:gd name="T18" fmla="*/ 4 w 33"/>
                  <a:gd name="T19" fmla="*/ 50 h 54"/>
                  <a:gd name="T20" fmla="*/ 10 w 33"/>
                  <a:gd name="T21" fmla="*/ 53 h 54"/>
                  <a:gd name="T22" fmla="*/ 16 w 33"/>
                  <a:gd name="T23" fmla="*/ 54 h 54"/>
                  <a:gd name="T24" fmla="*/ 16 w 33"/>
                  <a:gd name="T25" fmla="*/ 54 h 54"/>
                  <a:gd name="T26" fmla="*/ 22 w 33"/>
                  <a:gd name="T27" fmla="*/ 53 h 54"/>
                  <a:gd name="T28" fmla="*/ 28 w 33"/>
                  <a:gd name="T29" fmla="*/ 50 h 54"/>
                  <a:gd name="T30" fmla="*/ 31 w 33"/>
                  <a:gd name="T31" fmla="*/ 44 h 54"/>
                  <a:gd name="T32" fmla="*/ 33 w 33"/>
                  <a:gd name="T33" fmla="*/ 38 h 54"/>
                  <a:gd name="T34" fmla="*/ 33 w 33"/>
                  <a:gd name="T35" fmla="*/ 17 h 54"/>
                  <a:gd name="T36" fmla="*/ 33 w 33"/>
                  <a:gd name="T37" fmla="*/ 17 h 54"/>
                  <a:gd name="T38" fmla="*/ 31 w 33"/>
                  <a:gd name="T39" fmla="*/ 11 h 54"/>
                  <a:gd name="T40" fmla="*/ 28 w 33"/>
                  <a:gd name="T41" fmla="*/ 5 h 54"/>
                  <a:gd name="T42" fmla="*/ 22 w 33"/>
                  <a:gd name="T43" fmla="*/ 2 h 54"/>
                  <a:gd name="T44" fmla="*/ 16 w 33"/>
                  <a:gd name="T45" fmla="*/ 0 h 54"/>
                  <a:gd name="T46" fmla="*/ 16 w 33"/>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54">
                    <a:moveTo>
                      <a:pt x="16" y="0"/>
                    </a:moveTo>
                    <a:lnTo>
                      <a:pt x="16" y="0"/>
                    </a:lnTo>
                    <a:lnTo>
                      <a:pt x="10" y="2"/>
                    </a:lnTo>
                    <a:lnTo>
                      <a:pt x="4" y="5"/>
                    </a:lnTo>
                    <a:lnTo>
                      <a:pt x="1" y="11"/>
                    </a:lnTo>
                    <a:lnTo>
                      <a:pt x="0" y="17"/>
                    </a:lnTo>
                    <a:lnTo>
                      <a:pt x="0" y="38"/>
                    </a:lnTo>
                    <a:lnTo>
                      <a:pt x="0" y="38"/>
                    </a:lnTo>
                    <a:lnTo>
                      <a:pt x="1" y="44"/>
                    </a:lnTo>
                    <a:lnTo>
                      <a:pt x="4" y="50"/>
                    </a:lnTo>
                    <a:lnTo>
                      <a:pt x="10" y="53"/>
                    </a:lnTo>
                    <a:lnTo>
                      <a:pt x="16" y="54"/>
                    </a:lnTo>
                    <a:lnTo>
                      <a:pt x="16" y="54"/>
                    </a:lnTo>
                    <a:lnTo>
                      <a:pt x="22" y="53"/>
                    </a:lnTo>
                    <a:lnTo>
                      <a:pt x="28" y="50"/>
                    </a:lnTo>
                    <a:lnTo>
                      <a:pt x="31" y="44"/>
                    </a:lnTo>
                    <a:lnTo>
                      <a:pt x="33" y="38"/>
                    </a:lnTo>
                    <a:lnTo>
                      <a:pt x="33" y="17"/>
                    </a:lnTo>
                    <a:lnTo>
                      <a:pt x="33" y="17"/>
                    </a:lnTo>
                    <a:lnTo>
                      <a:pt x="31" y="11"/>
                    </a:lnTo>
                    <a:lnTo>
                      <a:pt x="28" y="5"/>
                    </a:lnTo>
                    <a:lnTo>
                      <a:pt x="22" y="2"/>
                    </a:lnTo>
                    <a:lnTo>
                      <a:pt x="16" y="0"/>
                    </a:lnTo>
                    <a:lnTo>
                      <a:pt x="1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 name="Line 461">
                <a:extLst>
                  <a:ext uri="{FF2B5EF4-FFF2-40B4-BE49-F238E27FC236}">
                    <a16:creationId xmlns:a16="http://schemas.microsoft.com/office/drawing/2014/main" id="{CAF6B7AD-A2C0-49E7-AF79-4AB6D1469DEF}"/>
                  </a:ext>
                </a:extLst>
              </p:cNvPr>
              <p:cNvSpPr>
                <a:spLocks noChangeShapeType="1"/>
              </p:cNvSpPr>
              <p:nvPr/>
            </p:nvSpPr>
            <p:spPr bwMode="auto">
              <a:xfrm>
                <a:off x="7031039" y="495300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7" name="Content Placeholder 2">
            <a:extLst>
              <a:ext uri="{FF2B5EF4-FFF2-40B4-BE49-F238E27FC236}">
                <a16:creationId xmlns:a16="http://schemas.microsoft.com/office/drawing/2014/main" id="{5ADA2FCC-6A31-48F6-82E2-24A1E6C20CFD}"/>
              </a:ext>
            </a:extLst>
          </p:cNvPr>
          <p:cNvSpPr txBox="1">
            <a:spLocks/>
          </p:cNvSpPr>
          <p:nvPr/>
        </p:nvSpPr>
        <p:spPr>
          <a:xfrm>
            <a:off x="2305050" y="3338359"/>
            <a:ext cx="6940073" cy="2657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About the project</a:t>
            </a:r>
          </a:p>
          <a:p>
            <a:pPr marL="0" indent="0">
              <a:buFont typeface="Arial" panose="020B0604020202020204" pitchFamily="34" charset="0"/>
              <a:buNone/>
            </a:pPr>
            <a:r>
              <a:rPr lang="en-GB" sz="2200" dirty="0"/>
              <a:t>The project was advertised to last six to eight weeks, essentially an extended brainstorming session, with many leading researchers attending from fields such as complexity theory, language simulation, neuron nets, abstraction of content from sensory inputs, relationship of randomness to creative thinking, and learning machines. </a:t>
            </a:r>
          </a:p>
        </p:txBody>
      </p:sp>
    </p:spTree>
    <p:extLst>
      <p:ext uri="{BB962C8B-B14F-4D97-AF65-F5344CB8AC3E}">
        <p14:creationId xmlns:p14="http://schemas.microsoft.com/office/powerpoint/2010/main" val="959154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C3AF-3B9C-42B3-8E69-FF895A0491CA}"/>
              </a:ext>
            </a:extLst>
          </p:cNvPr>
          <p:cNvSpPr>
            <a:spLocks noGrp="1"/>
          </p:cNvSpPr>
          <p:nvPr>
            <p:ph type="title"/>
          </p:nvPr>
        </p:nvSpPr>
        <p:spPr>
          <a:xfrm>
            <a:off x="838200" y="604800"/>
            <a:ext cx="10515600" cy="1325563"/>
          </a:xfrm>
        </p:spPr>
        <p:txBody>
          <a:bodyPr/>
          <a:lstStyle/>
          <a:p>
            <a:pPr algn="ctr"/>
            <a:r>
              <a:rPr lang="en-GB" dirty="0"/>
              <a:t>Research &amp; Development</a:t>
            </a:r>
          </a:p>
        </p:txBody>
      </p:sp>
      <p:sp>
        <p:nvSpPr>
          <p:cNvPr id="5" name="Freeform 27">
            <a:extLst>
              <a:ext uri="{FF2B5EF4-FFF2-40B4-BE49-F238E27FC236}">
                <a16:creationId xmlns:a16="http://schemas.microsoft.com/office/drawing/2014/main" id="{FF94D017-5F03-4384-8856-7257EB1A1B30}"/>
              </a:ext>
            </a:extLst>
          </p:cNvPr>
          <p:cNvSpPr/>
          <p:nvPr/>
        </p:nvSpPr>
        <p:spPr>
          <a:xfrm>
            <a:off x="2566219" y="1887813"/>
            <a:ext cx="2192852" cy="1030956"/>
          </a:xfrm>
          <a:custGeom>
            <a:avLst/>
            <a:gdLst>
              <a:gd name="connsiteX0" fmla="*/ 604684 w 2138517"/>
              <a:gd name="connsiteY0" fmla="*/ 0 h 1209368"/>
              <a:gd name="connsiteX1" fmla="*/ 604694 w 2138517"/>
              <a:gd name="connsiteY1" fmla="*/ 1 h 1209368"/>
              <a:gd name="connsiteX2" fmla="*/ 2138517 w 2138517"/>
              <a:gd name="connsiteY2" fmla="*/ 1 h 1209368"/>
              <a:gd name="connsiteX3" fmla="*/ 2138517 w 2138517"/>
              <a:gd name="connsiteY3" fmla="*/ 1209368 h 1209368"/>
              <a:gd name="connsiteX4" fmla="*/ 604684 w 2138517"/>
              <a:gd name="connsiteY4" fmla="*/ 1209368 h 1209368"/>
              <a:gd name="connsiteX5" fmla="*/ 0 w 2138517"/>
              <a:gd name="connsiteY5" fmla="*/ 604684 h 1209368"/>
              <a:gd name="connsiteX6" fmla="*/ 604684 w 2138517"/>
              <a:gd name="connsiteY6" fmla="*/ 0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8517" h="1209368">
                <a:moveTo>
                  <a:pt x="604684" y="0"/>
                </a:moveTo>
                <a:lnTo>
                  <a:pt x="604694" y="1"/>
                </a:lnTo>
                <a:lnTo>
                  <a:pt x="2138517" y="1"/>
                </a:lnTo>
                <a:lnTo>
                  <a:pt x="2138517" y="1209368"/>
                </a:lnTo>
                <a:lnTo>
                  <a:pt x="604684" y="1209368"/>
                </a:lnTo>
                <a:cubicBezTo>
                  <a:pt x="270726" y="1209368"/>
                  <a:pt x="0" y="938642"/>
                  <a:pt x="0" y="604684"/>
                </a:cubicBezTo>
                <a:cubicBezTo>
                  <a:pt x="0" y="270726"/>
                  <a:pt x="270726" y="0"/>
                  <a:pt x="604684" y="0"/>
                </a:cubicBezTo>
                <a:close/>
              </a:path>
            </a:pathLst>
          </a:custGeom>
          <a:solidFill>
            <a:srgbClr val="FFAE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8">
            <a:extLst>
              <a:ext uri="{FF2B5EF4-FFF2-40B4-BE49-F238E27FC236}">
                <a16:creationId xmlns:a16="http://schemas.microsoft.com/office/drawing/2014/main" id="{D7F0FF53-0770-4A76-8EED-74CC56E27B7B}"/>
              </a:ext>
            </a:extLst>
          </p:cNvPr>
          <p:cNvSpPr/>
          <p:nvPr/>
        </p:nvSpPr>
        <p:spPr>
          <a:xfrm>
            <a:off x="4866967" y="1887814"/>
            <a:ext cx="5960059" cy="1030956"/>
          </a:xfrm>
          <a:custGeom>
            <a:avLst/>
            <a:gdLst>
              <a:gd name="connsiteX0" fmla="*/ 0 w 6253316"/>
              <a:gd name="connsiteY0" fmla="*/ 0 h 1209368"/>
              <a:gd name="connsiteX1" fmla="*/ 5648631 w 6253316"/>
              <a:gd name="connsiteY1" fmla="*/ 0 h 1209368"/>
              <a:gd name="connsiteX2" fmla="*/ 5648631 w 6253316"/>
              <a:gd name="connsiteY2" fmla="*/ 0 h 1209368"/>
              <a:gd name="connsiteX3" fmla="*/ 5648632 w 6253316"/>
              <a:gd name="connsiteY3" fmla="*/ 0 h 1209368"/>
              <a:gd name="connsiteX4" fmla="*/ 6253316 w 6253316"/>
              <a:gd name="connsiteY4" fmla="*/ 604684 h 1209368"/>
              <a:gd name="connsiteX5" fmla="*/ 5648632 w 6253316"/>
              <a:gd name="connsiteY5" fmla="*/ 1209368 h 1209368"/>
              <a:gd name="connsiteX6" fmla="*/ 5648622 w 6253316"/>
              <a:gd name="connsiteY6" fmla="*/ 1209367 h 1209368"/>
              <a:gd name="connsiteX7" fmla="*/ 0 w 6253316"/>
              <a:gd name="connsiteY7" fmla="*/ 1209367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3316" h="1209368">
                <a:moveTo>
                  <a:pt x="0" y="0"/>
                </a:moveTo>
                <a:lnTo>
                  <a:pt x="5648631" y="0"/>
                </a:lnTo>
                <a:lnTo>
                  <a:pt x="5648631" y="0"/>
                </a:lnTo>
                <a:lnTo>
                  <a:pt x="5648632" y="0"/>
                </a:lnTo>
                <a:cubicBezTo>
                  <a:pt x="5982590" y="0"/>
                  <a:pt x="6253316" y="270726"/>
                  <a:pt x="6253316" y="604684"/>
                </a:cubicBezTo>
                <a:cubicBezTo>
                  <a:pt x="6253316" y="938642"/>
                  <a:pt x="5982590" y="1209368"/>
                  <a:pt x="5648632" y="1209368"/>
                </a:cubicBezTo>
                <a:lnTo>
                  <a:pt x="5648622" y="1209367"/>
                </a:lnTo>
                <a:lnTo>
                  <a:pt x="0" y="1209367"/>
                </a:lnTo>
                <a:close/>
              </a:path>
            </a:pathLst>
          </a:custGeom>
          <a:solidFill>
            <a:srgbClr val="FFAE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26">
            <a:extLst>
              <a:ext uri="{FF2B5EF4-FFF2-40B4-BE49-F238E27FC236}">
                <a16:creationId xmlns:a16="http://schemas.microsoft.com/office/drawing/2014/main" id="{23500619-A597-43A2-AB6C-E4E9AF0F769B}"/>
              </a:ext>
            </a:extLst>
          </p:cNvPr>
          <p:cNvSpPr/>
          <p:nvPr/>
        </p:nvSpPr>
        <p:spPr>
          <a:xfrm>
            <a:off x="3937818" y="1365100"/>
            <a:ext cx="1808636" cy="1685783"/>
          </a:xfrm>
          <a:custGeom>
            <a:avLst/>
            <a:gdLst>
              <a:gd name="connsiteX0" fmla="*/ 139188 w 1897628"/>
              <a:gd name="connsiteY0" fmla="*/ 604684 h 1977516"/>
              <a:gd name="connsiteX1" fmla="*/ 278376 w 1897628"/>
              <a:gd name="connsiteY1" fmla="*/ 604684 h 1977516"/>
              <a:gd name="connsiteX2" fmla="*/ 278376 w 1897628"/>
              <a:gd name="connsiteY2" fmla="*/ 1814052 h 1977516"/>
              <a:gd name="connsiteX3" fmla="*/ 139188 w 1897628"/>
              <a:gd name="connsiteY3" fmla="*/ 1814052 h 1977516"/>
              <a:gd name="connsiteX4" fmla="*/ 0 w 1897628"/>
              <a:gd name="connsiteY4" fmla="*/ 604684 h 1977516"/>
              <a:gd name="connsiteX5" fmla="*/ 69594 w 1897628"/>
              <a:gd name="connsiteY5" fmla="*/ 604684 h 1977516"/>
              <a:gd name="connsiteX6" fmla="*/ 69594 w 1897628"/>
              <a:gd name="connsiteY6" fmla="*/ 1814052 h 1977516"/>
              <a:gd name="connsiteX7" fmla="*/ 0 w 1897628"/>
              <a:gd name="connsiteY7" fmla="*/ 1814052 h 1977516"/>
              <a:gd name="connsiteX8" fmla="*/ 1113504 w 1897628"/>
              <a:gd name="connsiteY8" fmla="*/ 409269 h 1977516"/>
              <a:gd name="connsiteX9" fmla="*/ 1897628 w 1897628"/>
              <a:gd name="connsiteY9" fmla="*/ 1193392 h 1977516"/>
              <a:gd name="connsiteX10" fmla="*/ 1113504 w 1897628"/>
              <a:gd name="connsiteY10" fmla="*/ 1977516 h 1977516"/>
              <a:gd name="connsiteX11" fmla="*/ 1113504 w 1897628"/>
              <a:gd name="connsiteY11" fmla="*/ 1814052 h 1977516"/>
              <a:gd name="connsiteX12" fmla="*/ 347970 w 1897628"/>
              <a:gd name="connsiteY12" fmla="*/ 1814052 h 1977516"/>
              <a:gd name="connsiteX13" fmla="*/ 347970 w 1897628"/>
              <a:gd name="connsiteY13" fmla="*/ 604684 h 1977516"/>
              <a:gd name="connsiteX14" fmla="*/ 1113504 w 1897628"/>
              <a:gd name="connsiteY14" fmla="*/ 604684 h 1977516"/>
              <a:gd name="connsiteX15" fmla="*/ 1113504 w 1897628"/>
              <a:gd name="connsiteY15" fmla="*/ 0 h 1977516"/>
              <a:gd name="connsiteX16" fmla="*/ 1128235 w 1897628"/>
              <a:gd name="connsiteY16" fmla="*/ 15999 h 1977516"/>
              <a:gd name="connsiteX17" fmla="*/ 1113504 w 1897628"/>
              <a:gd name="connsiteY17" fmla="*/ 30729 h 197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7628" h="1977516">
                <a:moveTo>
                  <a:pt x="139188" y="604684"/>
                </a:moveTo>
                <a:lnTo>
                  <a:pt x="278376" y="604684"/>
                </a:lnTo>
                <a:lnTo>
                  <a:pt x="278376" y="1814052"/>
                </a:lnTo>
                <a:lnTo>
                  <a:pt x="139188" y="1814052"/>
                </a:lnTo>
                <a:close/>
                <a:moveTo>
                  <a:pt x="0" y="604684"/>
                </a:moveTo>
                <a:lnTo>
                  <a:pt x="69594" y="604684"/>
                </a:lnTo>
                <a:lnTo>
                  <a:pt x="69594" y="1814052"/>
                </a:lnTo>
                <a:lnTo>
                  <a:pt x="0" y="1814052"/>
                </a:lnTo>
                <a:close/>
                <a:moveTo>
                  <a:pt x="1113504" y="409269"/>
                </a:moveTo>
                <a:lnTo>
                  <a:pt x="1897628" y="1193392"/>
                </a:lnTo>
                <a:lnTo>
                  <a:pt x="1113504" y="1977516"/>
                </a:lnTo>
                <a:lnTo>
                  <a:pt x="1113504" y="1814052"/>
                </a:lnTo>
                <a:lnTo>
                  <a:pt x="347970" y="1814052"/>
                </a:lnTo>
                <a:lnTo>
                  <a:pt x="347970" y="604684"/>
                </a:lnTo>
                <a:lnTo>
                  <a:pt x="1113504" y="604684"/>
                </a:lnTo>
                <a:close/>
                <a:moveTo>
                  <a:pt x="1113504" y="0"/>
                </a:moveTo>
                <a:lnTo>
                  <a:pt x="1128235" y="15999"/>
                </a:lnTo>
                <a:lnTo>
                  <a:pt x="1113504" y="30729"/>
                </a:lnTo>
                <a:close/>
              </a:path>
            </a:pathLst>
          </a:cu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34">
            <a:extLst>
              <a:ext uri="{FF2B5EF4-FFF2-40B4-BE49-F238E27FC236}">
                <a16:creationId xmlns:a16="http://schemas.microsoft.com/office/drawing/2014/main" id="{7472D77E-77E4-4A70-B4CB-2344C3A9E752}"/>
              </a:ext>
            </a:extLst>
          </p:cNvPr>
          <p:cNvSpPr/>
          <p:nvPr/>
        </p:nvSpPr>
        <p:spPr>
          <a:xfrm>
            <a:off x="2566219" y="4896677"/>
            <a:ext cx="2192852" cy="1030956"/>
          </a:xfrm>
          <a:custGeom>
            <a:avLst/>
            <a:gdLst>
              <a:gd name="connsiteX0" fmla="*/ 604684 w 2138517"/>
              <a:gd name="connsiteY0" fmla="*/ 0 h 1209368"/>
              <a:gd name="connsiteX1" fmla="*/ 604694 w 2138517"/>
              <a:gd name="connsiteY1" fmla="*/ 1 h 1209368"/>
              <a:gd name="connsiteX2" fmla="*/ 2138517 w 2138517"/>
              <a:gd name="connsiteY2" fmla="*/ 1 h 1209368"/>
              <a:gd name="connsiteX3" fmla="*/ 2138517 w 2138517"/>
              <a:gd name="connsiteY3" fmla="*/ 1209368 h 1209368"/>
              <a:gd name="connsiteX4" fmla="*/ 604684 w 2138517"/>
              <a:gd name="connsiteY4" fmla="*/ 1209368 h 1209368"/>
              <a:gd name="connsiteX5" fmla="*/ 0 w 2138517"/>
              <a:gd name="connsiteY5" fmla="*/ 604684 h 1209368"/>
              <a:gd name="connsiteX6" fmla="*/ 604684 w 2138517"/>
              <a:gd name="connsiteY6" fmla="*/ 0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8517" h="1209368">
                <a:moveTo>
                  <a:pt x="604684" y="0"/>
                </a:moveTo>
                <a:lnTo>
                  <a:pt x="604694" y="1"/>
                </a:lnTo>
                <a:lnTo>
                  <a:pt x="2138517" y="1"/>
                </a:lnTo>
                <a:lnTo>
                  <a:pt x="2138517" y="1209368"/>
                </a:lnTo>
                <a:lnTo>
                  <a:pt x="604684" y="1209368"/>
                </a:lnTo>
                <a:cubicBezTo>
                  <a:pt x="270726" y="1209368"/>
                  <a:pt x="0" y="938642"/>
                  <a:pt x="0" y="604684"/>
                </a:cubicBezTo>
                <a:cubicBezTo>
                  <a:pt x="0" y="270726"/>
                  <a:pt x="270726" y="0"/>
                  <a:pt x="604684" y="0"/>
                </a:cubicBezTo>
                <a:close/>
              </a:path>
            </a:pathLst>
          </a:custGeom>
          <a:solidFill>
            <a:srgbClr val="FFAE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5">
            <a:extLst>
              <a:ext uri="{FF2B5EF4-FFF2-40B4-BE49-F238E27FC236}">
                <a16:creationId xmlns:a16="http://schemas.microsoft.com/office/drawing/2014/main" id="{49E040B6-E0B0-4DB7-874B-AB69C486148E}"/>
              </a:ext>
            </a:extLst>
          </p:cNvPr>
          <p:cNvSpPr/>
          <p:nvPr/>
        </p:nvSpPr>
        <p:spPr>
          <a:xfrm>
            <a:off x="4866967" y="4896678"/>
            <a:ext cx="5960059" cy="1030956"/>
          </a:xfrm>
          <a:custGeom>
            <a:avLst/>
            <a:gdLst>
              <a:gd name="connsiteX0" fmla="*/ 0 w 6253316"/>
              <a:gd name="connsiteY0" fmla="*/ 0 h 1209368"/>
              <a:gd name="connsiteX1" fmla="*/ 5648631 w 6253316"/>
              <a:gd name="connsiteY1" fmla="*/ 0 h 1209368"/>
              <a:gd name="connsiteX2" fmla="*/ 5648631 w 6253316"/>
              <a:gd name="connsiteY2" fmla="*/ 0 h 1209368"/>
              <a:gd name="connsiteX3" fmla="*/ 5648632 w 6253316"/>
              <a:gd name="connsiteY3" fmla="*/ 0 h 1209368"/>
              <a:gd name="connsiteX4" fmla="*/ 6253316 w 6253316"/>
              <a:gd name="connsiteY4" fmla="*/ 604684 h 1209368"/>
              <a:gd name="connsiteX5" fmla="*/ 5648632 w 6253316"/>
              <a:gd name="connsiteY5" fmla="*/ 1209368 h 1209368"/>
              <a:gd name="connsiteX6" fmla="*/ 5648622 w 6253316"/>
              <a:gd name="connsiteY6" fmla="*/ 1209367 h 1209368"/>
              <a:gd name="connsiteX7" fmla="*/ 0 w 6253316"/>
              <a:gd name="connsiteY7" fmla="*/ 1209367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3316" h="1209368">
                <a:moveTo>
                  <a:pt x="0" y="0"/>
                </a:moveTo>
                <a:lnTo>
                  <a:pt x="5648631" y="0"/>
                </a:lnTo>
                <a:lnTo>
                  <a:pt x="5648631" y="0"/>
                </a:lnTo>
                <a:lnTo>
                  <a:pt x="5648632" y="0"/>
                </a:lnTo>
                <a:cubicBezTo>
                  <a:pt x="5982590" y="0"/>
                  <a:pt x="6253316" y="270726"/>
                  <a:pt x="6253316" y="604684"/>
                </a:cubicBezTo>
                <a:cubicBezTo>
                  <a:pt x="6253316" y="938642"/>
                  <a:pt x="5982590" y="1209368"/>
                  <a:pt x="5648632" y="1209368"/>
                </a:cubicBezTo>
                <a:lnTo>
                  <a:pt x="5648622" y="1209367"/>
                </a:lnTo>
                <a:lnTo>
                  <a:pt x="0" y="1209367"/>
                </a:lnTo>
                <a:close/>
              </a:path>
            </a:pathLst>
          </a:custGeom>
          <a:solidFill>
            <a:srgbClr val="FFAE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D3BA7DFA-C21C-4004-BBC8-9495FABEF8E9}"/>
              </a:ext>
            </a:extLst>
          </p:cNvPr>
          <p:cNvSpPr/>
          <p:nvPr/>
        </p:nvSpPr>
        <p:spPr>
          <a:xfrm>
            <a:off x="3937818" y="4373964"/>
            <a:ext cx="1808636" cy="1685783"/>
          </a:xfrm>
          <a:custGeom>
            <a:avLst/>
            <a:gdLst>
              <a:gd name="connsiteX0" fmla="*/ 139188 w 1897628"/>
              <a:gd name="connsiteY0" fmla="*/ 604684 h 1977516"/>
              <a:gd name="connsiteX1" fmla="*/ 278376 w 1897628"/>
              <a:gd name="connsiteY1" fmla="*/ 604684 h 1977516"/>
              <a:gd name="connsiteX2" fmla="*/ 278376 w 1897628"/>
              <a:gd name="connsiteY2" fmla="*/ 1814052 h 1977516"/>
              <a:gd name="connsiteX3" fmla="*/ 139188 w 1897628"/>
              <a:gd name="connsiteY3" fmla="*/ 1814052 h 1977516"/>
              <a:gd name="connsiteX4" fmla="*/ 0 w 1897628"/>
              <a:gd name="connsiteY4" fmla="*/ 604684 h 1977516"/>
              <a:gd name="connsiteX5" fmla="*/ 69594 w 1897628"/>
              <a:gd name="connsiteY5" fmla="*/ 604684 h 1977516"/>
              <a:gd name="connsiteX6" fmla="*/ 69594 w 1897628"/>
              <a:gd name="connsiteY6" fmla="*/ 1814052 h 1977516"/>
              <a:gd name="connsiteX7" fmla="*/ 0 w 1897628"/>
              <a:gd name="connsiteY7" fmla="*/ 1814052 h 1977516"/>
              <a:gd name="connsiteX8" fmla="*/ 1113504 w 1897628"/>
              <a:gd name="connsiteY8" fmla="*/ 409269 h 1977516"/>
              <a:gd name="connsiteX9" fmla="*/ 1897628 w 1897628"/>
              <a:gd name="connsiteY9" fmla="*/ 1193392 h 1977516"/>
              <a:gd name="connsiteX10" fmla="*/ 1113504 w 1897628"/>
              <a:gd name="connsiteY10" fmla="*/ 1977516 h 1977516"/>
              <a:gd name="connsiteX11" fmla="*/ 1113504 w 1897628"/>
              <a:gd name="connsiteY11" fmla="*/ 1814052 h 1977516"/>
              <a:gd name="connsiteX12" fmla="*/ 347970 w 1897628"/>
              <a:gd name="connsiteY12" fmla="*/ 1814052 h 1977516"/>
              <a:gd name="connsiteX13" fmla="*/ 347970 w 1897628"/>
              <a:gd name="connsiteY13" fmla="*/ 604684 h 1977516"/>
              <a:gd name="connsiteX14" fmla="*/ 1113504 w 1897628"/>
              <a:gd name="connsiteY14" fmla="*/ 604684 h 1977516"/>
              <a:gd name="connsiteX15" fmla="*/ 1113504 w 1897628"/>
              <a:gd name="connsiteY15" fmla="*/ 0 h 1977516"/>
              <a:gd name="connsiteX16" fmla="*/ 1128235 w 1897628"/>
              <a:gd name="connsiteY16" fmla="*/ 15999 h 1977516"/>
              <a:gd name="connsiteX17" fmla="*/ 1113504 w 1897628"/>
              <a:gd name="connsiteY17" fmla="*/ 30729 h 197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7628" h="1977516">
                <a:moveTo>
                  <a:pt x="139188" y="604684"/>
                </a:moveTo>
                <a:lnTo>
                  <a:pt x="278376" y="604684"/>
                </a:lnTo>
                <a:lnTo>
                  <a:pt x="278376" y="1814052"/>
                </a:lnTo>
                <a:lnTo>
                  <a:pt x="139188" y="1814052"/>
                </a:lnTo>
                <a:close/>
                <a:moveTo>
                  <a:pt x="0" y="604684"/>
                </a:moveTo>
                <a:lnTo>
                  <a:pt x="69594" y="604684"/>
                </a:lnTo>
                <a:lnTo>
                  <a:pt x="69594" y="1814052"/>
                </a:lnTo>
                <a:lnTo>
                  <a:pt x="0" y="1814052"/>
                </a:lnTo>
                <a:close/>
                <a:moveTo>
                  <a:pt x="1113504" y="409269"/>
                </a:moveTo>
                <a:lnTo>
                  <a:pt x="1897628" y="1193392"/>
                </a:lnTo>
                <a:lnTo>
                  <a:pt x="1113504" y="1977516"/>
                </a:lnTo>
                <a:lnTo>
                  <a:pt x="1113504" y="1814052"/>
                </a:lnTo>
                <a:lnTo>
                  <a:pt x="347970" y="1814052"/>
                </a:lnTo>
                <a:lnTo>
                  <a:pt x="347970" y="604684"/>
                </a:lnTo>
                <a:lnTo>
                  <a:pt x="1113504" y="604684"/>
                </a:lnTo>
                <a:close/>
                <a:moveTo>
                  <a:pt x="1113504" y="0"/>
                </a:moveTo>
                <a:lnTo>
                  <a:pt x="1128235" y="15999"/>
                </a:lnTo>
                <a:lnTo>
                  <a:pt x="1113504" y="30729"/>
                </a:lnTo>
                <a:close/>
              </a:path>
            </a:pathLst>
          </a:cu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2AB176-90C8-48F1-8402-53D9A4C15CEB}"/>
              </a:ext>
            </a:extLst>
          </p:cNvPr>
          <p:cNvSpPr>
            <a:spLocks noChangeAspect="1"/>
          </p:cNvSpPr>
          <p:nvPr/>
        </p:nvSpPr>
        <p:spPr>
          <a:xfrm>
            <a:off x="2734329" y="1955785"/>
            <a:ext cx="871518" cy="87151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lumMod val="75000"/>
                    <a:lumOff val="25000"/>
                  </a:schemeClr>
                </a:solidFill>
                <a:latin typeface="+mj-lt"/>
              </a:rPr>
              <a:t>01</a:t>
            </a:r>
          </a:p>
        </p:txBody>
      </p:sp>
      <p:sp>
        <p:nvSpPr>
          <p:cNvPr id="12" name="Oval 11">
            <a:extLst>
              <a:ext uri="{FF2B5EF4-FFF2-40B4-BE49-F238E27FC236}">
                <a16:creationId xmlns:a16="http://schemas.microsoft.com/office/drawing/2014/main" id="{07548CCC-FCE4-447C-BB39-95ED556DB771}"/>
              </a:ext>
            </a:extLst>
          </p:cNvPr>
          <p:cNvSpPr>
            <a:spLocks noChangeAspect="1"/>
          </p:cNvSpPr>
          <p:nvPr/>
        </p:nvSpPr>
        <p:spPr>
          <a:xfrm>
            <a:off x="2710060" y="4957396"/>
            <a:ext cx="871518" cy="87151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lumMod val="75000"/>
                    <a:lumOff val="25000"/>
                  </a:schemeClr>
                </a:solidFill>
                <a:latin typeface="+mj-lt"/>
              </a:rPr>
              <a:t>03</a:t>
            </a:r>
          </a:p>
        </p:txBody>
      </p:sp>
      <p:grpSp>
        <p:nvGrpSpPr>
          <p:cNvPr id="13" name="Group 12">
            <a:extLst>
              <a:ext uri="{FF2B5EF4-FFF2-40B4-BE49-F238E27FC236}">
                <a16:creationId xmlns:a16="http://schemas.microsoft.com/office/drawing/2014/main" id="{61D2A8DC-9222-48E1-B80E-1CFBAA6B984C}"/>
              </a:ext>
            </a:extLst>
          </p:cNvPr>
          <p:cNvGrpSpPr/>
          <p:nvPr/>
        </p:nvGrpSpPr>
        <p:grpSpPr>
          <a:xfrm>
            <a:off x="5996846" y="1917487"/>
            <a:ext cx="4245136" cy="1011000"/>
            <a:chOff x="5995414" y="1778066"/>
            <a:chExt cx="4454013" cy="1185959"/>
          </a:xfrm>
        </p:grpSpPr>
        <p:sp>
          <p:nvSpPr>
            <p:cNvPr id="14" name="Rectangle 13">
              <a:extLst>
                <a:ext uri="{FF2B5EF4-FFF2-40B4-BE49-F238E27FC236}">
                  <a16:creationId xmlns:a16="http://schemas.microsoft.com/office/drawing/2014/main" id="{666A2A86-8548-4714-B2D4-CA89F243DC81}"/>
                </a:ext>
              </a:extLst>
            </p:cNvPr>
            <p:cNvSpPr/>
            <p:nvPr/>
          </p:nvSpPr>
          <p:spPr>
            <a:xfrm>
              <a:off x="6025390" y="1778066"/>
              <a:ext cx="1820178" cy="430887"/>
            </a:xfrm>
            <a:prstGeom prst="rect">
              <a:avLst/>
            </a:prstGeom>
          </p:spPr>
          <p:txBody>
            <a:bodyPr wrap="none">
              <a:spAutoFit/>
            </a:bodyPr>
            <a:lstStyle/>
            <a:p>
              <a:pPr algn="r"/>
              <a:r>
                <a:rPr lang="en-US" sz="2200" b="1" dirty="0">
                  <a:solidFill>
                    <a:schemeClr val="bg1"/>
                  </a:solidFill>
                </a:rPr>
                <a:t>Initial interest</a:t>
              </a:r>
            </a:p>
          </p:txBody>
        </p:sp>
        <p:sp>
          <p:nvSpPr>
            <p:cNvPr id="15" name="TextBox 14">
              <a:extLst>
                <a:ext uri="{FF2B5EF4-FFF2-40B4-BE49-F238E27FC236}">
                  <a16:creationId xmlns:a16="http://schemas.microsoft.com/office/drawing/2014/main" id="{B5777888-6ED4-4A73-99EA-6474CAB43F91}"/>
                </a:ext>
              </a:extLst>
            </p:cNvPr>
            <p:cNvSpPr txBox="1"/>
            <p:nvPr/>
          </p:nvSpPr>
          <p:spPr>
            <a:xfrm>
              <a:off x="5995414" y="2169740"/>
              <a:ext cx="4454013" cy="794285"/>
            </a:xfrm>
            <a:prstGeom prst="rect">
              <a:avLst/>
            </a:prstGeom>
            <a:noFill/>
          </p:spPr>
          <p:txBody>
            <a:bodyPr wrap="square" rtlCol="0">
              <a:spAutoFit/>
            </a:bodyPr>
            <a:lstStyle/>
            <a:p>
              <a:pPr defTabSz="1219170">
                <a:spcBef>
                  <a:spcPct val="20000"/>
                </a:spcBef>
                <a:defRPr/>
              </a:pPr>
              <a:r>
                <a:rPr lang="en-GB" sz="1900" dirty="0">
                  <a:solidFill>
                    <a:schemeClr val="bg1"/>
                  </a:solidFill>
                </a:rPr>
                <a:t>Artificial Intelligence research benefited from millions in grants and funding.</a:t>
              </a:r>
            </a:p>
          </p:txBody>
        </p:sp>
      </p:grpSp>
      <p:grpSp>
        <p:nvGrpSpPr>
          <p:cNvPr id="16" name="Group 15">
            <a:extLst>
              <a:ext uri="{FF2B5EF4-FFF2-40B4-BE49-F238E27FC236}">
                <a16:creationId xmlns:a16="http://schemas.microsoft.com/office/drawing/2014/main" id="{05054141-5E93-4F6F-9C8F-899F3737F7A1}"/>
              </a:ext>
            </a:extLst>
          </p:cNvPr>
          <p:cNvGrpSpPr/>
          <p:nvPr/>
        </p:nvGrpSpPr>
        <p:grpSpPr>
          <a:xfrm>
            <a:off x="6025946" y="5041468"/>
            <a:ext cx="4245137" cy="679733"/>
            <a:chOff x="6137787" y="1897421"/>
            <a:chExt cx="4454013" cy="797364"/>
          </a:xfrm>
        </p:grpSpPr>
        <p:sp>
          <p:nvSpPr>
            <p:cNvPr id="17" name="Rectangle 16">
              <a:extLst>
                <a:ext uri="{FF2B5EF4-FFF2-40B4-BE49-F238E27FC236}">
                  <a16:creationId xmlns:a16="http://schemas.microsoft.com/office/drawing/2014/main" id="{778D8FFC-74AD-473F-B8AF-B66685C5EB85}"/>
                </a:ext>
              </a:extLst>
            </p:cNvPr>
            <p:cNvSpPr/>
            <p:nvPr/>
          </p:nvSpPr>
          <p:spPr>
            <a:xfrm>
              <a:off x="6156708" y="1897421"/>
              <a:ext cx="1191032" cy="430887"/>
            </a:xfrm>
            <a:prstGeom prst="rect">
              <a:avLst/>
            </a:prstGeom>
          </p:spPr>
          <p:txBody>
            <a:bodyPr wrap="none">
              <a:spAutoFit/>
            </a:bodyPr>
            <a:lstStyle/>
            <a:p>
              <a:r>
                <a:rPr lang="en-US" sz="2200" b="1" dirty="0">
                  <a:solidFill>
                    <a:schemeClr val="bg1"/>
                  </a:solidFill>
                </a:rPr>
                <a:t>Recently</a:t>
              </a:r>
            </a:p>
          </p:txBody>
        </p:sp>
        <p:sp>
          <p:nvSpPr>
            <p:cNvPr id="18" name="TextBox 17">
              <a:extLst>
                <a:ext uri="{FF2B5EF4-FFF2-40B4-BE49-F238E27FC236}">
                  <a16:creationId xmlns:a16="http://schemas.microsoft.com/office/drawing/2014/main" id="{F4A192F5-F296-4D91-9EB8-D45E86226A4D}"/>
                </a:ext>
              </a:extLst>
            </p:cNvPr>
            <p:cNvSpPr txBox="1"/>
            <p:nvPr/>
          </p:nvSpPr>
          <p:spPr>
            <a:xfrm>
              <a:off x="6137787" y="2243486"/>
              <a:ext cx="4454013" cy="451299"/>
            </a:xfrm>
            <a:prstGeom prst="rect">
              <a:avLst/>
            </a:prstGeom>
            <a:noFill/>
          </p:spPr>
          <p:txBody>
            <a:bodyPr wrap="square" rtlCol="0">
              <a:spAutoFit/>
            </a:bodyPr>
            <a:lstStyle/>
            <a:p>
              <a:pPr defTabSz="1219170">
                <a:spcBef>
                  <a:spcPct val="20000"/>
                </a:spcBef>
                <a:defRPr/>
              </a:pPr>
              <a:r>
                <a:rPr lang="en-US" sz="1900" dirty="0">
                  <a:solidFill>
                    <a:schemeClr val="bg1"/>
                  </a:solidFill>
                </a:rPr>
                <a:t>Fluctuating interest &amp; funding</a:t>
              </a:r>
            </a:p>
          </p:txBody>
        </p:sp>
      </p:grpSp>
      <p:sp>
        <p:nvSpPr>
          <p:cNvPr id="19" name="Freeform 30">
            <a:extLst>
              <a:ext uri="{FF2B5EF4-FFF2-40B4-BE49-F238E27FC236}">
                <a16:creationId xmlns:a16="http://schemas.microsoft.com/office/drawing/2014/main" id="{514F380B-C1EF-49A8-A28C-E56C37E82F9E}"/>
              </a:ext>
            </a:extLst>
          </p:cNvPr>
          <p:cNvSpPr/>
          <p:nvPr/>
        </p:nvSpPr>
        <p:spPr>
          <a:xfrm rot="10800000">
            <a:off x="7108719" y="3388120"/>
            <a:ext cx="2192852" cy="1030956"/>
          </a:xfrm>
          <a:custGeom>
            <a:avLst/>
            <a:gdLst>
              <a:gd name="connsiteX0" fmla="*/ 604684 w 2138517"/>
              <a:gd name="connsiteY0" fmla="*/ 0 h 1209368"/>
              <a:gd name="connsiteX1" fmla="*/ 604694 w 2138517"/>
              <a:gd name="connsiteY1" fmla="*/ 1 h 1209368"/>
              <a:gd name="connsiteX2" fmla="*/ 2138517 w 2138517"/>
              <a:gd name="connsiteY2" fmla="*/ 1 h 1209368"/>
              <a:gd name="connsiteX3" fmla="*/ 2138517 w 2138517"/>
              <a:gd name="connsiteY3" fmla="*/ 1209368 h 1209368"/>
              <a:gd name="connsiteX4" fmla="*/ 604684 w 2138517"/>
              <a:gd name="connsiteY4" fmla="*/ 1209368 h 1209368"/>
              <a:gd name="connsiteX5" fmla="*/ 0 w 2138517"/>
              <a:gd name="connsiteY5" fmla="*/ 604684 h 1209368"/>
              <a:gd name="connsiteX6" fmla="*/ 604684 w 2138517"/>
              <a:gd name="connsiteY6" fmla="*/ 0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8517" h="1209368">
                <a:moveTo>
                  <a:pt x="604684" y="0"/>
                </a:moveTo>
                <a:lnTo>
                  <a:pt x="604694" y="1"/>
                </a:lnTo>
                <a:lnTo>
                  <a:pt x="2138517" y="1"/>
                </a:lnTo>
                <a:lnTo>
                  <a:pt x="2138517" y="1209368"/>
                </a:lnTo>
                <a:lnTo>
                  <a:pt x="604684" y="1209368"/>
                </a:lnTo>
                <a:cubicBezTo>
                  <a:pt x="270726" y="1209368"/>
                  <a:pt x="0" y="938642"/>
                  <a:pt x="0" y="604684"/>
                </a:cubicBezTo>
                <a:cubicBezTo>
                  <a:pt x="0" y="270726"/>
                  <a:pt x="270726" y="0"/>
                  <a:pt x="604684"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31">
            <a:extLst>
              <a:ext uri="{FF2B5EF4-FFF2-40B4-BE49-F238E27FC236}">
                <a16:creationId xmlns:a16="http://schemas.microsoft.com/office/drawing/2014/main" id="{3F1D4E99-BD4B-483A-8F0A-495D88546A2F}"/>
              </a:ext>
            </a:extLst>
          </p:cNvPr>
          <p:cNvSpPr/>
          <p:nvPr/>
        </p:nvSpPr>
        <p:spPr>
          <a:xfrm rot="10800000">
            <a:off x="855403" y="3388119"/>
            <a:ext cx="5960059" cy="1030956"/>
          </a:xfrm>
          <a:custGeom>
            <a:avLst/>
            <a:gdLst>
              <a:gd name="connsiteX0" fmla="*/ 0 w 6253316"/>
              <a:gd name="connsiteY0" fmla="*/ 0 h 1209368"/>
              <a:gd name="connsiteX1" fmla="*/ 5648631 w 6253316"/>
              <a:gd name="connsiteY1" fmla="*/ 0 h 1209368"/>
              <a:gd name="connsiteX2" fmla="*/ 5648631 w 6253316"/>
              <a:gd name="connsiteY2" fmla="*/ 0 h 1209368"/>
              <a:gd name="connsiteX3" fmla="*/ 5648632 w 6253316"/>
              <a:gd name="connsiteY3" fmla="*/ 0 h 1209368"/>
              <a:gd name="connsiteX4" fmla="*/ 6253316 w 6253316"/>
              <a:gd name="connsiteY4" fmla="*/ 604684 h 1209368"/>
              <a:gd name="connsiteX5" fmla="*/ 5648632 w 6253316"/>
              <a:gd name="connsiteY5" fmla="*/ 1209368 h 1209368"/>
              <a:gd name="connsiteX6" fmla="*/ 5648622 w 6253316"/>
              <a:gd name="connsiteY6" fmla="*/ 1209367 h 1209368"/>
              <a:gd name="connsiteX7" fmla="*/ 0 w 6253316"/>
              <a:gd name="connsiteY7" fmla="*/ 1209367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3316" h="1209368">
                <a:moveTo>
                  <a:pt x="0" y="0"/>
                </a:moveTo>
                <a:lnTo>
                  <a:pt x="5648631" y="0"/>
                </a:lnTo>
                <a:lnTo>
                  <a:pt x="5648631" y="0"/>
                </a:lnTo>
                <a:lnTo>
                  <a:pt x="5648632" y="0"/>
                </a:lnTo>
                <a:cubicBezTo>
                  <a:pt x="5982590" y="0"/>
                  <a:pt x="6253316" y="270726"/>
                  <a:pt x="6253316" y="604684"/>
                </a:cubicBezTo>
                <a:cubicBezTo>
                  <a:pt x="6253316" y="938642"/>
                  <a:pt x="5982590" y="1209368"/>
                  <a:pt x="5648632" y="1209368"/>
                </a:cubicBezTo>
                <a:lnTo>
                  <a:pt x="5648622" y="1209367"/>
                </a:lnTo>
                <a:lnTo>
                  <a:pt x="0" y="120936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32">
            <a:extLst>
              <a:ext uri="{FF2B5EF4-FFF2-40B4-BE49-F238E27FC236}">
                <a16:creationId xmlns:a16="http://schemas.microsoft.com/office/drawing/2014/main" id="{A59471FD-D60D-4C37-8A2F-DEDC509E8B9E}"/>
              </a:ext>
            </a:extLst>
          </p:cNvPr>
          <p:cNvSpPr/>
          <p:nvPr/>
        </p:nvSpPr>
        <p:spPr>
          <a:xfrm rot="10800000">
            <a:off x="6140240" y="3235449"/>
            <a:ext cx="1808636" cy="1685783"/>
          </a:xfrm>
          <a:custGeom>
            <a:avLst/>
            <a:gdLst>
              <a:gd name="connsiteX0" fmla="*/ 139188 w 1897628"/>
              <a:gd name="connsiteY0" fmla="*/ 604684 h 1977516"/>
              <a:gd name="connsiteX1" fmla="*/ 278376 w 1897628"/>
              <a:gd name="connsiteY1" fmla="*/ 604684 h 1977516"/>
              <a:gd name="connsiteX2" fmla="*/ 278376 w 1897628"/>
              <a:gd name="connsiteY2" fmla="*/ 1814052 h 1977516"/>
              <a:gd name="connsiteX3" fmla="*/ 139188 w 1897628"/>
              <a:gd name="connsiteY3" fmla="*/ 1814052 h 1977516"/>
              <a:gd name="connsiteX4" fmla="*/ 0 w 1897628"/>
              <a:gd name="connsiteY4" fmla="*/ 604684 h 1977516"/>
              <a:gd name="connsiteX5" fmla="*/ 69594 w 1897628"/>
              <a:gd name="connsiteY5" fmla="*/ 604684 h 1977516"/>
              <a:gd name="connsiteX6" fmla="*/ 69594 w 1897628"/>
              <a:gd name="connsiteY6" fmla="*/ 1814052 h 1977516"/>
              <a:gd name="connsiteX7" fmla="*/ 0 w 1897628"/>
              <a:gd name="connsiteY7" fmla="*/ 1814052 h 1977516"/>
              <a:gd name="connsiteX8" fmla="*/ 1113504 w 1897628"/>
              <a:gd name="connsiteY8" fmla="*/ 409269 h 1977516"/>
              <a:gd name="connsiteX9" fmla="*/ 1897628 w 1897628"/>
              <a:gd name="connsiteY9" fmla="*/ 1193392 h 1977516"/>
              <a:gd name="connsiteX10" fmla="*/ 1113504 w 1897628"/>
              <a:gd name="connsiteY10" fmla="*/ 1977516 h 1977516"/>
              <a:gd name="connsiteX11" fmla="*/ 1113504 w 1897628"/>
              <a:gd name="connsiteY11" fmla="*/ 1814052 h 1977516"/>
              <a:gd name="connsiteX12" fmla="*/ 347970 w 1897628"/>
              <a:gd name="connsiteY12" fmla="*/ 1814052 h 1977516"/>
              <a:gd name="connsiteX13" fmla="*/ 347970 w 1897628"/>
              <a:gd name="connsiteY13" fmla="*/ 604684 h 1977516"/>
              <a:gd name="connsiteX14" fmla="*/ 1113504 w 1897628"/>
              <a:gd name="connsiteY14" fmla="*/ 604684 h 1977516"/>
              <a:gd name="connsiteX15" fmla="*/ 1113504 w 1897628"/>
              <a:gd name="connsiteY15" fmla="*/ 0 h 1977516"/>
              <a:gd name="connsiteX16" fmla="*/ 1128235 w 1897628"/>
              <a:gd name="connsiteY16" fmla="*/ 15999 h 1977516"/>
              <a:gd name="connsiteX17" fmla="*/ 1113504 w 1897628"/>
              <a:gd name="connsiteY17" fmla="*/ 30729 h 197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7628" h="1977516">
                <a:moveTo>
                  <a:pt x="139188" y="604684"/>
                </a:moveTo>
                <a:lnTo>
                  <a:pt x="278376" y="604684"/>
                </a:lnTo>
                <a:lnTo>
                  <a:pt x="278376" y="1814052"/>
                </a:lnTo>
                <a:lnTo>
                  <a:pt x="139188" y="1814052"/>
                </a:lnTo>
                <a:close/>
                <a:moveTo>
                  <a:pt x="0" y="604684"/>
                </a:moveTo>
                <a:lnTo>
                  <a:pt x="69594" y="604684"/>
                </a:lnTo>
                <a:lnTo>
                  <a:pt x="69594" y="1814052"/>
                </a:lnTo>
                <a:lnTo>
                  <a:pt x="0" y="1814052"/>
                </a:lnTo>
                <a:close/>
                <a:moveTo>
                  <a:pt x="1113504" y="409269"/>
                </a:moveTo>
                <a:lnTo>
                  <a:pt x="1897628" y="1193392"/>
                </a:lnTo>
                <a:lnTo>
                  <a:pt x="1113504" y="1977516"/>
                </a:lnTo>
                <a:lnTo>
                  <a:pt x="1113504" y="1814052"/>
                </a:lnTo>
                <a:lnTo>
                  <a:pt x="347970" y="1814052"/>
                </a:lnTo>
                <a:lnTo>
                  <a:pt x="347970" y="604684"/>
                </a:lnTo>
                <a:lnTo>
                  <a:pt x="1113504" y="604684"/>
                </a:lnTo>
                <a:close/>
                <a:moveTo>
                  <a:pt x="1113504" y="0"/>
                </a:moveTo>
                <a:lnTo>
                  <a:pt x="1128235" y="15999"/>
                </a:lnTo>
                <a:lnTo>
                  <a:pt x="1113504" y="30729"/>
                </a:lnTo>
                <a:close/>
              </a:path>
            </a:pathLst>
          </a:custGeom>
          <a:solidFill>
            <a:srgbClr val="FFAE1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EC0597B-AD8B-4968-BC7F-0A25124E3417}"/>
              </a:ext>
            </a:extLst>
          </p:cNvPr>
          <p:cNvGrpSpPr/>
          <p:nvPr/>
        </p:nvGrpSpPr>
        <p:grpSpPr>
          <a:xfrm>
            <a:off x="845070" y="3375241"/>
            <a:ext cx="5431985" cy="940545"/>
            <a:chOff x="1124263" y="3438276"/>
            <a:chExt cx="5073320" cy="1103313"/>
          </a:xfrm>
        </p:grpSpPr>
        <p:sp>
          <p:nvSpPr>
            <p:cNvPr id="23" name="Rectangle 22">
              <a:extLst>
                <a:ext uri="{FF2B5EF4-FFF2-40B4-BE49-F238E27FC236}">
                  <a16:creationId xmlns:a16="http://schemas.microsoft.com/office/drawing/2014/main" id="{B665DA4D-8B00-401B-8984-65A5F0F7984E}"/>
                </a:ext>
              </a:extLst>
            </p:cNvPr>
            <p:cNvSpPr/>
            <p:nvPr/>
          </p:nvSpPr>
          <p:spPr>
            <a:xfrm>
              <a:off x="4826374" y="3438276"/>
              <a:ext cx="1371209" cy="430887"/>
            </a:xfrm>
            <a:prstGeom prst="rect">
              <a:avLst/>
            </a:prstGeom>
          </p:spPr>
          <p:txBody>
            <a:bodyPr wrap="none">
              <a:spAutoFit/>
            </a:bodyPr>
            <a:lstStyle/>
            <a:p>
              <a:pPr algn="r"/>
              <a:r>
                <a:rPr lang="en-US" sz="2200" b="1" dirty="0">
                  <a:solidFill>
                    <a:schemeClr val="tx1">
                      <a:lumMod val="75000"/>
                      <a:lumOff val="25000"/>
                    </a:schemeClr>
                  </a:solidFill>
                </a:rPr>
                <a:t>AI Winter </a:t>
              </a:r>
            </a:p>
          </p:txBody>
        </p:sp>
        <p:sp>
          <p:nvSpPr>
            <p:cNvPr id="24" name="TextBox 23">
              <a:extLst>
                <a:ext uri="{FF2B5EF4-FFF2-40B4-BE49-F238E27FC236}">
                  <a16:creationId xmlns:a16="http://schemas.microsoft.com/office/drawing/2014/main" id="{64810079-08A8-46DB-B972-24FB28529DB0}"/>
                </a:ext>
              </a:extLst>
            </p:cNvPr>
            <p:cNvSpPr txBox="1"/>
            <p:nvPr/>
          </p:nvSpPr>
          <p:spPr>
            <a:xfrm>
              <a:off x="1124263" y="3783407"/>
              <a:ext cx="5019801" cy="758182"/>
            </a:xfrm>
            <a:prstGeom prst="rect">
              <a:avLst/>
            </a:prstGeom>
            <a:noFill/>
          </p:spPr>
          <p:txBody>
            <a:bodyPr wrap="square" rtlCol="0">
              <a:spAutoFit/>
            </a:bodyPr>
            <a:lstStyle/>
            <a:p>
              <a:pPr algn="r" defTabSz="1219170">
                <a:spcBef>
                  <a:spcPct val="20000"/>
                </a:spcBef>
                <a:defRPr/>
              </a:pPr>
              <a:r>
                <a:rPr lang="en-GB" sz="1900" dirty="0">
                  <a:solidFill>
                    <a:schemeClr val="tx1">
                      <a:lumMod val="75000"/>
                      <a:lumOff val="25000"/>
                    </a:schemeClr>
                  </a:solidFill>
                </a:rPr>
                <a:t>Professor Sir James Lighthill &amp; Debate 1973 </a:t>
              </a:r>
              <a:r>
                <a:rPr lang="en-GB" sz="2000" dirty="0">
                  <a:solidFill>
                    <a:schemeClr val="tx1">
                      <a:lumMod val="75000"/>
                      <a:lumOff val="25000"/>
                    </a:schemeClr>
                  </a:solidFill>
                </a:rPr>
                <a:t/>
              </a:r>
              <a:br>
                <a:rPr lang="en-GB" sz="2000" dirty="0">
                  <a:solidFill>
                    <a:schemeClr val="tx1">
                      <a:lumMod val="75000"/>
                      <a:lumOff val="25000"/>
                    </a:schemeClr>
                  </a:solidFill>
                </a:rPr>
              </a:br>
              <a:r>
                <a:rPr lang="en-GB" sz="1600" dirty="0">
                  <a:solidFill>
                    <a:schemeClr val="tx1">
                      <a:lumMod val="75000"/>
                      <a:lumOff val="25000"/>
                    </a:schemeClr>
                  </a:solidFill>
                </a:rPr>
                <a:t>(known as “The Lighthill Debate on BBC “Controversy” series)</a:t>
              </a:r>
            </a:p>
          </p:txBody>
        </p:sp>
      </p:grpSp>
      <p:sp>
        <p:nvSpPr>
          <p:cNvPr id="25" name="Oval 24">
            <a:extLst>
              <a:ext uri="{FF2B5EF4-FFF2-40B4-BE49-F238E27FC236}">
                <a16:creationId xmlns:a16="http://schemas.microsoft.com/office/drawing/2014/main" id="{EC542BD5-FCA0-47B2-84BD-491419095ADE}"/>
              </a:ext>
            </a:extLst>
          </p:cNvPr>
          <p:cNvSpPr>
            <a:spLocks noChangeAspect="1"/>
          </p:cNvSpPr>
          <p:nvPr/>
        </p:nvSpPr>
        <p:spPr>
          <a:xfrm>
            <a:off x="8340208" y="3449092"/>
            <a:ext cx="871518" cy="87151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lumMod val="75000"/>
                    <a:lumOff val="25000"/>
                  </a:schemeClr>
                </a:solidFill>
                <a:latin typeface="+mj-lt"/>
              </a:rPr>
              <a:t>02</a:t>
            </a:r>
          </a:p>
        </p:txBody>
      </p:sp>
    </p:spTree>
    <p:extLst>
      <p:ext uri="{BB962C8B-B14F-4D97-AF65-F5344CB8AC3E}">
        <p14:creationId xmlns:p14="http://schemas.microsoft.com/office/powerpoint/2010/main" val="686653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7304-707A-423A-90B4-71146AB84E79}"/>
              </a:ext>
            </a:extLst>
          </p:cNvPr>
          <p:cNvSpPr>
            <a:spLocks noGrp="1"/>
          </p:cNvSpPr>
          <p:nvPr>
            <p:ph type="title"/>
          </p:nvPr>
        </p:nvSpPr>
        <p:spPr>
          <a:xfrm>
            <a:off x="838200" y="604800"/>
            <a:ext cx="10515600" cy="1325563"/>
          </a:xfrm>
        </p:spPr>
        <p:txBody>
          <a:bodyPr/>
          <a:lstStyle/>
          <a:p>
            <a:pPr algn="ctr"/>
            <a:r>
              <a:rPr lang="en-GB" dirty="0"/>
              <a:t>Milestones</a:t>
            </a:r>
          </a:p>
        </p:txBody>
      </p:sp>
      <p:pic>
        <p:nvPicPr>
          <p:cNvPr id="8" name="Content Placeholder 7">
            <a:extLst>
              <a:ext uri="{FF2B5EF4-FFF2-40B4-BE49-F238E27FC236}">
                <a16:creationId xmlns:a16="http://schemas.microsoft.com/office/drawing/2014/main" id="{EA4FE830-015C-40B8-AD13-1D57B56ECE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1358" y="1726585"/>
            <a:ext cx="8049283" cy="4527722"/>
          </a:xfrm>
        </p:spPr>
      </p:pic>
    </p:spTree>
    <p:extLst>
      <p:ext uri="{BB962C8B-B14F-4D97-AF65-F5344CB8AC3E}">
        <p14:creationId xmlns:p14="http://schemas.microsoft.com/office/powerpoint/2010/main" val="917285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emo2.pixflow.net/profession/wp-content/uploads/2013/10/BG21.jpg">
            <a:extLst>
              <a:ext uri="{FF2B5EF4-FFF2-40B4-BE49-F238E27FC236}">
                <a16:creationId xmlns:a16="http://schemas.microsoft.com/office/drawing/2014/main" id="{70CB6FD6-671B-4FC6-9E9B-0B0B2B4FD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46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13416" y="1977183"/>
            <a:ext cx="9778585" cy="1323439"/>
          </a:xfrm>
          <a:prstGeom prst="rect">
            <a:avLst/>
          </a:prstGeom>
          <a:noFill/>
        </p:spPr>
        <p:txBody>
          <a:bodyPr wrap="square" rtlCol="0">
            <a:spAutoFit/>
          </a:bodyPr>
          <a:lstStyle/>
          <a:p>
            <a:r>
              <a:rPr lang="en-GB" sz="8000" dirty="0">
                <a:ln>
                  <a:solidFill>
                    <a:schemeClr val="tx1">
                      <a:lumMod val="75000"/>
                      <a:lumOff val="25000"/>
                    </a:schemeClr>
                  </a:solidFill>
                </a:ln>
                <a:solidFill>
                  <a:schemeClr val="tx1">
                    <a:lumMod val="75000"/>
                    <a:lumOff val="25000"/>
                  </a:schemeClr>
                </a:solidFill>
                <a:latin typeface="+mj-lt"/>
              </a:rPr>
              <a:t>Artificial Intelligence </a:t>
            </a:r>
          </a:p>
        </p:txBody>
      </p:sp>
      <p:sp>
        <p:nvSpPr>
          <p:cNvPr id="5" name="TextBox 4"/>
          <p:cNvSpPr txBox="1"/>
          <p:nvPr/>
        </p:nvSpPr>
        <p:spPr>
          <a:xfrm>
            <a:off x="7383440" y="3195280"/>
            <a:ext cx="7132940" cy="1015663"/>
          </a:xfrm>
          <a:prstGeom prst="rect">
            <a:avLst/>
          </a:prstGeom>
          <a:noFill/>
        </p:spPr>
        <p:txBody>
          <a:bodyPr wrap="square" rtlCol="0">
            <a:spAutoFit/>
          </a:bodyPr>
          <a:lstStyle/>
          <a:p>
            <a:r>
              <a:rPr lang="en-GB" sz="6000" b="1" dirty="0">
                <a:solidFill>
                  <a:schemeClr val="bg1">
                    <a:lumMod val="65000"/>
                  </a:schemeClr>
                </a:solidFill>
                <a:latin typeface="+mj-lt"/>
              </a:rPr>
              <a:t>&amp; Blockchain</a:t>
            </a:r>
          </a:p>
        </p:txBody>
      </p:sp>
      <p:pic>
        <p:nvPicPr>
          <p:cNvPr id="6" name="Picture 5">
            <a:extLst>
              <a:ext uri="{FF2B5EF4-FFF2-40B4-BE49-F238E27FC236}">
                <a16:creationId xmlns:a16="http://schemas.microsoft.com/office/drawing/2014/main" id="{C2C8E44B-9139-4CA3-82BA-63E4DDE33318}"/>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954423" y="624127"/>
            <a:ext cx="2241392" cy="863655"/>
          </a:xfrm>
          <a:prstGeom prst="rect">
            <a:avLst/>
          </a:prstGeom>
        </p:spPr>
      </p:pic>
      <p:sp>
        <p:nvSpPr>
          <p:cNvPr id="2" name="Rectangle 1">
            <a:extLst>
              <a:ext uri="{FF2B5EF4-FFF2-40B4-BE49-F238E27FC236}">
                <a16:creationId xmlns:a16="http://schemas.microsoft.com/office/drawing/2014/main" id="{4BF8D8BE-FB69-4429-879A-C73D23A1D6D1}"/>
              </a:ext>
            </a:extLst>
          </p:cNvPr>
          <p:cNvSpPr/>
          <p:nvPr/>
        </p:nvSpPr>
        <p:spPr>
          <a:xfrm>
            <a:off x="573206" y="559560"/>
            <a:ext cx="11027391" cy="59150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4216139-3690-451C-AF31-233700494CC8}"/>
              </a:ext>
            </a:extLst>
          </p:cNvPr>
          <p:cNvGrpSpPr/>
          <p:nvPr/>
        </p:nvGrpSpPr>
        <p:grpSpPr>
          <a:xfrm>
            <a:off x="586856" y="4410956"/>
            <a:ext cx="9141619" cy="2058086"/>
            <a:chOff x="3175" y="4204494"/>
            <a:chExt cx="12188825" cy="2744114"/>
          </a:xfrm>
        </p:grpSpPr>
        <p:sp>
          <p:nvSpPr>
            <p:cNvPr id="11" name="Freeform 13">
              <a:extLst>
                <a:ext uri="{FF2B5EF4-FFF2-40B4-BE49-F238E27FC236}">
                  <a16:creationId xmlns:a16="http://schemas.microsoft.com/office/drawing/2014/main" id="{8FB29288-C81D-423C-AB8C-467CF8D79509}"/>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2" name="Freeform 14">
              <a:extLst>
                <a:ext uri="{FF2B5EF4-FFF2-40B4-BE49-F238E27FC236}">
                  <a16:creationId xmlns:a16="http://schemas.microsoft.com/office/drawing/2014/main" id="{B73FF564-B098-4219-87E3-FA9A8DD1E47B}"/>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3" name="Freeform 15">
              <a:extLst>
                <a:ext uri="{FF2B5EF4-FFF2-40B4-BE49-F238E27FC236}">
                  <a16:creationId xmlns:a16="http://schemas.microsoft.com/office/drawing/2014/main" id="{5EC90D7A-4806-4BFA-AB09-254BB4DE6E52}"/>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4" name="Freeform 16">
              <a:extLst>
                <a:ext uri="{FF2B5EF4-FFF2-40B4-BE49-F238E27FC236}">
                  <a16:creationId xmlns:a16="http://schemas.microsoft.com/office/drawing/2014/main" id="{C41B18E3-2AB2-4327-B7FD-C6ABB17AB80F}"/>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5" name="Freeform 17">
              <a:extLst>
                <a:ext uri="{FF2B5EF4-FFF2-40B4-BE49-F238E27FC236}">
                  <a16:creationId xmlns:a16="http://schemas.microsoft.com/office/drawing/2014/main" id="{BABDF45A-1978-4916-9193-4B3DA68330C5}"/>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6" name="Freeform 18">
              <a:extLst>
                <a:ext uri="{FF2B5EF4-FFF2-40B4-BE49-F238E27FC236}">
                  <a16:creationId xmlns:a16="http://schemas.microsoft.com/office/drawing/2014/main" id="{6B1D1B7C-DF56-4A0F-B842-243DC2F855D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EE300AB-E485-4F43-AF5A-FB1F56ADB55D}"/>
              </a:ext>
            </a:extLst>
          </p:cNvPr>
          <p:cNvGrpSpPr/>
          <p:nvPr/>
        </p:nvGrpSpPr>
        <p:grpSpPr>
          <a:xfrm>
            <a:off x="3190219" y="4416523"/>
            <a:ext cx="8404649" cy="2058086"/>
            <a:chOff x="3175" y="4204494"/>
            <a:chExt cx="11206200" cy="2744114"/>
          </a:xfrm>
        </p:grpSpPr>
        <p:sp>
          <p:nvSpPr>
            <p:cNvPr id="18" name="Freeform 13">
              <a:extLst>
                <a:ext uri="{FF2B5EF4-FFF2-40B4-BE49-F238E27FC236}">
                  <a16:creationId xmlns:a16="http://schemas.microsoft.com/office/drawing/2014/main" id="{90F910A5-89B5-43B0-9C9C-BD756D70CEF1}"/>
                </a:ext>
              </a:extLst>
            </p:cNvPr>
            <p:cNvSpPr>
              <a:spLocks/>
            </p:cNvSpPr>
            <p:nvPr/>
          </p:nvSpPr>
          <p:spPr bwMode="auto">
            <a:xfrm>
              <a:off x="9181876" y="5456594"/>
              <a:ext cx="2027499"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19" name="Freeform 14">
              <a:extLst>
                <a:ext uri="{FF2B5EF4-FFF2-40B4-BE49-F238E27FC236}">
                  <a16:creationId xmlns:a16="http://schemas.microsoft.com/office/drawing/2014/main" id="{816227ED-5705-4BAA-B9E1-A7704D742242}"/>
                </a:ext>
              </a:extLst>
            </p:cNvPr>
            <p:cNvSpPr>
              <a:spLocks noEditPoints="1"/>
            </p:cNvSpPr>
            <p:nvPr/>
          </p:nvSpPr>
          <p:spPr bwMode="auto">
            <a:xfrm>
              <a:off x="8129059"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0" name="Freeform 15">
              <a:extLst>
                <a:ext uri="{FF2B5EF4-FFF2-40B4-BE49-F238E27FC236}">
                  <a16:creationId xmlns:a16="http://schemas.microsoft.com/office/drawing/2014/main" id="{431A8C49-2F91-45DA-9959-08FBF292FAEF}"/>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1" name="Freeform 16">
              <a:extLst>
                <a:ext uri="{FF2B5EF4-FFF2-40B4-BE49-F238E27FC236}">
                  <a16:creationId xmlns:a16="http://schemas.microsoft.com/office/drawing/2014/main" id="{33FEB39F-99C4-41BB-A05D-8CF814AF55EC}"/>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2" name="Freeform 17">
              <a:extLst>
                <a:ext uri="{FF2B5EF4-FFF2-40B4-BE49-F238E27FC236}">
                  <a16:creationId xmlns:a16="http://schemas.microsoft.com/office/drawing/2014/main" id="{515D81AE-80EF-48E4-9BFA-D8AE4A6B9E34}"/>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sp>
          <p:nvSpPr>
            <p:cNvPr id="23" name="Freeform 18">
              <a:extLst>
                <a:ext uri="{FF2B5EF4-FFF2-40B4-BE49-F238E27FC236}">
                  <a16:creationId xmlns:a16="http://schemas.microsoft.com/office/drawing/2014/main" id="{ED7C4823-89D9-4ABE-B54A-3EB94CA48DE9}"/>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latin typeface="Calibri"/>
                <a:ea typeface="+mn-ea"/>
                <a:cs typeface="+mn-cs"/>
              </a:endParaRPr>
            </a:p>
          </p:txBody>
        </p:sp>
      </p:grpSp>
    </p:spTree>
    <p:extLst>
      <p:ext uri="{BB962C8B-B14F-4D97-AF65-F5344CB8AC3E}">
        <p14:creationId xmlns:p14="http://schemas.microsoft.com/office/powerpoint/2010/main" val="325458404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xfrm>
            <a:off x="838200" y="604800"/>
            <a:ext cx="10515600" cy="1325563"/>
          </a:xfrm>
          <a:prstGeom prst="rect">
            <a:avLst/>
          </a:prstGeom>
        </p:spPr>
        <p:txBody>
          <a:bodyPr/>
          <a:lstStyle/>
          <a:p>
            <a:r>
              <a:rPr dirty="0"/>
              <a:t>What is blockchain? </a:t>
            </a:r>
          </a:p>
        </p:txBody>
      </p:sp>
      <p:grpSp>
        <p:nvGrpSpPr>
          <p:cNvPr id="118" name="Group 117">
            <a:extLst>
              <a:ext uri="{FF2B5EF4-FFF2-40B4-BE49-F238E27FC236}">
                <a16:creationId xmlns:a16="http://schemas.microsoft.com/office/drawing/2014/main" id="{0F035554-473E-43F3-864D-CC3119918540}"/>
              </a:ext>
            </a:extLst>
          </p:cNvPr>
          <p:cNvGrpSpPr/>
          <p:nvPr/>
        </p:nvGrpSpPr>
        <p:grpSpPr>
          <a:xfrm>
            <a:off x="461619" y="1955133"/>
            <a:ext cx="4322763" cy="3322638"/>
            <a:chOff x="1373188" y="360363"/>
            <a:chExt cx="4322763" cy="3322638"/>
          </a:xfrm>
        </p:grpSpPr>
        <p:grpSp>
          <p:nvGrpSpPr>
            <p:cNvPr id="119" name="Group 118">
              <a:extLst>
                <a:ext uri="{FF2B5EF4-FFF2-40B4-BE49-F238E27FC236}">
                  <a16:creationId xmlns:a16="http://schemas.microsoft.com/office/drawing/2014/main" id="{7D448CD3-E56A-4242-B212-69B79FF03315}"/>
                </a:ext>
              </a:extLst>
            </p:cNvPr>
            <p:cNvGrpSpPr/>
            <p:nvPr/>
          </p:nvGrpSpPr>
          <p:grpSpPr>
            <a:xfrm>
              <a:off x="1373188" y="360363"/>
              <a:ext cx="4322763" cy="3322638"/>
              <a:chOff x="1373188" y="360363"/>
              <a:chExt cx="4322763" cy="3322638"/>
            </a:xfrm>
          </p:grpSpPr>
          <p:sp>
            <p:nvSpPr>
              <p:cNvPr id="121" name="Freeform 5">
                <a:extLst>
                  <a:ext uri="{FF2B5EF4-FFF2-40B4-BE49-F238E27FC236}">
                    <a16:creationId xmlns:a16="http://schemas.microsoft.com/office/drawing/2014/main" id="{694BE702-DFEE-4B16-A50F-9F1102D6214B}"/>
                  </a:ext>
                </a:extLst>
              </p:cNvPr>
              <p:cNvSpPr>
                <a:spLocks/>
              </p:cNvSpPr>
              <p:nvPr/>
            </p:nvSpPr>
            <p:spPr bwMode="auto">
              <a:xfrm>
                <a:off x="2814638" y="3059113"/>
                <a:ext cx="1444625" cy="623888"/>
              </a:xfrm>
              <a:custGeom>
                <a:avLst/>
                <a:gdLst>
                  <a:gd name="T0" fmla="*/ 432 w 453"/>
                  <a:gd name="T1" fmla="*/ 172 h 196"/>
                  <a:gd name="T2" fmla="*/ 396 w 453"/>
                  <a:gd name="T3" fmla="*/ 139 h 196"/>
                  <a:gd name="T4" fmla="*/ 379 w 453"/>
                  <a:gd name="T5" fmla="*/ 110 h 196"/>
                  <a:gd name="T6" fmla="*/ 369 w 453"/>
                  <a:gd name="T7" fmla="*/ 0 h 196"/>
                  <a:gd name="T8" fmla="*/ 84 w 453"/>
                  <a:gd name="T9" fmla="*/ 0 h 196"/>
                  <a:gd name="T10" fmla="*/ 74 w 453"/>
                  <a:gd name="T11" fmla="*/ 110 h 196"/>
                  <a:gd name="T12" fmla="*/ 58 w 453"/>
                  <a:gd name="T13" fmla="*/ 140 h 196"/>
                  <a:gd name="T14" fmla="*/ 21 w 453"/>
                  <a:gd name="T15" fmla="*/ 172 h 196"/>
                  <a:gd name="T16" fmla="*/ 32 w 453"/>
                  <a:gd name="T17" fmla="*/ 192 h 196"/>
                  <a:gd name="T18" fmla="*/ 196 w 453"/>
                  <a:gd name="T19" fmla="*/ 196 h 196"/>
                  <a:gd name="T20" fmla="*/ 257 w 453"/>
                  <a:gd name="T21" fmla="*/ 196 h 196"/>
                  <a:gd name="T22" fmla="*/ 422 w 453"/>
                  <a:gd name="T23" fmla="*/ 191 h 196"/>
                  <a:gd name="T24" fmla="*/ 432 w 453"/>
                  <a:gd name="T25" fmla="*/ 17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196">
                    <a:moveTo>
                      <a:pt x="432" y="172"/>
                    </a:moveTo>
                    <a:cubicBezTo>
                      <a:pt x="432" y="172"/>
                      <a:pt x="409" y="152"/>
                      <a:pt x="396" y="139"/>
                    </a:cubicBezTo>
                    <a:cubicBezTo>
                      <a:pt x="383" y="126"/>
                      <a:pt x="379" y="110"/>
                      <a:pt x="379" y="110"/>
                    </a:cubicBezTo>
                    <a:cubicBezTo>
                      <a:pt x="369" y="0"/>
                      <a:pt x="369" y="0"/>
                      <a:pt x="369" y="0"/>
                    </a:cubicBezTo>
                    <a:cubicBezTo>
                      <a:pt x="84" y="0"/>
                      <a:pt x="84" y="0"/>
                      <a:pt x="84" y="0"/>
                    </a:cubicBezTo>
                    <a:cubicBezTo>
                      <a:pt x="74" y="110"/>
                      <a:pt x="74" y="110"/>
                      <a:pt x="74" y="110"/>
                    </a:cubicBezTo>
                    <a:cubicBezTo>
                      <a:pt x="74" y="110"/>
                      <a:pt x="70" y="127"/>
                      <a:pt x="58" y="140"/>
                    </a:cubicBezTo>
                    <a:cubicBezTo>
                      <a:pt x="45" y="153"/>
                      <a:pt x="21" y="172"/>
                      <a:pt x="21" y="172"/>
                    </a:cubicBezTo>
                    <a:cubicBezTo>
                      <a:pt x="21" y="172"/>
                      <a:pt x="0" y="187"/>
                      <a:pt x="32" y="192"/>
                    </a:cubicBezTo>
                    <a:cubicBezTo>
                      <a:pt x="50" y="194"/>
                      <a:pt x="131" y="196"/>
                      <a:pt x="196" y="196"/>
                    </a:cubicBezTo>
                    <a:cubicBezTo>
                      <a:pt x="257" y="196"/>
                      <a:pt x="257" y="196"/>
                      <a:pt x="257" y="196"/>
                    </a:cubicBezTo>
                    <a:cubicBezTo>
                      <a:pt x="324" y="196"/>
                      <a:pt x="403" y="194"/>
                      <a:pt x="422" y="191"/>
                    </a:cubicBezTo>
                    <a:cubicBezTo>
                      <a:pt x="453" y="187"/>
                      <a:pt x="432" y="172"/>
                      <a:pt x="432" y="17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prstClr val="black"/>
                  </a:solidFill>
                  <a:latin typeface="Roboto"/>
                </a:endParaRPr>
              </a:p>
            </p:txBody>
          </p:sp>
          <p:sp>
            <p:nvSpPr>
              <p:cNvPr id="122" name="Freeform 6">
                <a:extLst>
                  <a:ext uri="{FF2B5EF4-FFF2-40B4-BE49-F238E27FC236}">
                    <a16:creationId xmlns:a16="http://schemas.microsoft.com/office/drawing/2014/main" id="{DBD64C27-036D-4AB3-BDF1-9906062252AD}"/>
                  </a:ext>
                </a:extLst>
              </p:cNvPr>
              <p:cNvSpPr>
                <a:spLocks noEditPoints="1"/>
              </p:cNvSpPr>
              <p:nvPr/>
            </p:nvSpPr>
            <p:spPr bwMode="auto">
              <a:xfrm>
                <a:off x="1373188" y="360363"/>
                <a:ext cx="4322763" cy="2635250"/>
              </a:xfrm>
              <a:custGeom>
                <a:avLst/>
                <a:gdLst>
                  <a:gd name="T0" fmla="*/ 1322 w 1356"/>
                  <a:gd name="T1" fmla="*/ 0 h 828"/>
                  <a:gd name="T2" fmla="*/ 34 w 1356"/>
                  <a:gd name="T3" fmla="*/ 0 h 828"/>
                  <a:gd name="T4" fmla="*/ 0 w 1356"/>
                  <a:gd name="T5" fmla="*/ 36 h 828"/>
                  <a:gd name="T6" fmla="*/ 0 w 1356"/>
                  <a:gd name="T7" fmla="*/ 793 h 828"/>
                  <a:gd name="T8" fmla="*/ 34 w 1356"/>
                  <a:gd name="T9" fmla="*/ 828 h 828"/>
                  <a:gd name="T10" fmla="*/ 511 w 1356"/>
                  <a:gd name="T11" fmla="*/ 828 h 828"/>
                  <a:gd name="T12" fmla="*/ 538 w 1356"/>
                  <a:gd name="T13" fmla="*/ 828 h 828"/>
                  <a:gd name="T14" fmla="*/ 819 w 1356"/>
                  <a:gd name="T15" fmla="*/ 828 h 828"/>
                  <a:gd name="T16" fmla="*/ 848 w 1356"/>
                  <a:gd name="T17" fmla="*/ 828 h 828"/>
                  <a:gd name="T18" fmla="*/ 1322 w 1356"/>
                  <a:gd name="T19" fmla="*/ 828 h 828"/>
                  <a:gd name="T20" fmla="*/ 1356 w 1356"/>
                  <a:gd name="T21" fmla="*/ 793 h 828"/>
                  <a:gd name="T22" fmla="*/ 1356 w 1356"/>
                  <a:gd name="T23" fmla="*/ 36 h 828"/>
                  <a:gd name="T24" fmla="*/ 1322 w 1356"/>
                  <a:gd name="T25" fmla="*/ 0 h 828"/>
                  <a:gd name="T26" fmla="*/ 1300 w 1356"/>
                  <a:gd name="T27" fmla="*/ 768 h 828"/>
                  <a:gd name="T28" fmla="*/ 52 w 1356"/>
                  <a:gd name="T29" fmla="*/ 768 h 828"/>
                  <a:gd name="T30" fmla="*/ 52 w 1356"/>
                  <a:gd name="T31" fmla="*/ 60 h 828"/>
                  <a:gd name="T32" fmla="*/ 1300 w 1356"/>
                  <a:gd name="T33" fmla="*/ 60 h 828"/>
                  <a:gd name="T34" fmla="*/ 1300 w 1356"/>
                  <a:gd name="T35" fmla="*/ 76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6" h="828">
                    <a:moveTo>
                      <a:pt x="1322" y="0"/>
                    </a:moveTo>
                    <a:cubicBezTo>
                      <a:pt x="34" y="0"/>
                      <a:pt x="34" y="0"/>
                      <a:pt x="34" y="0"/>
                    </a:cubicBezTo>
                    <a:cubicBezTo>
                      <a:pt x="15" y="0"/>
                      <a:pt x="0" y="18"/>
                      <a:pt x="0" y="36"/>
                    </a:cubicBezTo>
                    <a:cubicBezTo>
                      <a:pt x="0" y="793"/>
                      <a:pt x="0" y="793"/>
                      <a:pt x="0" y="793"/>
                    </a:cubicBezTo>
                    <a:cubicBezTo>
                      <a:pt x="0" y="812"/>
                      <a:pt x="15" y="828"/>
                      <a:pt x="34" y="828"/>
                    </a:cubicBezTo>
                    <a:cubicBezTo>
                      <a:pt x="511" y="828"/>
                      <a:pt x="511" y="828"/>
                      <a:pt x="511" y="828"/>
                    </a:cubicBezTo>
                    <a:cubicBezTo>
                      <a:pt x="538" y="828"/>
                      <a:pt x="538" y="828"/>
                      <a:pt x="538" y="828"/>
                    </a:cubicBezTo>
                    <a:cubicBezTo>
                      <a:pt x="819" y="828"/>
                      <a:pt x="819" y="828"/>
                      <a:pt x="819" y="828"/>
                    </a:cubicBezTo>
                    <a:cubicBezTo>
                      <a:pt x="848" y="828"/>
                      <a:pt x="848" y="828"/>
                      <a:pt x="848" y="828"/>
                    </a:cubicBezTo>
                    <a:cubicBezTo>
                      <a:pt x="1322" y="828"/>
                      <a:pt x="1322" y="828"/>
                      <a:pt x="1322" y="828"/>
                    </a:cubicBezTo>
                    <a:cubicBezTo>
                      <a:pt x="1341" y="828"/>
                      <a:pt x="1356" y="812"/>
                      <a:pt x="1356" y="793"/>
                    </a:cubicBezTo>
                    <a:cubicBezTo>
                      <a:pt x="1356" y="36"/>
                      <a:pt x="1356" y="36"/>
                      <a:pt x="1356" y="36"/>
                    </a:cubicBezTo>
                    <a:cubicBezTo>
                      <a:pt x="1356" y="18"/>
                      <a:pt x="1341" y="0"/>
                      <a:pt x="1322" y="0"/>
                    </a:cubicBezTo>
                    <a:close/>
                    <a:moveTo>
                      <a:pt x="1300" y="768"/>
                    </a:moveTo>
                    <a:cubicBezTo>
                      <a:pt x="52" y="768"/>
                      <a:pt x="52" y="768"/>
                      <a:pt x="52" y="768"/>
                    </a:cubicBezTo>
                    <a:cubicBezTo>
                      <a:pt x="52" y="60"/>
                      <a:pt x="52" y="60"/>
                      <a:pt x="52" y="60"/>
                    </a:cubicBezTo>
                    <a:cubicBezTo>
                      <a:pt x="1300" y="60"/>
                      <a:pt x="1300" y="60"/>
                      <a:pt x="1300" y="60"/>
                    </a:cubicBezTo>
                    <a:lnTo>
                      <a:pt x="1300" y="76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prstClr val="black"/>
                  </a:solidFill>
                  <a:latin typeface="Roboto"/>
                </a:endParaRPr>
              </a:p>
            </p:txBody>
          </p:sp>
        </p:grpSp>
        <p:sp>
          <p:nvSpPr>
            <p:cNvPr id="120" name="Rectangle 17">
              <a:extLst>
                <a:ext uri="{FF2B5EF4-FFF2-40B4-BE49-F238E27FC236}">
                  <a16:creationId xmlns:a16="http://schemas.microsoft.com/office/drawing/2014/main" id="{375B24A8-B4DB-4152-B5AF-A9BD46A5DDEA}"/>
                </a:ext>
              </a:extLst>
            </p:cNvPr>
            <p:cNvSpPr>
              <a:spLocks noChangeArrowheads="1"/>
            </p:cNvSpPr>
            <p:nvPr/>
          </p:nvSpPr>
          <p:spPr bwMode="auto">
            <a:xfrm>
              <a:off x="1538288" y="550863"/>
              <a:ext cx="3979863" cy="2254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prstClr val="black"/>
                </a:solidFill>
                <a:latin typeface="Roboto"/>
              </a:endParaRPr>
            </a:p>
          </p:txBody>
        </p:sp>
      </p:grpSp>
      <p:grpSp>
        <p:nvGrpSpPr>
          <p:cNvPr id="123" name="Group 122">
            <a:extLst>
              <a:ext uri="{FF2B5EF4-FFF2-40B4-BE49-F238E27FC236}">
                <a16:creationId xmlns:a16="http://schemas.microsoft.com/office/drawing/2014/main" id="{23B3469A-CF18-423B-96C9-5D1140FA37D0}"/>
              </a:ext>
            </a:extLst>
          </p:cNvPr>
          <p:cNvGrpSpPr/>
          <p:nvPr/>
        </p:nvGrpSpPr>
        <p:grpSpPr>
          <a:xfrm>
            <a:off x="5278667" y="2128748"/>
            <a:ext cx="6151649" cy="1015663"/>
            <a:chOff x="6172772" y="1835024"/>
            <a:chExt cx="6151649" cy="1015663"/>
          </a:xfrm>
        </p:grpSpPr>
        <p:sp>
          <p:nvSpPr>
            <p:cNvPr id="127" name="Freeform 6">
              <a:extLst>
                <a:ext uri="{FF2B5EF4-FFF2-40B4-BE49-F238E27FC236}">
                  <a16:creationId xmlns:a16="http://schemas.microsoft.com/office/drawing/2014/main" id="{9CE9B598-2AEA-4096-9E9C-3C0E405F9E2B}"/>
                </a:ext>
              </a:extLst>
            </p:cNvPr>
            <p:cNvSpPr>
              <a:spLocks noEditPoints="1"/>
            </p:cNvSpPr>
            <p:nvPr/>
          </p:nvSpPr>
          <p:spPr bwMode="auto">
            <a:xfrm>
              <a:off x="6172772" y="1928518"/>
              <a:ext cx="414338" cy="414337"/>
            </a:xfrm>
            <a:custGeom>
              <a:avLst/>
              <a:gdLst>
                <a:gd name="T0" fmla="*/ 1509 w 3696"/>
                <a:gd name="T1" fmla="*/ 2255 h 3696"/>
                <a:gd name="T2" fmla="*/ 695 w 3696"/>
                <a:gd name="T3" fmla="*/ 1983 h 3696"/>
                <a:gd name="T4" fmla="*/ 3001 w 3696"/>
                <a:gd name="T5" fmla="*/ 1305 h 3696"/>
                <a:gd name="T6" fmla="*/ 1848 w 3696"/>
                <a:gd name="T7" fmla="*/ 0 h 3696"/>
                <a:gd name="T8" fmla="*/ 2071 w 3696"/>
                <a:gd name="T9" fmla="*/ 13 h 3696"/>
                <a:gd name="T10" fmla="*/ 2287 w 3696"/>
                <a:gd name="T11" fmla="*/ 52 h 3696"/>
                <a:gd name="T12" fmla="*/ 2493 w 3696"/>
                <a:gd name="T13" fmla="*/ 116 h 3696"/>
                <a:gd name="T14" fmla="*/ 2688 w 3696"/>
                <a:gd name="T15" fmla="*/ 201 h 3696"/>
                <a:gd name="T16" fmla="*/ 2871 w 3696"/>
                <a:gd name="T17" fmla="*/ 309 h 3696"/>
                <a:gd name="T18" fmla="*/ 3039 w 3696"/>
                <a:gd name="T19" fmla="*/ 434 h 3696"/>
                <a:gd name="T20" fmla="*/ 3191 w 3696"/>
                <a:gd name="T21" fmla="*/ 579 h 3696"/>
                <a:gd name="T22" fmla="*/ 3327 w 3696"/>
                <a:gd name="T23" fmla="*/ 739 h 3696"/>
                <a:gd name="T24" fmla="*/ 3443 w 3696"/>
                <a:gd name="T25" fmla="*/ 915 h 3696"/>
                <a:gd name="T26" fmla="*/ 3540 w 3696"/>
                <a:gd name="T27" fmla="*/ 1104 h 3696"/>
                <a:gd name="T28" fmla="*/ 3615 w 3696"/>
                <a:gd name="T29" fmla="*/ 1305 h 3696"/>
                <a:gd name="T30" fmla="*/ 3666 w 3696"/>
                <a:gd name="T31" fmla="*/ 1516 h 3696"/>
                <a:gd name="T32" fmla="*/ 3692 w 3696"/>
                <a:gd name="T33" fmla="*/ 1736 h 3696"/>
                <a:gd name="T34" fmla="*/ 3692 w 3696"/>
                <a:gd name="T35" fmla="*/ 1961 h 3696"/>
                <a:gd name="T36" fmla="*/ 3666 w 3696"/>
                <a:gd name="T37" fmla="*/ 2181 h 3696"/>
                <a:gd name="T38" fmla="*/ 3615 w 3696"/>
                <a:gd name="T39" fmla="*/ 2391 h 3696"/>
                <a:gd name="T40" fmla="*/ 3540 w 3696"/>
                <a:gd name="T41" fmla="*/ 2592 h 3696"/>
                <a:gd name="T42" fmla="*/ 3443 w 3696"/>
                <a:gd name="T43" fmla="*/ 2780 h 3696"/>
                <a:gd name="T44" fmla="*/ 3327 w 3696"/>
                <a:gd name="T45" fmla="*/ 2956 h 3696"/>
                <a:gd name="T46" fmla="*/ 3191 w 3696"/>
                <a:gd name="T47" fmla="*/ 3116 h 3696"/>
                <a:gd name="T48" fmla="*/ 3039 w 3696"/>
                <a:gd name="T49" fmla="*/ 3261 h 3696"/>
                <a:gd name="T50" fmla="*/ 2871 w 3696"/>
                <a:gd name="T51" fmla="*/ 3388 h 3696"/>
                <a:gd name="T52" fmla="*/ 2688 w 3696"/>
                <a:gd name="T53" fmla="*/ 3494 h 3696"/>
                <a:gd name="T54" fmla="*/ 2493 w 3696"/>
                <a:gd name="T55" fmla="*/ 3581 h 3696"/>
                <a:gd name="T56" fmla="*/ 2287 w 3696"/>
                <a:gd name="T57" fmla="*/ 3643 h 3696"/>
                <a:gd name="T58" fmla="*/ 2071 w 3696"/>
                <a:gd name="T59" fmla="*/ 3683 h 3696"/>
                <a:gd name="T60" fmla="*/ 1848 w 3696"/>
                <a:gd name="T61" fmla="*/ 3696 h 3696"/>
                <a:gd name="T62" fmla="*/ 1624 w 3696"/>
                <a:gd name="T63" fmla="*/ 3683 h 3696"/>
                <a:gd name="T64" fmla="*/ 1409 w 3696"/>
                <a:gd name="T65" fmla="*/ 3643 h 3696"/>
                <a:gd name="T66" fmla="*/ 1203 w 3696"/>
                <a:gd name="T67" fmla="*/ 3581 h 3696"/>
                <a:gd name="T68" fmla="*/ 1008 w 3696"/>
                <a:gd name="T69" fmla="*/ 3494 h 3696"/>
                <a:gd name="T70" fmla="*/ 826 w 3696"/>
                <a:gd name="T71" fmla="*/ 3388 h 3696"/>
                <a:gd name="T72" fmla="*/ 657 w 3696"/>
                <a:gd name="T73" fmla="*/ 3261 h 3696"/>
                <a:gd name="T74" fmla="*/ 504 w 3696"/>
                <a:gd name="T75" fmla="*/ 3116 h 3696"/>
                <a:gd name="T76" fmla="*/ 369 w 3696"/>
                <a:gd name="T77" fmla="*/ 2956 h 3696"/>
                <a:gd name="T78" fmla="*/ 252 w 3696"/>
                <a:gd name="T79" fmla="*/ 2780 h 3696"/>
                <a:gd name="T80" fmla="*/ 156 w 3696"/>
                <a:gd name="T81" fmla="*/ 2592 h 3696"/>
                <a:gd name="T82" fmla="*/ 81 w 3696"/>
                <a:gd name="T83" fmla="*/ 2391 h 3696"/>
                <a:gd name="T84" fmla="*/ 30 w 3696"/>
                <a:gd name="T85" fmla="*/ 2181 h 3696"/>
                <a:gd name="T86" fmla="*/ 3 w 3696"/>
                <a:gd name="T87" fmla="*/ 1961 h 3696"/>
                <a:gd name="T88" fmla="*/ 3 w 3696"/>
                <a:gd name="T89" fmla="*/ 1736 h 3696"/>
                <a:gd name="T90" fmla="*/ 30 w 3696"/>
                <a:gd name="T91" fmla="*/ 1516 h 3696"/>
                <a:gd name="T92" fmla="*/ 81 w 3696"/>
                <a:gd name="T93" fmla="*/ 1305 h 3696"/>
                <a:gd name="T94" fmla="*/ 156 w 3696"/>
                <a:gd name="T95" fmla="*/ 1104 h 3696"/>
                <a:gd name="T96" fmla="*/ 252 w 3696"/>
                <a:gd name="T97" fmla="*/ 915 h 3696"/>
                <a:gd name="T98" fmla="*/ 369 w 3696"/>
                <a:gd name="T99" fmla="*/ 739 h 3696"/>
                <a:gd name="T100" fmla="*/ 504 w 3696"/>
                <a:gd name="T101" fmla="*/ 579 h 3696"/>
                <a:gd name="T102" fmla="*/ 657 w 3696"/>
                <a:gd name="T103" fmla="*/ 434 h 3696"/>
                <a:gd name="T104" fmla="*/ 826 w 3696"/>
                <a:gd name="T105" fmla="*/ 309 h 3696"/>
                <a:gd name="T106" fmla="*/ 1008 w 3696"/>
                <a:gd name="T107" fmla="*/ 201 h 3696"/>
                <a:gd name="T108" fmla="*/ 1203 w 3696"/>
                <a:gd name="T109" fmla="*/ 116 h 3696"/>
                <a:gd name="T110" fmla="*/ 1409 w 3696"/>
                <a:gd name="T111" fmla="*/ 52 h 3696"/>
                <a:gd name="T112" fmla="*/ 1624 w 3696"/>
                <a:gd name="T113" fmla="*/ 13 h 3696"/>
                <a:gd name="T114" fmla="*/ 1848 w 3696"/>
                <a:gd name="T115" fmla="*/ 0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96" h="3696">
                  <a:moveTo>
                    <a:pt x="2729" y="1034"/>
                  </a:moveTo>
                  <a:lnTo>
                    <a:pt x="1509" y="2255"/>
                  </a:lnTo>
                  <a:lnTo>
                    <a:pt x="966" y="1712"/>
                  </a:lnTo>
                  <a:lnTo>
                    <a:pt x="695" y="1983"/>
                  </a:lnTo>
                  <a:lnTo>
                    <a:pt x="1509" y="2797"/>
                  </a:lnTo>
                  <a:lnTo>
                    <a:pt x="3001" y="1305"/>
                  </a:lnTo>
                  <a:lnTo>
                    <a:pt x="2729" y="1034"/>
                  </a:lnTo>
                  <a:close/>
                  <a:moveTo>
                    <a:pt x="1848" y="0"/>
                  </a:moveTo>
                  <a:lnTo>
                    <a:pt x="1960" y="4"/>
                  </a:lnTo>
                  <a:lnTo>
                    <a:pt x="2071" y="13"/>
                  </a:lnTo>
                  <a:lnTo>
                    <a:pt x="2180" y="30"/>
                  </a:lnTo>
                  <a:lnTo>
                    <a:pt x="2287" y="52"/>
                  </a:lnTo>
                  <a:lnTo>
                    <a:pt x="2391" y="81"/>
                  </a:lnTo>
                  <a:lnTo>
                    <a:pt x="2493" y="116"/>
                  </a:lnTo>
                  <a:lnTo>
                    <a:pt x="2592" y="156"/>
                  </a:lnTo>
                  <a:lnTo>
                    <a:pt x="2688" y="201"/>
                  </a:lnTo>
                  <a:lnTo>
                    <a:pt x="2781" y="253"/>
                  </a:lnTo>
                  <a:lnTo>
                    <a:pt x="2871" y="309"/>
                  </a:lnTo>
                  <a:lnTo>
                    <a:pt x="2957" y="369"/>
                  </a:lnTo>
                  <a:lnTo>
                    <a:pt x="3039" y="434"/>
                  </a:lnTo>
                  <a:lnTo>
                    <a:pt x="3117" y="505"/>
                  </a:lnTo>
                  <a:lnTo>
                    <a:pt x="3191" y="579"/>
                  </a:lnTo>
                  <a:lnTo>
                    <a:pt x="3262" y="657"/>
                  </a:lnTo>
                  <a:lnTo>
                    <a:pt x="3327" y="739"/>
                  </a:lnTo>
                  <a:lnTo>
                    <a:pt x="3387" y="825"/>
                  </a:lnTo>
                  <a:lnTo>
                    <a:pt x="3443" y="915"/>
                  </a:lnTo>
                  <a:lnTo>
                    <a:pt x="3495" y="1008"/>
                  </a:lnTo>
                  <a:lnTo>
                    <a:pt x="3540" y="1104"/>
                  </a:lnTo>
                  <a:lnTo>
                    <a:pt x="3580" y="1203"/>
                  </a:lnTo>
                  <a:lnTo>
                    <a:pt x="3615" y="1305"/>
                  </a:lnTo>
                  <a:lnTo>
                    <a:pt x="3644" y="1409"/>
                  </a:lnTo>
                  <a:lnTo>
                    <a:pt x="3666" y="1516"/>
                  </a:lnTo>
                  <a:lnTo>
                    <a:pt x="3683" y="1625"/>
                  </a:lnTo>
                  <a:lnTo>
                    <a:pt x="3692" y="1736"/>
                  </a:lnTo>
                  <a:lnTo>
                    <a:pt x="3696" y="1848"/>
                  </a:lnTo>
                  <a:lnTo>
                    <a:pt x="3692" y="1961"/>
                  </a:lnTo>
                  <a:lnTo>
                    <a:pt x="3683" y="2072"/>
                  </a:lnTo>
                  <a:lnTo>
                    <a:pt x="3666" y="2181"/>
                  </a:lnTo>
                  <a:lnTo>
                    <a:pt x="3644" y="2287"/>
                  </a:lnTo>
                  <a:lnTo>
                    <a:pt x="3615" y="2391"/>
                  </a:lnTo>
                  <a:lnTo>
                    <a:pt x="3580" y="2493"/>
                  </a:lnTo>
                  <a:lnTo>
                    <a:pt x="3540" y="2592"/>
                  </a:lnTo>
                  <a:lnTo>
                    <a:pt x="3495" y="2688"/>
                  </a:lnTo>
                  <a:lnTo>
                    <a:pt x="3443" y="2780"/>
                  </a:lnTo>
                  <a:lnTo>
                    <a:pt x="3387" y="2870"/>
                  </a:lnTo>
                  <a:lnTo>
                    <a:pt x="3327" y="2956"/>
                  </a:lnTo>
                  <a:lnTo>
                    <a:pt x="3262" y="3039"/>
                  </a:lnTo>
                  <a:lnTo>
                    <a:pt x="3191" y="3116"/>
                  </a:lnTo>
                  <a:lnTo>
                    <a:pt x="3117" y="3192"/>
                  </a:lnTo>
                  <a:lnTo>
                    <a:pt x="3039" y="3261"/>
                  </a:lnTo>
                  <a:lnTo>
                    <a:pt x="2957" y="3327"/>
                  </a:lnTo>
                  <a:lnTo>
                    <a:pt x="2871" y="3388"/>
                  </a:lnTo>
                  <a:lnTo>
                    <a:pt x="2781" y="3444"/>
                  </a:lnTo>
                  <a:lnTo>
                    <a:pt x="2688" y="3494"/>
                  </a:lnTo>
                  <a:lnTo>
                    <a:pt x="2592" y="3540"/>
                  </a:lnTo>
                  <a:lnTo>
                    <a:pt x="2493" y="3581"/>
                  </a:lnTo>
                  <a:lnTo>
                    <a:pt x="2391" y="3615"/>
                  </a:lnTo>
                  <a:lnTo>
                    <a:pt x="2287" y="3643"/>
                  </a:lnTo>
                  <a:lnTo>
                    <a:pt x="2180" y="3666"/>
                  </a:lnTo>
                  <a:lnTo>
                    <a:pt x="2071" y="3683"/>
                  </a:lnTo>
                  <a:lnTo>
                    <a:pt x="1960" y="3693"/>
                  </a:lnTo>
                  <a:lnTo>
                    <a:pt x="1848" y="3696"/>
                  </a:lnTo>
                  <a:lnTo>
                    <a:pt x="1735" y="3693"/>
                  </a:lnTo>
                  <a:lnTo>
                    <a:pt x="1624" y="3683"/>
                  </a:lnTo>
                  <a:lnTo>
                    <a:pt x="1515" y="3666"/>
                  </a:lnTo>
                  <a:lnTo>
                    <a:pt x="1409" y="3643"/>
                  </a:lnTo>
                  <a:lnTo>
                    <a:pt x="1305" y="3615"/>
                  </a:lnTo>
                  <a:lnTo>
                    <a:pt x="1203" y="3581"/>
                  </a:lnTo>
                  <a:lnTo>
                    <a:pt x="1104" y="3540"/>
                  </a:lnTo>
                  <a:lnTo>
                    <a:pt x="1008" y="3494"/>
                  </a:lnTo>
                  <a:lnTo>
                    <a:pt x="916" y="3444"/>
                  </a:lnTo>
                  <a:lnTo>
                    <a:pt x="826" y="3388"/>
                  </a:lnTo>
                  <a:lnTo>
                    <a:pt x="740" y="3327"/>
                  </a:lnTo>
                  <a:lnTo>
                    <a:pt x="657" y="3261"/>
                  </a:lnTo>
                  <a:lnTo>
                    <a:pt x="580" y="3192"/>
                  </a:lnTo>
                  <a:lnTo>
                    <a:pt x="504" y="3116"/>
                  </a:lnTo>
                  <a:lnTo>
                    <a:pt x="435" y="3039"/>
                  </a:lnTo>
                  <a:lnTo>
                    <a:pt x="369" y="2956"/>
                  </a:lnTo>
                  <a:lnTo>
                    <a:pt x="308" y="2870"/>
                  </a:lnTo>
                  <a:lnTo>
                    <a:pt x="252" y="2780"/>
                  </a:lnTo>
                  <a:lnTo>
                    <a:pt x="202" y="2688"/>
                  </a:lnTo>
                  <a:lnTo>
                    <a:pt x="156" y="2592"/>
                  </a:lnTo>
                  <a:lnTo>
                    <a:pt x="115" y="2493"/>
                  </a:lnTo>
                  <a:lnTo>
                    <a:pt x="81" y="2391"/>
                  </a:lnTo>
                  <a:lnTo>
                    <a:pt x="53" y="2287"/>
                  </a:lnTo>
                  <a:lnTo>
                    <a:pt x="30" y="2181"/>
                  </a:lnTo>
                  <a:lnTo>
                    <a:pt x="13" y="2072"/>
                  </a:lnTo>
                  <a:lnTo>
                    <a:pt x="3" y="1961"/>
                  </a:lnTo>
                  <a:lnTo>
                    <a:pt x="0" y="1848"/>
                  </a:lnTo>
                  <a:lnTo>
                    <a:pt x="3" y="1736"/>
                  </a:lnTo>
                  <a:lnTo>
                    <a:pt x="13" y="1625"/>
                  </a:lnTo>
                  <a:lnTo>
                    <a:pt x="30" y="1516"/>
                  </a:lnTo>
                  <a:lnTo>
                    <a:pt x="53" y="1409"/>
                  </a:lnTo>
                  <a:lnTo>
                    <a:pt x="81" y="1305"/>
                  </a:lnTo>
                  <a:lnTo>
                    <a:pt x="115" y="1203"/>
                  </a:lnTo>
                  <a:lnTo>
                    <a:pt x="156" y="1104"/>
                  </a:lnTo>
                  <a:lnTo>
                    <a:pt x="202" y="1008"/>
                  </a:lnTo>
                  <a:lnTo>
                    <a:pt x="252" y="915"/>
                  </a:lnTo>
                  <a:lnTo>
                    <a:pt x="308" y="825"/>
                  </a:lnTo>
                  <a:lnTo>
                    <a:pt x="369" y="739"/>
                  </a:lnTo>
                  <a:lnTo>
                    <a:pt x="435" y="657"/>
                  </a:lnTo>
                  <a:lnTo>
                    <a:pt x="504" y="579"/>
                  </a:lnTo>
                  <a:lnTo>
                    <a:pt x="580" y="505"/>
                  </a:lnTo>
                  <a:lnTo>
                    <a:pt x="657" y="434"/>
                  </a:lnTo>
                  <a:lnTo>
                    <a:pt x="740" y="369"/>
                  </a:lnTo>
                  <a:lnTo>
                    <a:pt x="826" y="309"/>
                  </a:lnTo>
                  <a:lnTo>
                    <a:pt x="916" y="253"/>
                  </a:lnTo>
                  <a:lnTo>
                    <a:pt x="1008" y="201"/>
                  </a:lnTo>
                  <a:lnTo>
                    <a:pt x="1104" y="156"/>
                  </a:lnTo>
                  <a:lnTo>
                    <a:pt x="1203" y="116"/>
                  </a:lnTo>
                  <a:lnTo>
                    <a:pt x="1305" y="81"/>
                  </a:lnTo>
                  <a:lnTo>
                    <a:pt x="1409" y="52"/>
                  </a:lnTo>
                  <a:lnTo>
                    <a:pt x="1515" y="30"/>
                  </a:lnTo>
                  <a:lnTo>
                    <a:pt x="1624" y="13"/>
                  </a:lnTo>
                  <a:lnTo>
                    <a:pt x="1735" y="4"/>
                  </a:lnTo>
                  <a:lnTo>
                    <a:pt x="1848" y="0"/>
                  </a:lnTo>
                  <a:close/>
                </a:path>
              </a:pathLst>
            </a:custGeom>
            <a:solidFill>
              <a:srgbClr val="FFAE1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128" name="TextBox 127">
              <a:extLst>
                <a:ext uri="{FF2B5EF4-FFF2-40B4-BE49-F238E27FC236}">
                  <a16:creationId xmlns:a16="http://schemas.microsoft.com/office/drawing/2014/main" id="{2853DB87-1C5F-4EE9-A3DD-1C701B613053}"/>
                </a:ext>
              </a:extLst>
            </p:cNvPr>
            <p:cNvSpPr txBox="1"/>
            <p:nvPr/>
          </p:nvSpPr>
          <p:spPr>
            <a:xfrm>
              <a:off x="6772275" y="1835024"/>
              <a:ext cx="5552146" cy="1015663"/>
            </a:xfrm>
            <a:prstGeom prst="rect">
              <a:avLst/>
            </a:prstGeom>
            <a:noFill/>
          </p:spPr>
          <p:txBody>
            <a:bodyPr wrap="square" rtlCol="0">
              <a:spAutoFit/>
            </a:bodyPr>
            <a:lstStyle/>
            <a:p>
              <a:pPr lvl="0"/>
              <a:r>
                <a:rPr lang="en-GB" sz="2000" kern="0" dirty="0">
                  <a:solidFill>
                    <a:prstClr val="black">
                      <a:lumMod val="75000"/>
                      <a:lumOff val="25000"/>
                    </a:prstClr>
                  </a:solidFill>
                  <a:latin typeface="Roboto"/>
                </a:rPr>
                <a:t>A blockchain is a digital and decentralised public ledger of all recorded cryptocurrency transactions.</a:t>
              </a:r>
            </a:p>
          </p:txBody>
        </p:sp>
      </p:grpSp>
      <p:grpSp>
        <p:nvGrpSpPr>
          <p:cNvPr id="129" name="Group 128">
            <a:extLst>
              <a:ext uri="{FF2B5EF4-FFF2-40B4-BE49-F238E27FC236}">
                <a16:creationId xmlns:a16="http://schemas.microsoft.com/office/drawing/2014/main" id="{7A899FD2-E4C3-4221-9B70-9BA69F4034A7}"/>
              </a:ext>
            </a:extLst>
          </p:cNvPr>
          <p:cNvGrpSpPr/>
          <p:nvPr/>
        </p:nvGrpSpPr>
        <p:grpSpPr>
          <a:xfrm>
            <a:off x="5292201" y="3249889"/>
            <a:ext cx="3250481" cy="473801"/>
            <a:chOff x="6186306" y="2414204"/>
            <a:chExt cx="3250481" cy="473801"/>
          </a:xfrm>
        </p:grpSpPr>
        <p:sp>
          <p:nvSpPr>
            <p:cNvPr id="130" name="Freeform 6">
              <a:extLst>
                <a:ext uri="{FF2B5EF4-FFF2-40B4-BE49-F238E27FC236}">
                  <a16:creationId xmlns:a16="http://schemas.microsoft.com/office/drawing/2014/main" id="{ADF0AF14-E8BB-496C-8D44-D4393F56A8A0}"/>
                </a:ext>
              </a:extLst>
            </p:cNvPr>
            <p:cNvSpPr>
              <a:spLocks noEditPoints="1"/>
            </p:cNvSpPr>
            <p:nvPr/>
          </p:nvSpPr>
          <p:spPr bwMode="auto">
            <a:xfrm>
              <a:off x="6186306" y="2473668"/>
              <a:ext cx="414338" cy="414337"/>
            </a:xfrm>
            <a:custGeom>
              <a:avLst/>
              <a:gdLst>
                <a:gd name="T0" fmla="*/ 1509 w 3696"/>
                <a:gd name="T1" fmla="*/ 2255 h 3696"/>
                <a:gd name="T2" fmla="*/ 695 w 3696"/>
                <a:gd name="T3" fmla="*/ 1983 h 3696"/>
                <a:gd name="T4" fmla="*/ 3001 w 3696"/>
                <a:gd name="T5" fmla="*/ 1305 h 3696"/>
                <a:gd name="T6" fmla="*/ 1848 w 3696"/>
                <a:gd name="T7" fmla="*/ 0 h 3696"/>
                <a:gd name="T8" fmla="*/ 2071 w 3696"/>
                <a:gd name="T9" fmla="*/ 13 h 3696"/>
                <a:gd name="T10" fmla="*/ 2287 w 3696"/>
                <a:gd name="T11" fmla="*/ 52 h 3696"/>
                <a:gd name="T12" fmla="*/ 2493 w 3696"/>
                <a:gd name="T13" fmla="*/ 116 h 3696"/>
                <a:gd name="T14" fmla="*/ 2688 w 3696"/>
                <a:gd name="T15" fmla="*/ 201 h 3696"/>
                <a:gd name="T16" fmla="*/ 2871 w 3696"/>
                <a:gd name="T17" fmla="*/ 309 h 3696"/>
                <a:gd name="T18" fmla="*/ 3039 w 3696"/>
                <a:gd name="T19" fmla="*/ 434 h 3696"/>
                <a:gd name="T20" fmla="*/ 3191 w 3696"/>
                <a:gd name="T21" fmla="*/ 579 h 3696"/>
                <a:gd name="T22" fmla="*/ 3327 w 3696"/>
                <a:gd name="T23" fmla="*/ 739 h 3696"/>
                <a:gd name="T24" fmla="*/ 3443 w 3696"/>
                <a:gd name="T25" fmla="*/ 915 h 3696"/>
                <a:gd name="T26" fmla="*/ 3540 w 3696"/>
                <a:gd name="T27" fmla="*/ 1104 h 3696"/>
                <a:gd name="T28" fmla="*/ 3615 w 3696"/>
                <a:gd name="T29" fmla="*/ 1305 h 3696"/>
                <a:gd name="T30" fmla="*/ 3666 w 3696"/>
                <a:gd name="T31" fmla="*/ 1516 h 3696"/>
                <a:gd name="T32" fmla="*/ 3692 w 3696"/>
                <a:gd name="T33" fmla="*/ 1736 h 3696"/>
                <a:gd name="T34" fmla="*/ 3692 w 3696"/>
                <a:gd name="T35" fmla="*/ 1961 h 3696"/>
                <a:gd name="T36" fmla="*/ 3666 w 3696"/>
                <a:gd name="T37" fmla="*/ 2181 h 3696"/>
                <a:gd name="T38" fmla="*/ 3615 w 3696"/>
                <a:gd name="T39" fmla="*/ 2391 h 3696"/>
                <a:gd name="T40" fmla="*/ 3540 w 3696"/>
                <a:gd name="T41" fmla="*/ 2592 h 3696"/>
                <a:gd name="T42" fmla="*/ 3443 w 3696"/>
                <a:gd name="T43" fmla="*/ 2780 h 3696"/>
                <a:gd name="T44" fmla="*/ 3327 w 3696"/>
                <a:gd name="T45" fmla="*/ 2956 h 3696"/>
                <a:gd name="T46" fmla="*/ 3191 w 3696"/>
                <a:gd name="T47" fmla="*/ 3116 h 3696"/>
                <a:gd name="T48" fmla="*/ 3039 w 3696"/>
                <a:gd name="T49" fmla="*/ 3261 h 3696"/>
                <a:gd name="T50" fmla="*/ 2871 w 3696"/>
                <a:gd name="T51" fmla="*/ 3388 h 3696"/>
                <a:gd name="T52" fmla="*/ 2688 w 3696"/>
                <a:gd name="T53" fmla="*/ 3494 h 3696"/>
                <a:gd name="T54" fmla="*/ 2493 w 3696"/>
                <a:gd name="T55" fmla="*/ 3581 h 3696"/>
                <a:gd name="T56" fmla="*/ 2287 w 3696"/>
                <a:gd name="T57" fmla="*/ 3643 h 3696"/>
                <a:gd name="T58" fmla="*/ 2071 w 3696"/>
                <a:gd name="T59" fmla="*/ 3683 h 3696"/>
                <a:gd name="T60" fmla="*/ 1848 w 3696"/>
                <a:gd name="T61" fmla="*/ 3696 h 3696"/>
                <a:gd name="T62" fmla="*/ 1624 w 3696"/>
                <a:gd name="T63" fmla="*/ 3683 h 3696"/>
                <a:gd name="T64" fmla="*/ 1409 w 3696"/>
                <a:gd name="T65" fmla="*/ 3643 h 3696"/>
                <a:gd name="T66" fmla="*/ 1203 w 3696"/>
                <a:gd name="T67" fmla="*/ 3581 h 3696"/>
                <a:gd name="T68" fmla="*/ 1008 w 3696"/>
                <a:gd name="T69" fmla="*/ 3494 h 3696"/>
                <a:gd name="T70" fmla="*/ 826 w 3696"/>
                <a:gd name="T71" fmla="*/ 3388 h 3696"/>
                <a:gd name="T72" fmla="*/ 657 w 3696"/>
                <a:gd name="T73" fmla="*/ 3261 h 3696"/>
                <a:gd name="T74" fmla="*/ 504 w 3696"/>
                <a:gd name="T75" fmla="*/ 3116 h 3696"/>
                <a:gd name="T76" fmla="*/ 369 w 3696"/>
                <a:gd name="T77" fmla="*/ 2956 h 3696"/>
                <a:gd name="T78" fmla="*/ 252 w 3696"/>
                <a:gd name="T79" fmla="*/ 2780 h 3696"/>
                <a:gd name="T80" fmla="*/ 156 w 3696"/>
                <a:gd name="T81" fmla="*/ 2592 h 3696"/>
                <a:gd name="T82" fmla="*/ 81 w 3696"/>
                <a:gd name="T83" fmla="*/ 2391 h 3696"/>
                <a:gd name="T84" fmla="*/ 30 w 3696"/>
                <a:gd name="T85" fmla="*/ 2181 h 3696"/>
                <a:gd name="T86" fmla="*/ 3 w 3696"/>
                <a:gd name="T87" fmla="*/ 1961 h 3696"/>
                <a:gd name="T88" fmla="*/ 3 w 3696"/>
                <a:gd name="T89" fmla="*/ 1736 h 3696"/>
                <a:gd name="T90" fmla="*/ 30 w 3696"/>
                <a:gd name="T91" fmla="*/ 1516 h 3696"/>
                <a:gd name="T92" fmla="*/ 81 w 3696"/>
                <a:gd name="T93" fmla="*/ 1305 h 3696"/>
                <a:gd name="T94" fmla="*/ 156 w 3696"/>
                <a:gd name="T95" fmla="*/ 1104 h 3696"/>
                <a:gd name="T96" fmla="*/ 252 w 3696"/>
                <a:gd name="T97" fmla="*/ 915 h 3696"/>
                <a:gd name="T98" fmla="*/ 369 w 3696"/>
                <a:gd name="T99" fmla="*/ 739 h 3696"/>
                <a:gd name="T100" fmla="*/ 504 w 3696"/>
                <a:gd name="T101" fmla="*/ 579 h 3696"/>
                <a:gd name="T102" fmla="*/ 657 w 3696"/>
                <a:gd name="T103" fmla="*/ 434 h 3696"/>
                <a:gd name="T104" fmla="*/ 826 w 3696"/>
                <a:gd name="T105" fmla="*/ 309 h 3696"/>
                <a:gd name="T106" fmla="*/ 1008 w 3696"/>
                <a:gd name="T107" fmla="*/ 201 h 3696"/>
                <a:gd name="T108" fmla="*/ 1203 w 3696"/>
                <a:gd name="T109" fmla="*/ 116 h 3696"/>
                <a:gd name="T110" fmla="*/ 1409 w 3696"/>
                <a:gd name="T111" fmla="*/ 52 h 3696"/>
                <a:gd name="T112" fmla="*/ 1624 w 3696"/>
                <a:gd name="T113" fmla="*/ 13 h 3696"/>
                <a:gd name="T114" fmla="*/ 1848 w 3696"/>
                <a:gd name="T115" fmla="*/ 0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96" h="3696">
                  <a:moveTo>
                    <a:pt x="2729" y="1034"/>
                  </a:moveTo>
                  <a:lnTo>
                    <a:pt x="1509" y="2255"/>
                  </a:lnTo>
                  <a:lnTo>
                    <a:pt x="966" y="1712"/>
                  </a:lnTo>
                  <a:lnTo>
                    <a:pt x="695" y="1983"/>
                  </a:lnTo>
                  <a:lnTo>
                    <a:pt x="1509" y="2797"/>
                  </a:lnTo>
                  <a:lnTo>
                    <a:pt x="3001" y="1305"/>
                  </a:lnTo>
                  <a:lnTo>
                    <a:pt x="2729" y="1034"/>
                  </a:lnTo>
                  <a:close/>
                  <a:moveTo>
                    <a:pt x="1848" y="0"/>
                  </a:moveTo>
                  <a:lnTo>
                    <a:pt x="1960" y="4"/>
                  </a:lnTo>
                  <a:lnTo>
                    <a:pt x="2071" y="13"/>
                  </a:lnTo>
                  <a:lnTo>
                    <a:pt x="2180" y="30"/>
                  </a:lnTo>
                  <a:lnTo>
                    <a:pt x="2287" y="52"/>
                  </a:lnTo>
                  <a:lnTo>
                    <a:pt x="2391" y="81"/>
                  </a:lnTo>
                  <a:lnTo>
                    <a:pt x="2493" y="116"/>
                  </a:lnTo>
                  <a:lnTo>
                    <a:pt x="2592" y="156"/>
                  </a:lnTo>
                  <a:lnTo>
                    <a:pt x="2688" y="201"/>
                  </a:lnTo>
                  <a:lnTo>
                    <a:pt x="2781" y="253"/>
                  </a:lnTo>
                  <a:lnTo>
                    <a:pt x="2871" y="309"/>
                  </a:lnTo>
                  <a:lnTo>
                    <a:pt x="2957" y="369"/>
                  </a:lnTo>
                  <a:lnTo>
                    <a:pt x="3039" y="434"/>
                  </a:lnTo>
                  <a:lnTo>
                    <a:pt x="3117" y="505"/>
                  </a:lnTo>
                  <a:lnTo>
                    <a:pt x="3191" y="579"/>
                  </a:lnTo>
                  <a:lnTo>
                    <a:pt x="3262" y="657"/>
                  </a:lnTo>
                  <a:lnTo>
                    <a:pt x="3327" y="739"/>
                  </a:lnTo>
                  <a:lnTo>
                    <a:pt x="3387" y="825"/>
                  </a:lnTo>
                  <a:lnTo>
                    <a:pt x="3443" y="915"/>
                  </a:lnTo>
                  <a:lnTo>
                    <a:pt x="3495" y="1008"/>
                  </a:lnTo>
                  <a:lnTo>
                    <a:pt x="3540" y="1104"/>
                  </a:lnTo>
                  <a:lnTo>
                    <a:pt x="3580" y="1203"/>
                  </a:lnTo>
                  <a:lnTo>
                    <a:pt x="3615" y="1305"/>
                  </a:lnTo>
                  <a:lnTo>
                    <a:pt x="3644" y="1409"/>
                  </a:lnTo>
                  <a:lnTo>
                    <a:pt x="3666" y="1516"/>
                  </a:lnTo>
                  <a:lnTo>
                    <a:pt x="3683" y="1625"/>
                  </a:lnTo>
                  <a:lnTo>
                    <a:pt x="3692" y="1736"/>
                  </a:lnTo>
                  <a:lnTo>
                    <a:pt x="3696" y="1848"/>
                  </a:lnTo>
                  <a:lnTo>
                    <a:pt x="3692" y="1961"/>
                  </a:lnTo>
                  <a:lnTo>
                    <a:pt x="3683" y="2072"/>
                  </a:lnTo>
                  <a:lnTo>
                    <a:pt x="3666" y="2181"/>
                  </a:lnTo>
                  <a:lnTo>
                    <a:pt x="3644" y="2287"/>
                  </a:lnTo>
                  <a:lnTo>
                    <a:pt x="3615" y="2391"/>
                  </a:lnTo>
                  <a:lnTo>
                    <a:pt x="3580" y="2493"/>
                  </a:lnTo>
                  <a:lnTo>
                    <a:pt x="3540" y="2592"/>
                  </a:lnTo>
                  <a:lnTo>
                    <a:pt x="3495" y="2688"/>
                  </a:lnTo>
                  <a:lnTo>
                    <a:pt x="3443" y="2780"/>
                  </a:lnTo>
                  <a:lnTo>
                    <a:pt x="3387" y="2870"/>
                  </a:lnTo>
                  <a:lnTo>
                    <a:pt x="3327" y="2956"/>
                  </a:lnTo>
                  <a:lnTo>
                    <a:pt x="3262" y="3039"/>
                  </a:lnTo>
                  <a:lnTo>
                    <a:pt x="3191" y="3116"/>
                  </a:lnTo>
                  <a:lnTo>
                    <a:pt x="3117" y="3192"/>
                  </a:lnTo>
                  <a:lnTo>
                    <a:pt x="3039" y="3261"/>
                  </a:lnTo>
                  <a:lnTo>
                    <a:pt x="2957" y="3327"/>
                  </a:lnTo>
                  <a:lnTo>
                    <a:pt x="2871" y="3388"/>
                  </a:lnTo>
                  <a:lnTo>
                    <a:pt x="2781" y="3444"/>
                  </a:lnTo>
                  <a:lnTo>
                    <a:pt x="2688" y="3494"/>
                  </a:lnTo>
                  <a:lnTo>
                    <a:pt x="2592" y="3540"/>
                  </a:lnTo>
                  <a:lnTo>
                    <a:pt x="2493" y="3581"/>
                  </a:lnTo>
                  <a:lnTo>
                    <a:pt x="2391" y="3615"/>
                  </a:lnTo>
                  <a:lnTo>
                    <a:pt x="2287" y="3643"/>
                  </a:lnTo>
                  <a:lnTo>
                    <a:pt x="2180" y="3666"/>
                  </a:lnTo>
                  <a:lnTo>
                    <a:pt x="2071" y="3683"/>
                  </a:lnTo>
                  <a:lnTo>
                    <a:pt x="1960" y="3693"/>
                  </a:lnTo>
                  <a:lnTo>
                    <a:pt x="1848" y="3696"/>
                  </a:lnTo>
                  <a:lnTo>
                    <a:pt x="1735" y="3693"/>
                  </a:lnTo>
                  <a:lnTo>
                    <a:pt x="1624" y="3683"/>
                  </a:lnTo>
                  <a:lnTo>
                    <a:pt x="1515" y="3666"/>
                  </a:lnTo>
                  <a:lnTo>
                    <a:pt x="1409" y="3643"/>
                  </a:lnTo>
                  <a:lnTo>
                    <a:pt x="1305" y="3615"/>
                  </a:lnTo>
                  <a:lnTo>
                    <a:pt x="1203" y="3581"/>
                  </a:lnTo>
                  <a:lnTo>
                    <a:pt x="1104" y="3540"/>
                  </a:lnTo>
                  <a:lnTo>
                    <a:pt x="1008" y="3494"/>
                  </a:lnTo>
                  <a:lnTo>
                    <a:pt x="916" y="3444"/>
                  </a:lnTo>
                  <a:lnTo>
                    <a:pt x="826" y="3388"/>
                  </a:lnTo>
                  <a:lnTo>
                    <a:pt x="740" y="3327"/>
                  </a:lnTo>
                  <a:lnTo>
                    <a:pt x="657" y="3261"/>
                  </a:lnTo>
                  <a:lnTo>
                    <a:pt x="580" y="3192"/>
                  </a:lnTo>
                  <a:lnTo>
                    <a:pt x="504" y="3116"/>
                  </a:lnTo>
                  <a:lnTo>
                    <a:pt x="435" y="3039"/>
                  </a:lnTo>
                  <a:lnTo>
                    <a:pt x="369" y="2956"/>
                  </a:lnTo>
                  <a:lnTo>
                    <a:pt x="308" y="2870"/>
                  </a:lnTo>
                  <a:lnTo>
                    <a:pt x="252" y="2780"/>
                  </a:lnTo>
                  <a:lnTo>
                    <a:pt x="202" y="2688"/>
                  </a:lnTo>
                  <a:lnTo>
                    <a:pt x="156" y="2592"/>
                  </a:lnTo>
                  <a:lnTo>
                    <a:pt x="115" y="2493"/>
                  </a:lnTo>
                  <a:lnTo>
                    <a:pt x="81" y="2391"/>
                  </a:lnTo>
                  <a:lnTo>
                    <a:pt x="53" y="2287"/>
                  </a:lnTo>
                  <a:lnTo>
                    <a:pt x="30" y="2181"/>
                  </a:lnTo>
                  <a:lnTo>
                    <a:pt x="13" y="2072"/>
                  </a:lnTo>
                  <a:lnTo>
                    <a:pt x="3" y="1961"/>
                  </a:lnTo>
                  <a:lnTo>
                    <a:pt x="0" y="1848"/>
                  </a:lnTo>
                  <a:lnTo>
                    <a:pt x="3" y="1736"/>
                  </a:lnTo>
                  <a:lnTo>
                    <a:pt x="13" y="1625"/>
                  </a:lnTo>
                  <a:lnTo>
                    <a:pt x="30" y="1516"/>
                  </a:lnTo>
                  <a:lnTo>
                    <a:pt x="53" y="1409"/>
                  </a:lnTo>
                  <a:lnTo>
                    <a:pt x="81" y="1305"/>
                  </a:lnTo>
                  <a:lnTo>
                    <a:pt x="115" y="1203"/>
                  </a:lnTo>
                  <a:lnTo>
                    <a:pt x="156" y="1104"/>
                  </a:lnTo>
                  <a:lnTo>
                    <a:pt x="202" y="1008"/>
                  </a:lnTo>
                  <a:lnTo>
                    <a:pt x="252" y="915"/>
                  </a:lnTo>
                  <a:lnTo>
                    <a:pt x="308" y="825"/>
                  </a:lnTo>
                  <a:lnTo>
                    <a:pt x="369" y="739"/>
                  </a:lnTo>
                  <a:lnTo>
                    <a:pt x="435" y="657"/>
                  </a:lnTo>
                  <a:lnTo>
                    <a:pt x="504" y="579"/>
                  </a:lnTo>
                  <a:lnTo>
                    <a:pt x="580" y="505"/>
                  </a:lnTo>
                  <a:lnTo>
                    <a:pt x="657" y="434"/>
                  </a:lnTo>
                  <a:lnTo>
                    <a:pt x="740" y="369"/>
                  </a:lnTo>
                  <a:lnTo>
                    <a:pt x="826" y="309"/>
                  </a:lnTo>
                  <a:lnTo>
                    <a:pt x="916" y="253"/>
                  </a:lnTo>
                  <a:lnTo>
                    <a:pt x="1008" y="201"/>
                  </a:lnTo>
                  <a:lnTo>
                    <a:pt x="1104" y="156"/>
                  </a:lnTo>
                  <a:lnTo>
                    <a:pt x="1203" y="116"/>
                  </a:lnTo>
                  <a:lnTo>
                    <a:pt x="1305" y="81"/>
                  </a:lnTo>
                  <a:lnTo>
                    <a:pt x="1409" y="52"/>
                  </a:lnTo>
                  <a:lnTo>
                    <a:pt x="1515" y="30"/>
                  </a:lnTo>
                  <a:lnTo>
                    <a:pt x="1624" y="13"/>
                  </a:lnTo>
                  <a:lnTo>
                    <a:pt x="1735" y="4"/>
                  </a:lnTo>
                  <a:lnTo>
                    <a:pt x="1848" y="0"/>
                  </a:lnTo>
                  <a:close/>
                </a:path>
              </a:pathLst>
            </a:custGeom>
            <a:solidFill>
              <a:srgbClr val="FFD92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Roboto"/>
              </a:endParaRPr>
            </a:p>
          </p:txBody>
        </p:sp>
        <p:sp>
          <p:nvSpPr>
            <p:cNvPr id="131" name="TextBox 130">
              <a:extLst>
                <a:ext uri="{FF2B5EF4-FFF2-40B4-BE49-F238E27FC236}">
                  <a16:creationId xmlns:a16="http://schemas.microsoft.com/office/drawing/2014/main" id="{AB153B0E-AECE-4F09-91BE-E26C234F81E9}"/>
                </a:ext>
              </a:extLst>
            </p:cNvPr>
            <p:cNvSpPr txBox="1"/>
            <p:nvPr/>
          </p:nvSpPr>
          <p:spPr>
            <a:xfrm>
              <a:off x="6772275" y="2414204"/>
              <a:ext cx="2664512" cy="400110"/>
            </a:xfrm>
            <a:prstGeom prst="rect">
              <a:avLst/>
            </a:prstGeom>
            <a:noFill/>
          </p:spPr>
          <p:txBody>
            <a:bodyPr wrap="none" rtlCol="0">
              <a:spAutoFit/>
            </a:bodyPr>
            <a:lstStyle/>
            <a:p>
              <a:pPr lvl="0"/>
              <a:r>
                <a:rPr lang="en-GB" sz="2000" kern="0" dirty="0">
                  <a:solidFill>
                    <a:prstClr val="black">
                      <a:lumMod val="75000"/>
                      <a:lumOff val="25000"/>
                    </a:prstClr>
                  </a:solidFill>
                  <a:latin typeface="Roboto"/>
                </a:rPr>
                <a:t>Blocks and Incentives</a:t>
              </a:r>
            </a:p>
          </p:txBody>
        </p:sp>
      </p:grpSp>
      <p:grpSp>
        <p:nvGrpSpPr>
          <p:cNvPr id="132" name="Group 131">
            <a:extLst>
              <a:ext uri="{FF2B5EF4-FFF2-40B4-BE49-F238E27FC236}">
                <a16:creationId xmlns:a16="http://schemas.microsoft.com/office/drawing/2014/main" id="{E41C0512-A963-4FE2-8463-D7745DDFDA59}"/>
              </a:ext>
            </a:extLst>
          </p:cNvPr>
          <p:cNvGrpSpPr/>
          <p:nvPr/>
        </p:nvGrpSpPr>
        <p:grpSpPr>
          <a:xfrm>
            <a:off x="5303885" y="3785766"/>
            <a:ext cx="6049915" cy="1015663"/>
            <a:chOff x="6197990" y="2371485"/>
            <a:chExt cx="6049915" cy="1015663"/>
          </a:xfrm>
        </p:grpSpPr>
        <p:sp>
          <p:nvSpPr>
            <p:cNvPr id="133" name="Freeform 6">
              <a:extLst>
                <a:ext uri="{FF2B5EF4-FFF2-40B4-BE49-F238E27FC236}">
                  <a16:creationId xmlns:a16="http://schemas.microsoft.com/office/drawing/2014/main" id="{73DBEE9B-45EA-4404-B05E-C6BA1BA62B4C}"/>
                </a:ext>
              </a:extLst>
            </p:cNvPr>
            <p:cNvSpPr>
              <a:spLocks noEditPoints="1"/>
            </p:cNvSpPr>
            <p:nvPr/>
          </p:nvSpPr>
          <p:spPr bwMode="auto">
            <a:xfrm>
              <a:off x="6197990" y="2464979"/>
              <a:ext cx="414338" cy="414337"/>
            </a:xfrm>
            <a:custGeom>
              <a:avLst/>
              <a:gdLst>
                <a:gd name="T0" fmla="*/ 1509 w 3696"/>
                <a:gd name="T1" fmla="*/ 2255 h 3696"/>
                <a:gd name="T2" fmla="*/ 695 w 3696"/>
                <a:gd name="T3" fmla="*/ 1983 h 3696"/>
                <a:gd name="T4" fmla="*/ 3001 w 3696"/>
                <a:gd name="T5" fmla="*/ 1305 h 3696"/>
                <a:gd name="T6" fmla="*/ 1848 w 3696"/>
                <a:gd name="T7" fmla="*/ 0 h 3696"/>
                <a:gd name="T8" fmla="*/ 2071 w 3696"/>
                <a:gd name="T9" fmla="*/ 13 h 3696"/>
                <a:gd name="T10" fmla="*/ 2287 w 3696"/>
                <a:gd name="T11" fmla="*/ 52 h 3696"/>
                <a:gd name="T12" fmla="*/ 2493 w 3696"/>
                <a:gd name="T13" fmla="*/ 116 h 3696"/>
                <a:gd name="T14" fmla="*/ 2688 w 3696"/>
                <a:gd name="T15" fmla="*/ 201 h 3696"/>
                <a:gd name="T16" fmla="*/ 2871 w 3696"/>
                <a:gd name="T17" fmla="*/ 309 h 3696"/>
                <a:gd name="T18" fmla="*/ 3039 w 3696"/>
                <a:gd name="T19" fmla="*/ 434 h 3696"/>
                <a:gd name="T20" fmla="*/ 3191 w 3696"/>
                <a:gd name="T21" fmla="*/ 579 h 3696"/>
                <a:gd name="T22" fmla="*/ 3327 w 3696"/>
                <a:gd name="T23" fmla="*/ 739 h 3696"/>
                <a:gd name="T24" fmla="*/ 3443 w 3696"/>
                <a:gd name="T25" fmla="*/ 915 h 3696"/>
                <a:gd name="T26" fmla="*/ 3540 w 3696"/>
                <a:gd name="T27" fmla="*/ 1104 h 3696"/>
                <a:gd name="T28" fmla="*/ 3615 w 3696"/>
                <a:gd name="T29" fmla="*/ 1305 h 3696"/>
                <a:gd name="T30" fmla="*/ 3666 w 3696"/>
                <a:gd name="T31" fmla="*/ 1516 h 3696"/>
                <a:gd name="T32" fmla="*/ 3692 w 3696"/>
                <a:gd name="T33" fmla="*/ 1736 h 3696"/>
                <a:gd name="T34" fmla="*/ 3692 w 3696"/>
                <a:gd name="T35" fmla="*/ 1961 h 3696"/>
                <a:gd name="T36" fmla="*/ 3666 w 3696"/>
                <a:gd name="T37" fmla="*/ 2181 h 3696"/>
                <a:gd name="T38" fmla="*/ 3615 w 3696"/>
                <a:gd name="T39" fmla="*/ 2391 h 3696"/>
                <a:gd name="T40" fmla="*/ 3540 w 3696"/>
                <a:gd name="T41" fmla="*/ 2592 h 3696"/>
                <a:gd name="T42" fmla="*/ 3443 w 3696"/>
                <a:gd name="T43" fmla="*/ 2780 h 3696"/>
                <a:gd name="T44" fmla="*/ 3327 w 3696"/>
                <a:gd name="T45" fmla="*/ 2956 h 3696"/>
                <a:gd name="T46" fmla="*/ 3191 w 3696"/>
                <a:gd name="T47" fmla="*/ 3116 h 3696"/>
                <a:gd name="T48" fmla="*/ 3039 w 3696"/>
                <a:gd name="T49" fmla="*/ 3261 h 3696"/>
                <a:gd name="T50" fmla="*/ 2871 w 3696"/>
                <a:gd name="T51" fmla="*/ 3388 h 3696"/>
                <a:gd name="T52" fmla="*/ 2688 w 3696"/>
                <a:gd name="T53" fmla="*/ 3494 h 3696"/>
                <a:gd name="T54" fmla="*/ 2493 w 3696"/>
                <a:gd name="T55" fmla="*/ 3581 h 3696"/>
                <a:gd name="T56" fmla="*/ 2287 w 3696"/>
                <a:gd name="T57" fmla="*/ 3643 h 3696"/>
                <a:gd name="T58" fmla="*/ 2071 w 3696"/>
                <a:gd name="T59" fmla="*/ 3683 h 3696"/>
                <a:gd name="T60" fmla="*/ 1848 w 3696"/>
                <a:gd name="T61" fmla="*/ 3696 h 3696"/>
                <a:gd name="T62" fmla="*/ 1624 w 3696"/>
                <a:gd name="T63" fmla="*/ 3683 h 3696"/>
                <a:gd name="T64" fmla="*/ 1409 w 3696"/>
                <a:gd name="T65" fmla="*/ 3643 h 3696"/>
                <a:gd name="T66" fmla="*/ 1203 w 3696"/>
                <a:gd name="T67" fmla="*/ 3581 h 3696"/>
                <a:gd name="T68" fmla="*/ 1008 w 3696"/>
                <a:gd name="T69" fmla="*/ 3494 h 3696"/>
                <a:gd name="T70" fmla="*/ 826 w 3696"/>
                <a:gd name="T71" fmla="*/ 3388 h 3696"/>
                <a:gd name="T72" fmla="*/ 657 w 3696"/>
                <a:gd name="T73" fmla="*/ 3261 h 3696"/>
                <a:gd name="T74" fmla="*/ 504 w 3696"/>
                <a:gd name="T75" fmla="*/ 3116 h 3696"/>
                <a:gd name="T76" fmla="*/ 369 w 3696"/>
                <a:gd name="T77" fmla="*/ 2956 h 3696"/>
                <a:gd name="T78" fmla="*/ 252 w 3696"/>
                <a:gd name="T79" fmla="*/ 2780 h 3696"/>
                <a:gd name="T80" fmla="*/ 156 w 3696"/>
                <a:gd name="T81" fmla="*/ 2592 h 3696"/>
                <a:gd name="T82" fmla="*/ 81 w 3696"/>
                <a:gd name="T83" fmla="*/ 2391 h 3696"/>
                <a:gd name="T84" fmla="*/ 30 w 3696"/>
                <a:gd name="T85" fmla="*/ 2181 h 3696"/>
                <a:gd name="T86" fmla="*/ 3 w 3696"/>
                <a:gd name="T87" fmla="*/ 1961 h 3696"/>
                <a:gd name="T88" fmla="*/ 3 w 3696"/>
                <a:gd name="T89" fmla="*/ 1736 h 3696"/>
                <a:gd name="T90" fmla="*/ 30 w 3696"/>
                <a:gd name="T91" fmla="*/ 1516 h 3696"/>
                <a:gd name="T92" fmla="*/ 81 w 3696"/>
                <a:gd name="T93" fmla="*/ 1305 h 3696"/>
                <a:gd name="T94" fmla="*/ 156 w 3696"/>
                <a:gd name="T95" fmla="*/ 1104 h 3696"/>
                <a:gd name="T96" fmla="*/ 252 w 3696"/>
                <a:gd name="T97" fmla="*/ 915 h 3696"/>
                <a:gd name="T98" fmla="*/ 369 w 3696"/>
                <a:gd name="T99" fmla="*/ 739 h 3696"/>
                <a:gd name="T100" fmla="*/ 504 w 3696"/>
                <a:gd name="T101" fmla="*/ 579 h 3696"/>
                <a:gd name="T102" fmla="*/ 657 w 3696"/>
                <a:gd name="T103" fmla="*/ 434 h 3696"/>
                <a:gd name="T104" fmla="*/ 826 w 3696"/>
                <a:gd name="T105" fmla="*/ 309 h 3696"/>
                <a:gd name="T106" fmla="*/ 1008 w 3696"/>
                <a:gd name="T107" fmla="*/ 201 h 3696"/>
                <a:gd name="T108" fmla="*/ 1203 w 3696"/>
                <a:gd name="T109" fmla="*/ 116 h 3696"/>
                <a:gd name="T110" fmla="*/ 1409 w 3696"/>
                <a:gd name="T111" fmla="*/ 52 h 3696"/>
                <a:gd name="T112" fmla="*/ 1624 w 3696"/>
                <a:gd name="T113" fmla="*/ 13 h 3696"/>
                <a:gd name="T114" fmla="*/ 1848 w 3696"/>
                <a:gd name="T115" fmla="*/ 0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96" h="3696">
                  <a:moveTo>
                    <a:pt x="2729" y="1034"/>
                  </a:moveTo>
                  <a:lnTo>
                    <a:pt x="1509" y="2255"/>
                  </a:lnTo>
                  <a:lnTo>
                    <a:pt x="966" y="1712"/>
                  </a:lnTo>
                  <a:lnTo>
                    <a:pt x="695" y="1983"/>
                  </a:lnTo>
                  <a:lnTo>
                    <a:pt x="1509" y="2797"/>
                  </a:lnTo>
                  <a:lnTo>
                    <a:pt x="3001" y="1305"/>
                  </a:lnTo>
                  <a:lnTo>
                    <a:pt x="2729" y="1034"/>
                  </a:lnTo>
                  <a:close/>
                  <a:moveTo>
                    <a:pt x="1848" y="0"/>
                  </a:moveTo>
                  <a:lnTo>
                    <a:pt x="1960" y="4"/>
                  </a:lnTo>
                  <a:lnTo>
                    <a:pt x="2071" y="13"/>
                  </a:lnTo>
                  <a:lnTo>
                    <a:pt x="2180" y="30"/>
                  </a:lnTo>
                  <a:lnTo>
                    <a:pt x="2287" y="52"/>
                  </a:lnTo>
                  <a:lnTo>
                    <a:pt x="2391" y="81"/>
                  </a:lnTo>
                  <a:lnTo>
                    <a:pt x="2493" y="116"/>
                  </a:lnTo>
                  <a:lnTo>
                    <a:pt x="2592" y="156"/>
                  </a:lnTo>
                  <a:lnTo>
                    <a:pt x="2688" y="201"/>
                  </a:lnTo>
                  <a:lnTo>
                    <a:pt x="2781" y="253"/>
                  </a:lnTo>
                  <a:lnTo>
                    <a:pt x="2871" y="309"/>
                  </a:lnTo>
                  <a:lnTo>
                    <a:pt x="2957" y="369"/>
                  </a:lnTo>
                  <a:lnTo>
                    <a:pt x="3039" y="434"/>
                  </a:lnTo>
                  <a:lnTo>
                    <a:pt x="3117" y="505"/>
                  </a:lnTo>
                  <a:lnTo>
                    <a:pt x="3191" y="579"/>
                  </a:lnTo>
                  <a:lnTo>
                    <a:pt x="3262" y="657"/>
                  </a:lnTo>
                  <a:lnTo>
                    <a:pt x="3327" y="739"/>
                  </a:lnTo>
                  <a:lnTo>
                    <a:pt x="3387" y="825"/>
                  </a:lnTo>
                  <a:lnTo>
                    <a:pt x="3443" y="915"/>
                  </a:lnTo>
                  <a:lnTo>
                    <a:pt x="3495" y="1008"/>
                  </a:lnTo>
                  <a:lnTo>
                    <a:pt x="3540" y="1104"/>
                  </a:lnTo>
                  <a:lnTo>
                    <a:pt x="3580" y="1203"/>
                  </a:lnTo>
                  <a:lnTo>
                    <a:pt x="3615" y="1305"/>
                  </a:lnTo>
                  <a:lnTo>
                    <a:pt x="3644" y="1409"/>
                  </a:lnTo>
                  <a:lnTo>
                    <a:pt x="3666" y="1516"/>
                  </a:lnTo>
                  <a:lnTo>
                    <a:pt x="3683" y="1625"/>
                  </a:lnTo>
                  <a:lnTo>
                    <a:pt x="3692" y="1736"/>
                  </a:lnTo>
                  <a:lnTo>
                    <a:pt x="3696" y="1848"/>
                  </a:lnTo>
                  <a:lnTo>
                    <a:pt x="3692" y="1961"/>
                  </a:lnTo>
                  <a:lnTo>
                    <a:pt x="3683" y="2072"/>
                  </a:lnTo>
                  <a:lnTo>
                    <a:pt x="3666" y="2181"/>
                  </a:lnTo>
                  <a:lnTo>
                    <a:pt x="3644" y="2287"/>
                  </a:lnTo>
                  <a:lnTo>
                    <a:pt x="3615" y="2391"/>
                  </a:lnTo>
                  <a:lnTo>
                    <a:pt x="3580" y="2493"/>
                  </a:lnTo>
                  <a:lnTo>
                    <a:pt x="3540" y="2592"/>
                  </a:lnTo>
                  <a:lnTo>
                    <a:pt x="3495" y="2688"/>
                  </a:lnTo>
                  <a:lnTo>
                    <a:pt x="3443" y="2780"/>
                  </a:lnTo>
                  <a:lnTo>
                    <a:pt x="3387" y="2870"/>
                  </a:lnTo>
                  <a:lnTo>
                    <a:pt x="3327" y="2956"/>
                  </a:lnTo>
                  <a:lnTo>
                    <a:pt x="3262" y="3039"/>
                  </a:lnTo>
                  <a:lnTo>
                    <a:pt x="3191" y="3116"/>
                  </a:lnTo>
                  <a:lnTo>
                    <a:pt x="3117" y="3192"/>
                  </a:lnTo>
                  <a:lnTo>
                    <a:pt x="3039" y="3261"/>
                  </a:lnTo>
                  <a:lnTo>
                    <a:pt x="2957" y="3327"/>
                  </a:lnTo>
                  <a:lnTo>
                    <a:pt x="2871" y="3388"/>
                  </a:lnTo>
                  <a:lnTo>
                    <a:pt x="2781" y="3444"/>
                  </a:lnTo>
                  <a:lnTo>
                    <a:pt x="2688" y="3494"/>
                  </a:lnTo>
                  <a:lnTo>
                    <a:pt x="2592" y="3540"/>
                  </a:lnTo>
                  <a:lnTo>
                    <a:pt x="2493" y="3581"/>
                  </a:lnTo>
                  <a:lnTo>
                    <a:pt x="2391" y="3615"/>
                  </a:lnTo>
                  <a:lnTo>
                    <a:pt x="2287" y="3643"/>
                  </a:lnTo>
                  <a:lnTo>
                    <a:pt x="2180" y="3666"/>
                  </a:lnTo>
                  <a:lnTo>
                    <a:pt x="2071" y="3683"/>
                  </a:lnTo>
                  <a:lnTo>
                    <a:pt x="1960" y="3693"/>
                  </a:lnTo>
                  <a:lnTo>
                    <a:pt x="1848" y="3696"/>
                  </a:lnTo>
                  <a:lnTo>
                    <a:pt x="1735" y="3693"/>
                  </a:lnTo>
                  <a:lnTo>
                    <a:pt x="1624" y="3683"/>
                  </a:lnTo>
                  <a:lnTo>
                    <a:pt x="1515" y="3666"/>
                  </a:lnTo>
                  <a:lnTo>
                    <a:pt x="1409" y="3643"/>
                  </a:lnTo>
                  <a:lnTo>
                    <a:pt x="1305" y="3615"/>
                  </a:lnTo>
                  <a:lnTo>
                    <a:pt x="1203" y="3581"/>
                  </a:lnTo>
                  <a:lnTo>
                    <a:pt x="1104" y="3540"/>
                  </a:lnTo>
                  <a:lnTo>
                    <a:pt x="1008" y="3494"/>
                  </a:lnTo>
                  <a:lnTo>
                    <a:pt x="916" y="3444"/>
                  </a:lnTo>
                  <a:lnTo>
                    <a:pt x="826" y="3388"/>
                  </a:lnTo>
                  <a:lnTo>
                    <a:pt x="740" y="3327"/>
                  </a:lnTo>
                  <a:lnTo>
                    <a:pt x="657" y="3261"/>
                  </a:lnTo>
                  <a:lnTo>
                    <a:pt x="580" y="3192"/>
                  </a:lnTo>
                  <a:lnTo>
                    <a:pt x="504" y="3116"/>
                  </a:lnTo>
                  <a:lnTo>
                    <a:pt x="435" y="3039"/>
                  </a:lnTo>
                  <a:lnTo>
                    <a:pt x="369" y="2956"/>
                  </a:lnTo>
                  <a:lnTo>
                    <a:pt x="308" y="2870"/>
                  </a:lnTo>
                  <a:lnTo>
                    <a:pt x="252" y="2780"/>
                  </a:lnTo>
                  <a:lnTo>
                    <a:pt x="202" y="2688"/>
                  </a:lnTo>
                  <a:lnTo>
                    <a:pt x="156" y="2592"/>
                  </a:lnTo>
                  <a:lnTo>
                    <a:pt x="115" y="2493"/>
                  </a:lnTo>
                  <a:lnTo>
                    <a:pt x="81" y="2391"/>
                  </a:lnTo>
                  <a:lnTo>
                    <a:pt x="53" y="2287"/>
                  </a:lnTo>
                  <a:lnTo>
                    <a:pt x="30" y="2181"/>
                  </a:lnTo>
                  <a:lnTo>
                    <a:pt x="13" y="2072"/>
                  </a:lnTo>
                  <a:lnTo>
                    <a:pt x="3" y="1961"/>
                  </a:lnTo>
                  <a:lnTo>
                    <a:pt x="0" y="1848"/>
                  </a:lnTo>
                  <a:lnTo>
                    <a:pt x="3" y="1736"/>
                  </a:lnTo>
                  <a:lnTo>
                    <a:pt x="13" y="1625"/>
                  </a:lnTo>
                  <a:lnTo>
                    <a:pt x="30" y="1516"/>
                  </a:lnTo>
                  <a:lnTo>
                    <a:pt x="53" y="1409"/>
                  </a:lnTo>
                  <a:lnTo>
                    <a:pt x="81" y="1305"/>
                  </a:lnTo>
                  <a:lnTo>
                    <a:pt x="115" y="1203"/>
                  </a:lnTo>
                  <a:lnTo>
                    <a:pt x="156" y="1104"/>
                  </a:lnTo>
                  <a:lnTo>
                    <a:pt x="202" y="1008"/>
                  </a:lnTo>
                  <a:lnTo>
                    <a:pt x="252" y="915"/>
                  </a:lnTo>
                  <a:lnTo>
                    <a:pt x="308" y="825"/>
                  </a:lnTo>
                  <a:lnTo>
                    <a:pt x="369" y="739"/>
                  </a:lnTo>
                  <a:lnTo>
                    <a:pt x="435" y="657"/>
                  </a:lnTo>
                  <a:lnTo>
                    <a:pt x="504" y="579"/>
                  </a:lnTo>
                  <a:lnTo>
                    <a:pt x="580" y="505"/>
                  </a:lnTo>
                  <a:lnTo>
                    <a:pt x="657" y="434"/>
                  </a:lnTo>
                  <a:lnTo>
                    <a:pt x="740" y="369"/>
                  </a:lnTo>
                  <a:lnTo>
                    <a:pt x="826" y="309"/>
                  </a:lnTo>
                  <a:lnTo>
                    <a:pt x="916" y="253"/>
                  </a:lnTo>
                  <a:lnTo>
                    <a:pt x="1008" y="201"/>
                  </a:lnTo>
                  <a:lnTo>
                    <a:pt x="1104" y="156"/>
                  </a:lnTo>
                  <a:lnTo>
                    <a:pt x="1203" y="116"/>
                  </a:lnTo>
                  <a:lnTo>
                    <a:pt x="1305" y="81"/>
                  </a:lnTo>
                  <a:lnTo>
                    <a:pt x="1409" y="52"/>
                  </a:lnTo>
                  <a:lnTo>
                    <a:pt x="1515" y="30"/>
                  </a:lnTo>
                  <a:lnTo>
                    <a:pt x="1624" y="13"/>
                  </a:lnTo>
                  <a:lnTo>
                    <a:pt x="1735" y="4"/>
                  </a:lnTo>
                  <a:lnTo>
                    <a:pt x="1848" y="0"/>
                  </a:lnTo>
                  <a:close/>
                </a:path>
              </a:pathLst>
            </a:custGeom>
            <a:solidFill>
              <a:srgbClr val="FFB52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134" name="TextBox 133">
              <a:extLst>
                <a:ext uri="{FF2B5EF4-FFF2-40B4-BE49-F238E27FC236}">
                  <a16:creationId xmlns:a16="http://schemas.microsoft.com/office/drawing/2014/main" id="{DD71236D-DAAB-45BF-8F79-FC687967E502}"/>
                </a:ext>
              </a:extLst>
            </p:cNvPr>
            <p:cNvSpPr txBox="1"/>
            <p:nvPr/>
          </p:nvSpPr>
          <p:spPr>
            <a:xfrm>
              <a:off x="6772275" y="2371485"/>
              <a:ext cx="5475630" cy="1015663"/>
            </a:xfrm>
            <a:prstGeom prst="rect">
              <a:avLst/>
            </a:prstGeom>
            <a:noFill/>
          </p:spPr>
          <p:txBody>
            <a:bodyPr wrap="square" rtlCol="0">
              <a:spAutoFit/>
            </a:bodyPr>
            <a:lstStyle/>
            <a:p>
              <a:pPr lvl="0"/>
              <a:r>
                <a:rPr lang="en-GB" sz="2000" kern="0" dirty="0">
                  <a:solidFill>
                    <a:prstClr val="black">
                      <a:lumMod val="75000"/>
                      <a:lumOff val="25000"/>
                    </a:prstClr>
                  </a:solidFill>
                  <a:latin typeface="Roboto"/>
                </a:rPr>
                <a:t>Blockchain solves the well known “double spending” problem. when trying to create digital cash systems. i.e.: CD</a:t>
              </a:r>
            </a:p>
          </p:txBody>
        </p:sp>
      </p:grpSp>
      <p:pic>
        <p:nvPicPr>
          <p:cNvPr id="2" name="Online Media 1">
            <a:hlinkClick r:id="" action="ppaction://media"/>
            <a:extLst>
              <a:ext uri="{FF2B5EF4-FFF2-40B4-BE49-F238E27FC236}">
                <a16:creationId xmlns:a16="http://schemas.microsoft.com/office/drawing/2014/main" id="{A60BC035-8439-4D5C-B21F-FE72ACE19182}"/>
              </a:ext>
            </a:extLst>
          </p:cNvPr>
          <p:cNvPicPr>
            <a:picLocks noRot="1" noChangeAspect="1"/>
          </p:cNvPicPr>
          <p:nvPr>
            <a:videoFile r:link="rId1"/>
          </p:nvPr>
        </p:nvPicPr>
        <p:blipFill rotWithShape="1">
          <a:blip r:embed="rId3"/>
          <a:srcRect t="14425" b="11380"/>
          <a:stretch/>
        </p:blipFill>
        <p:spPr>
          <a:xfrm>
            <a:off x="626719" y="2145633"/>
            <a:ext cx="4051003" cy="2254250"/>
          </a:xfrm>
          <a:prstGeom prst="rect">
            <a:avLst/>
          </a:prstGeom>
        </p:spPr>
      </p:pic>
    </p:spTree>
    <p:extLst>
      <p:ext uri="{BB962C8B-B14F-4D97-AF65-F5344CB8AC3E}">
        <p14:creationId xmlns:p14="http://schemas.microsoft.com/office/powerpoint/2010/main" val="3625881741"/>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Custom Design">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12220</TotalTime>
  <Words>1540</Words>
  <Application>Microsoft Office PowerPoint</Application>
  <PresentationFormat>Widescreen</PresentationFormat>
  <Paragraphs>232</Paragraphs>
  <Slides>33</Slides>
  <Notes>2</Notes>
  <HiddenSlides>0</HiddenSlides>
  <MMClips>4</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等线</vt:lpstr>
      <vt:lpstr>Gill Sans</vt:lpstr>
      <vt:lpstr>Lato Bold</vt:lpstr>
      <vt:lpstr>Lato Medium</vt:lpstr>
      <vt:lpstr>Montserrat</vt:lpstr>
      <vt:lpstr>Raleway</vt:lpstr>
      <vt:lpstr>Roboto</vt:lpstr>
      <vt:lpstr>Arial</vt:lpstr>
      <vt:lpstr>Arial Black</vt:lpstr>
      <vt:lpstr>Calibri</vt:lpstr>
      <vt:lpstr>Calibri Light</vt:lpstr>
      <vt:lpstr>Open Sans</vt:lpstr>
      <vt:lpstr>Custom Design</vt:lpstr>
      <vt:lpstr>Office Theme</vt:lpstr>
      <vt:lpstr>PowerPoint Presentation</vt:lpstr>
      <vt:lpstr>PowerPoint Presentation</vt:lpstr>
      <vt:lpstr>PowerPoint Presentation</vt:lpstr>
      <vt:lpstr>Definition: What is Intelligence?    .</vt:lpstr>
      <vt:lpstr>The Birthplace of Artificial Intelligence</vt:lpstr>
      <vt:lpstr>Research &amp; Development</vt:lpstr>
      <vt:lpstr>Milestones</vt:lpstr>
      <vt:lpstr>PowerPoint Presentation</vt:lpstr>
      <vt:lpstr>What is blockchain? </vt:lpstr>
      <vt:lpstr>What is DeepBrain chain?</vt:lpstr>
      <vt:lpstr>DBC ON</vt:lpstr>
      <vt:lpstr>PowerPoint Presentation</vt:lpstr>
      <vt:lpstr>What are Robo-advisors?</vt:lpstr>
      <vt:lpstr>How they work</vt:lpstr>
      <vt:lpstr>PowerPoint Presentation</vt:lpstr>
      <vt:lpstr>Customer Profile &amp; Future</vt:lpstr>
      <vt:lpstr>PowerPoint Presentation</vt:lpstr>
      <vt:lpstr>Virtual Reality</vt:lpstr>
      <vt:lpstr>Application of VR</vt:lpstr>
      <vt:lpstr>VR Systems &amp; their uses</vt:lpstr>
      <vt:lpstr>PowerPoint Presentation</vt:lpstr>
      <vt:lpstr>Issues with VR </vt:lpstr>
      <vt:lpstr>PowerPoint Presentation</vt:lpstr>
      <vt:lpstr>Five Levels of Driving Automation</vt:lpstr>
      <vt:lpstr>Key Technologies of Intelligent Vehicles</vt:lpstr>
      <vt:lpstr>Reinforcement Learning</vt:lpstr>
      <vt:lpstr>AV Systems Companies Leaderboard</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Rakesh Kumar</dc:creator>
  <cp:lastModifiedBy>Lecturer</cp:lastModifiedBy>
  <cp:revision>337</cp:revision>
  <dcterms:created xsi:type="dcterms:W3CDTF">2016-06-12T13:38:13Z</dcterms:created>
  <dcterms:modified xsi:type="dcterms:W3CDTF">2018-02-15T17:05:25Z</dcterms:modified>
</cp:coreProperties>
</file>